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0" r:id="rId5"/>
    <p:sldId id="281" r:id="rId6"/>
    <p:sldId id="259" r:id="rId7"/>
    <p:sldId id="291" r:id="rId8"/>
    <p:sldId id="283" r:id="rId9"/>
    <p:sldId id="284" r:id="rId10"/>
    <p:sldId id="285" r:id="rId11"/>
    <p:sldId id="286" r:id="rId12"/>
    <p:sldId id="262" r:id="rId13"/>
    <p:sldId id="287" r:id="rId14"/>
    <p:sldId id="292" r:id="rId15"/>
    <p:sldId id="290" r:id="rId16"/>
    <p:sldId id="271" r:id="rId17"/>
    <p:sldId id="275" r:id="rId1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9" autoAdjust="0"/>
    <p:restoredTop sz="94660"/>
  </p:normalViewPr>
  <p:slideViewPr>
    <p:cSldViewPr snapToGrid="0">
      <p:cViewPr varScale="1">
        <p:scale>
          <a:sx n="67" d="100"/>
          <a:sy n="67" d="100"/>
        </p:scale>
        <p:origin x="78" y="11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1A3AF0F-63CE-4D4B-A928-21D88D63B967}" type="datetimeFigureOut">
              <a:rPr lang="it-IT" smtClean="0"/>
              <a:t>18/07/2015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2BD122A-9590-43F9-89EE-A222B6FAEFFB}" type="slidenum">
              <a:rPr lang="it-IT" smtClean="0"/>
              <a:t>‹N›</a:t>
            </a:fld>
            <a:endParaRPr lang="it-IT"/>
          </a:p>
        </p:txBody>
      </p:sp>
    </p:spTree>
    <p:extLst>
      <p:ext uri="{BB962C8B-B14F-4D97-AF65-F5344CB8AC3E}">
        <p14:creationId xmlns:p14="http://schemas.microsoft.com/office/powerpoint/2010/main" val="3727641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1A3AF0F-63CE-4D4B-A928-21D88D63B967}" type="datetimeFigureOut">
              <a:rPr lang="it-IT" smtClean="0"/>
              <a:t>18/07/2015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2BD122A-9590-43F9-89EE-A222B6FAEFFB}" type="slidenum">
              <a:rPr lang="it-IT" smtClean="0"/>
              <a:t>‹N›</a:t>
            </a:fld>
            <a:endParaRPr lang="it-IT"/>
          </a:p>
        </p:txBody>
      </p:sp>
    </p:spTree>
    <p:extLst>
      <p:ext uri="{BB962C8B-B14F-4D97-AF65-F5344CB8AC3E}">
        <p14:creationId xmlns:p14="http://schemas.microsoft.com/office/powerpoint/2010/main" val="685395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1A3AF0F-63CE-4D4B-A928-21D88D63B967}" type="datetimeFigureOut">
              <a:rPr lang="it-IT" smtClean="0"/>
              <a:t>18/07/2015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2BD122A-9590-43F9-89EE-A222B6FAEFFB}" type="slidenum">
              <a:rPr lang="it-IT" smtClean="0"/>
              <a:t>‹N›</a:t>
            </a:fld>
            <a:endParaRPr lang="it-IT"/>
          </a:p>
        </p:txBody>
      </p:sp>
    </p:spTree>
    <p:extLst>
      <p:ext uri="{BB962C8B-B14F-4D97-AF65-F5344CB8AC3E}">
        <p14:creationId xmlns:p14="http://schemas.microsoft.com/office/powerpoint/2010/main" val="3092803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1A3AF0F-63CE-4D4B-A928-21D88D63B967}" type="datetimeFigureOut">
              <a:rPr lang="it-IT" smtClean="0"/>
              <a:t>18/07/2015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2BD122A-9590-43F9-89EE-A222B6FAEFFB}" type="slidenum">
              <a:rPr lang="it-IT" smtClean="0"/>
              <a:t>‹N›</a:t>
            </a:fld>
            <a:endParaRPr lang="it-IT"/>
          </a:p>
        </p:txBody>
      </p:sp>
    </p:spTree>
    <p:extLst>
      <p:ext uri="{BB962C8B-B14F-4D97-AF65-F5344CB8AC3E}">
        <p14:creationId xmlns:p14="http://schemas.microsoft.com/office/powerpoint/2010/main" val="3144069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1A3AF0F-63CE-4D4B-A928-21D88D63B967}" type="datetimeFigureOut">
              <a:rPr lang="it-IT" smtClean="0"/>
              <a:t>18/07/2015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2BD122A-9590-43F9-89EE-A222B6FAEFFB}" type="slidenum">
              <a:rPr lang="it-IT" smtClean="0"/>
              <a:t>‹N›</a:t>
            </a:fld>
            <a:endParaRPr lang="it-IT"/>
          </a:p>
        </p:txBody>
      </p:sp>
    </p:spTree>
    <p:extLst>
      <p:ext uri="{BB962C8B-B14F-4D97-AF65-F5344CB8AC3E}">
        <p14:creationId xmlns:p14="http://schemas.microsoft.com/office/powerpoint/2010/main" val="3876122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1A3AF0F-63CE-4D4B-A928-21D88D63B967}" type="datetimeFigureOut">
              <a:rPr lang="it-IT" smtClean="0"/>
              <a:t>18/07/2015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2BD122A-9590-43F9-89EE-A222B6FAEFFB}" type="slidenum">
              <a:rPr lang="it-IT" smtClean="0"/>
              <a:t>‹N›</a:t>
            </a:fld>
            <a:endParaRPr lang="it-IT"/>
          </a:p>
        </p:txBody>
      </p:sp>
    </p:spTree>
    <p:extLst>
      <p:ext uri="{BB962C8B-B14F-4D97-AF65-F5344CB8AC3E}">
        <p14:creationId xmlns:p14="http://schemas.microsoft.com/office/powerpoint/2010/main" val="527388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1A3AF0F-63CE-4D4B-A928-21D88D63B967}" type="datetimeFigureOut">
              <a:rPr lang="it-IT" smtClean="0"/>
              <a:t>18/07/2015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2BD122A-9590-43F9-89EE-A222B6FAEFFB}" type="slidenum">
              <a:rPr lang="it-IT" smtClean="0"/>
              <a:t>‹N›</a:t>
            </a:fld>
            <a:endParaRPr lang="it-IT"/>
          </a:p>
        </p:txBody>
      </p:sp>
    </p:spTree>
    <p:extLst>
      <p:ext uri="{BB962C8B-B14F-4D97-AF65-F5344CB8AC3E}">
        <p14:creationId xmlns:p14="http://schemas.microsoft.com/office/powerpoint/2010/main" val="3169123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1A3AF0F-63CE-4D4B-A928-21D88D63B967}" type="datetimeFigureOut">
              <a:rPr lang="it-IT" smtClean="0"/>
              <a:t>18/07/2015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2BD122A-9590-43F9-89EE-A222B6FAEFFB}" type="slidenum">
              <a:rPr lang="it-IT" smtClean="0"/>
              <a:t>‹N›</a:t>
            </a:fld>
            <a:endParaRPr lang="it-IT"/>
          </a:p>
        </p:txBody>
      </p:sp>
    </p:spTree>
    <p:extLst>
      <p:ext uri="{BB962C8B-B14F-4D97-AF65-F5344CB8AC3E}">
        <p14:creationId xmlns:p14="http://schemas.microsoft.com/office/powerpoint/2010/main" val="1838291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1A3AF0F-63CE-4D4B-A928-21D88D63B967}" type="datetimeFigureOut">
              <a:rPr lang="it-IT" smtClean="0"/>
              <a:t>18/07/2015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2BD122A-9590-43F9-89EE-A222B6FAEFFB}" type="slidenum">
              <a:rPr lang="it-IT" smtClean="0"/>
              <a:t>‹N›</a:t>
            </a:fld>
            <a:endParaRPr lang="it-IT"/>
          </a:p>
        </p:txBody>
      </p:sp>
    </p:spTree>
    <p:extLst>
      <p:ext uri="{BB962C8B-B14F-4D97-AF65-F5344CB8AC3E}">
        <p14:creationId xmlns:p14="http://schemas.microsoft.com/office/powerpoint/2010/main" val="2556391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1A3AF0F-63CE-4D4B-A928-21D88D63B967}" type="datetimeFigureOut">
              <a:rPr lang="it-IT" smtClean="0"/>
              <a:t>18/07/2015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2BD122A-9590-43F9-89EE-A222B6FAEFFB}" type="slidenum">
              <a:rPr lang="it-IT" smtClean="0"/>
              <a:t>‹N›</a:t>
            </a:fld>
            <a:endParaRPr lang="it-IT"/>
          </a:p>
        </p:txBody>
      </p:sp>
    </p:spTree>
    <p:extLst>
      <p:ext uri="{BB962C8B-B14F-4D97-AF65-F5344CB8AC3E}">
        <p14:creationId xmlns:p14="http://schemas.microsoft.com/office/powerpoint/2010/main" val="684438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1A3AF0F-63CE-4D4B-A928-21D88D63B967}" type="datetimeFigureOut">
              <a:rPr lang="it-IT" smtClean="0"/>
              <a:t>18/07/2015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2BD122A-9590-43F9-89EE-A222B6FAEFFB}" type="slidenum">
              <a:rPr lang="it-IT" smtClean="0"/>
              <a:t>‹N›</a:t>
            </a:fld>
            <a:endParaRPr lang="it-IT"/>
          </a:p>
        </p:txBody>
      </p:sp>
    </p:spTree>
    <p:extLst>
      <p:ext uri="{BB962C8B-B14F-4D97-AF65-F5344CB8AC3E}">
        <p14:creationId xmlns:p14="http://schemas.microsoft.com/office/powerpoint/2010/main" val="2575765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3AF0F-63CE-4D4B-A928-21D88D63B967}" type="datetimeFigureOut">
              <a:rPr lang="it-IT" smtClean="0"/>
              <a:t>18/07/2015</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D122A-9590-43F9-89EE-A222B6FAEFFB}" type="slidenum">
              <a:rPr lang="it-IT" smtClean="0"/>
              <a:t>‹N›</a:t>
            </a:fld>
            <a:endParaRPr lang="it-IT"/>
          </a:p>
        </p:txBody>
      </p:sp>
    </p:spTree>
    <p:extLst>
      <p:ext uri="{BB962C8B-B14F-4D97-AF65-F5344CB8AC3E}">
        <p14:creationId xmlns:p14="http://schemas.microsoft.com/office/powerpoint/2010/main" val="229195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onlinelogomaker.com/" TargetMode="External"/><Relationship Id="rId2" Type="http://schemas.openxmlformats.org/officeDocument/2006/relationships/hyperlink" Target="http://www.gimp.org/" TargetMode="External"/><Relationship Id="rId1" Type="http://schemas.openxmlformats.org/officeDocument/2006/relationships/slideLayout" Target="../slideLayouts/slideLayout2.xml"/><Relationship Id="rId4" Type="http://schemas.openxmlformats.org/officeDocument/2006/relationships/hyperlink" Target="http://www.designmantic.com/index11?utm_expid=68723407-19.ALiBcuyrTqaUsiunYjOIAw.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altobsrl.ucoz.com/" TargetMode="Externa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jp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v76f6KPSJ2w" TargetMode="External"/><Relationship Id="rId2" Type="http://schemas.openxmlformats.org/officeDocument/2006/relationships/hyperlink" Target="Links%20to%20the%20&#171;A%20scuola%20d&#8217;impresa&#187;%20videos" TargetMode="External"/><Relationship Id="rId1" Type="http://schemas.openxmlformats.org/officeDocument/2006/relationships/slideLayout" Target="../slideLayouts/slideLayout2.xml"/><Relationship Id="rId4" Type="http://schemas.openxmlformats.org/officeDocument/2006/relationships/hyperlink" Target="https://www.youtube.com/watch?v=SHQfowQfp4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it/url?url=http://comefarepubblicita.blogspot.com/2012/08/come-ideare-uno-slogan.html&amp;rct=j&amp;frm=1&amp;q=&amp;esrc=s&amp;sa=U&amp;ei=7WOhVcrpBoWR7Aa60YPwDg&amp;ved=0CC4Q9QEwDA&amp;usg=AFQjCNFOld1xbE2PwrHTRpWbDjUJJSCMdg"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www.ilpost.it/2015/04/11/slogan-famosi/4-85/"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www.brandsoftheworld.com/" TargetMode="External"/><Relationship Id="rId7" Type="http://schemas.openxmlformats.org/officeDocument/2006/relationships/hyperlink" Target="http://www.wipo.int/portal/index.html.en" TargetMode="External"/><Relationship Id="rId2" Type="http://schemas.openxmlformats.org/officeDocument/2006/relationships/hyperlink" Target="http://logooftheday.com/" TargetMode="External"/><Relationship Id="rId1" Type="http://schemas.openxmlformats.org/officeDocument/2006/relationships/slideLayout" Target="../slideLayouts/slideLayout5.xml"/><Relationship Id="rId6" Type="http://schemas.openxmlformats.org/officeDocument/2006/relationships/hyperlink" Target="http://oami.europa.eu/ows/rw/pages/index.it.do" TargetMode="External"/><Relationship Id="rId5" Type="http://schemas.openxmlformats.org/officeDocument/2006/relationships/hyperlink" Target="http://www.logofaves.com/" TargetMode="External"/><Relationship Id="rId4" Type="http://schemas.openxmlformats.org/officeDocument/2006/relationships/hyperlink" Target="http://www.logomoose.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18" Type="http://schemas.openxmlformats.org/officeDocument/2006/relationships/image" Target="../media/image28.jpeg"/><Relationship Id="rId3" Type="http://schemas.openxmlformats.org/officeDocument/2006/relationships/image" Target="../media/image13.gif"/><Relationship Id="rId7" Type="http://schemas.openxmlformats.org/officeDocument/2006/relationships/image" Target="../media/image17.jpeg"/><Relationship Id="rId12" Type="http://schemas.openxmlformats.org/officeDocument/2006/relationships/image" Target="../media/image22.jpeg"/><Relationship Id="rId17" Type="http://schemas.openxmlformats.org/officeDocument/2006/relationships/image" Target="../media/image27.jpeg"/><Relationship Id="rId2" Type="http://schemas.openxmlformats.org/officeDocument/2006/relationships/image" Target="../media/image12.jpeg"/><Relationship Id="rId16"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5.jpeg"/><Relationship Id="rId10" Type="http://schemas.openxmlformats.org/officeDocument/2006/relationships/image" Target="../media/image20.jpeg"/><Relationship Id="rId19" Type="http://schemas.openxmlformats.org/officeDocument/2006/relationships/image" Target="../media/image29.jpe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MODULE </a:t>
            </a:r>
            <a:r>
              <a:rPr lang="it-IT" dirty="0" smtClean="0"/>
              <a:t>3</a:t>
            </a:r>
            <a:endParaRPr lang="it-IT" dirty="0"/>
          </a:p>
        </p:txBody>
      </p:sp>
      <p:sp>
        <p:nvSpPr>
          <p:cNvPr id="3" name="Sottotitolo 2"/>
          <p:cNvSpPr>
            <a:spLocks noGrp="1"/>
          </p:cNvSpPr>
          <p:nvPr>
            <p:ph type="subTitle" idx="1"/>
          </p:nvPr>
        </p:nvSpPr>
        <p:spPr/>
        <p:txBody>
          <a:bodyPr/>
          <a:lstStyle/>
          <a:p>
            <a:r>
              <a:rPr lang="it-IT" dirty="0" err="1" smtClean="0"/>
              <a:t>Communication</a:t>
            </a:r>
            <a:r>
              <a:rPr lang="it-IT" dirty="0" smtClean="0"/>
              <a:t> </a:t>
            </a:r>
            <a:r>
              <a:rPr lang="it-IT" dirty="0" err="1" smtClean="0"/>
              <a:t>strategy</a:t>
            </a:r>
            <a:endParaRPr lang="it-IT" dirty="0"/>
          </a:p>
        </p:txBody>
      </p:sp>
    </p:spTree>
    <p:extLst>
      <p:ext uri="{BB962C8B-B14F-4D97-AF65-F5344CB8AC3E}">
        <p14:creationId xmlns:p14="http://schemas.microsoft.com/office/powerpoint/2010/main" val="638260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Activity </a:t>
            </a:r>
            <a:r>
              <a:rPr lang="it-IT" dirty="0" smtClean="0"/>
              <a:t>2.1 </a:t>
            </a:r>
            <a:r>
              <a:rPr lang="it-IT" dirty="0" smtClean="0"/>
              <a:t>(online) </a:t>
            </a:r>
            <a:br>
              <a:rPr lang="it-IT" dirty="0" smtClean="0"/>
            </a:br>
            <a:r>
              <a:rPr lang="en-GB" dirty="0" smtClean="0"/>
              <a:t>My favourite logos</a:t>
            </a:r>
            <a:r>
              <a:rPr lang="en-GB" dirty="0" smtClean="0"/>
              <a:t> </a:t>
            </a:r>
            <a:endParaRPr lang="it-IT" dirty="0"/>
          </a:p>
        </p:txBody>
      </p:sp>
      <p:sp>
        <p:nvSpPr>
          <p:cNvPr id="3" name="Segnaposto contenuto 2"/>
          <p:cNvSpPr>
            <a:spLocks noGrp="1"/>
          </p:cNvSpPr>
          <p:nvPr>
            <p:ph idx="1"/>
          </p:nvPr>
        </p:nvSpPr>
        <p:spPr/>
        <p:txBody>
          <a:bodyPr>
            <a:normAutofit fontScale="92500" lnSpcReduction="20000"/>
          </a:bodyPr>
          <a:lstStyle/>
          <a:p>
            <a:r>
              <a:rPr lang="en-GB" b="1" dirty="0" smtClean="0"/>
              <a:t>Description:</a:t>
            </a:r>
            <a:r>
              <a:rPr lang="en-GB" dirty="0" smtClean="0"/>
              <a:t> </a:t>
            </a:r>
            <a:r>
              <a:rPr lang="en-GB" dirty="0" smtClean="0"/>
              <a:t>Think at your favourite logos and brands. Have you ever thought at the reasons why these companies have chosen a particular and predominant colour for their logo?</a:t>
            </a:r>
          </a:p>
          <a:p>
            <a:r>
              <a:rPr lang="en-GB" b="1" dirty="0" smtClean="0"/>
              <a:t>Instructions for the students:</a:t>
            </a:r>
            <a:r>
              <a:rPr lang="en-GB" dirty="0" smtClean="0"/>
              <a:t> </a:t>
            </a:r>
            <a:r>
              <a:rPr lang="en-GB" dirty="0" smtClean="0"/>
              <a:t>Upload the logos of your favourite brands according to their predominant colour and briefly explain, in your opinion, why the company choose this particular colour. Remember that there are not right or wrong answers, so don’t google it and express your personal opinion. </a:t>
            </a:r>
            <a:endParaRPr lang="en-GB" dirty="0" smtClean="0"/>
          </a:p>
          <a:p>
            <a:r>
              <a:rPr lang="en-GB" b="1" dirty="0" smtClean="0"/>
              <a:t>Interaction with the platform:</a:t>
            </a:r>
            <a:r>
              <a:rPr lang="en-GB" dirty="0" smtClean="0"/>
              <a:t> coloured boxes are presented and named one after the other (based on the list in the previous slide)</a:t>
            </a:r>
            <a:r>
              <a:rPr lang="en-GB" dirty="0" smtClean="0"/>
              <a:t>. For each colour,  students can upload an image from their desktop or from a link and they have to fill a comment field by following the instructions given in the activity.</a:t>
            </a:r>
            <a:endParaRPr lang="en-GB" dirty="0"/>
          </a:p>
        </p:txBody>
      </p:sp>
    </p:spTree>
    <p:extLst>
      <p:ext uri="{BB962C8B-B14F-4D97-AF65-F5344CB8AC3E}">
        <p14:creationId xmlns:p14="http://schemas.microsoft.com/office/powerpoint/2010/main" val="3450047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Activity </a:t>
            </a:r>
            <a:r>
              <a:rPr lang="it-IT" dirty="0" smtClean="0"/>
              <a:t>2.2 </a:t>
            </a:r>
            <a:r>
              <a:rPr lang="it-IT" dirty="0" smtClean="0"/>
              <a:t>(online) </a:t>
            </a:r>
            <a:br>
              <a:rPr lang="it-IT" dirty="0" smtClean="0"/>
            </a:br>
            <a:r>
              <a:rPr lang="en-GB" dirty="0" smtClean="0"/>
              <a:t>Now it’s time for my logo</a:t>
            </a:r>
            <a:endParaRPr lang="it-IT" dirty="0"/>
          </a:p>
        </p:txBody>
      </p:sp>
      <p:sp>
        <p:nvSpPr>
          <p:cNvPr id="3" name="Segnaposto contenuto 2"/>
          <p:cNvSpPr>
            <a:spLocks noGrp="1"/>
          </p:cNvSpPr>
          <p:nvPr>
            <p:ph idx="1"/>
          </p:nvPr>
        </p:nvSpPr>
        <p:spPr/>
        <p:txBody>
          <a:bodyPr>
            <a:normAutofit fontScale="92500" lnSpcReduction="20000"/>
          </a:bodyPr>
          <a:lstStyle/>
          <a:p>
            <a:r>
              <a:rPr lang="en-GB" b="1" dirty="0" smtClean="0"/>
              <a:t>Description:</a:t>
            </a:r>
            <a:r>
              <a:rPr lang="en-GB" dirty="0" smtClean="0"/>
              <a:t> </a:t>
            </a:r>
            <a:r>
              <a:rPr lang="en-GB" dirty="0" smtClean="0"/>
              <a:t>Having in mind all the information already collected for your transnational business idea, try to design a simple version of the logo for your team’s product or service.  </a:t>
            </a:r>
          </a:p>
          <a:p>
            <a:r>
              <a:rPr lang="en-GB" b="1" dirty="0" smtClean="0"/>
              <a:t>Instructions for the students:</a:t>
            </a:r>
            <a:r>
              <a:rPr lang="en-GB" dirty="0" smtClean="0"/>
              <a:t> </a:t>
            </a:r>
            <a:r>
              <a:rPr lang="en-GB" dirty="0" smtClean="0"/>
              <a:t>It is not important how you do it, but “just do it” </a:t>
            </a:r>
            <a:r>
              <a:rPr lang="en-GB" dirty="0" smtClean="0">
                <a:sym typeface="Wingdings" panose="05000000000000000000" pitchFamily="2" charset="2"/>
              </a:rPr>
              <a:t>. You can use coloured pencils or a graphic design software (did you know that there are a lot of open source software online for this? For example: </a:t>
            </a:r>
            <a:r>
              <a:rPr lang="en-GB" dirty="0" smtClean="0">
                <a:sym typeface="Wingdings" panose="05000000000000000000" pitchFamily="2" charset="2"/>
                <a:hlinkClick r:id="rId2"/>
              </a:rPr>
              <a:t>GIMP</a:t>
            </a:r>
            <a:r>
              <a:rPr lang="en-GB" dirty="0" smtClean="0">
                <a:sym typeface="Wingdings" panose="05000000000000000000" pitchFamily="2" charset="2"/>
              </a:rPr>
              <a:t>, </a:t>
            </a:r>
            <a:r>
              <a:rPr lang="en-GB" dirty="0" err="1" smtClean="0">
                <a:sym typeface="Wingdings" panose="05000000000000000000" pitchFamily="2" charset="2"/>
                <a:hlinkClick r:id="rId3"/>
              </a:rPr>
              <a:t>OnlineLogoMaker</a:t>
            </a:r>
            <a:r>
              <a:rPr lang="en-GB" dirty="0" smtClean="0">
                <a:sym typeface="Wingdings" panose="05000000000000000000" pitchFamily="2" charset="2"/>
              </a:rPr>
              <a:t>, </a:t>
            </a:r>
            <a:r>
              <a:rPr lang="en-GB" dirty="0" err="1" smtClean="0">
                <a:sym typeface="Wingdings" panose="05000000000000000000" pitchFamily="2" charset="2"/>
                <a:hlinkClick r:id="rId4"/>
              </a:rPr>
              <a:t>DesignMantic</a:t>
            </a:r>
            <a:r>
              <a:rPr lang="en-GB" dirty="0" smtClean="0">
                <a:sym typeface="Wingdings" panose="05000000000000000000" pitchFamily="2" charset="2"/>
              </a:rPr>
              <a:t> and many others). Be sure that your logo respects all the criteria described in topic n.2 and when you are finished upload it here in the platform, together with a brief explanation.</a:t>
            </a:r>
            <a:r>
              <a:rPr lang="en-GB" dirty="0" smtClean="0"/>
              <a:t> </a:t>
            </a:r>
            <a:endParaRPr lang="en-GB" dirty="0" smtClean="0"/>
          </a:p>
          <a:p>
            <a:r>
              <a:rPr lang="en-GB" b="1" dirty="0" smtClean="0"/>
              <a:t>Interaction with the platform:</a:t>
            </a:r>
            <a:r>
              <a:rPr lang="en-GB" dirty="0" smtClean="0"/>
              <a:t> as for the previous activity, students have to upload an image and to provide a description before proceeding with the module</a:t>
            </a:r>
            <a:r>
              <a:rPr lang="en-GB" dirty="0" smtClean="0"/>
              <a:t>.</a:t>
            </a:r>
            <a:endParaRPr lang="en-GB" dirty="0"/>
          </a:p>
        </p:txBody>
      </p:sp>
    </p:spTree>
    <p:extLst>
      <p:ext uri="{BB962C8B-B14F-4D97-AF65-F5344CB8AC3E}">
        <p14:creationId xmlns:p14="http://schemas.microsoft.com/office/powerpoint/2010/main" val="1485281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Topic</a:t>
            </a:r>
            <a:r>
              <a:rPr lang="it-IT" dirty="0" smtClean="0"/>
              <a:t> 3</a:t>
            </a:r>
            <a:br>
              <a:rPr lang="it-IT" dirty="0" smtClean="0"/>
            </a:br>
            <a:r>
              <a:rPr lang="it-IT" dirty="0" smtClean="0"/>
              <a:t>The marketing </a:t>
            </a:r>
            <a:r>
              <a:rPr lang="it-IT" dirty="0" err="1" smtClean="0"/>
              <a:t>plan</a:t>
            </a:r>
            <a:endParaRPr lang="it-IT" dirty="0"/>
          </a:p>
        </p:txBody>
      </p:sp>
      <p:sp>
        <p:nvSpPr>
          <p:cNvPr id="5" name="Segnaposto contenuto 4"/>
          <p:cNvSpPr>
            <a:spLocks noGrp="1"/>
          </p:cNvSpPr>
          <p:nvPr>
            <p:ph idx="1"/>
          </p:nvPr>
        </p:nvSpPr>
        <p:spPr/>
        <p:txBody>
          <a:bodyPr>
            <a:normAutofit fontScale="77500" lnSpcReduction="20000"/>
          </a:bodyPr>
          <a:lstStyle/>
          <a:p>
            <a:r>
              <a:rPr lang="en-GB" dirty="0"/>
              <a:t>Marketing communication helps to develop brand awareness, which means that consumers translate product information into perceptions about the product’s attributes and its position within the larger market. Businesses also use marketing communication to retain the product’s current customer base, and to cement relationships with customers and suppliers, notes "Reference for Business." Marketing communication strategy defines the business’s plan for product information dissemination and brand awareness development</a:t>
            </a:r>
            <a:r>
              <a:rPr lang="en-GB" dirty="0" smtClean="0"/>
              <a:t>.</a:t>
            </a:r>
            <a:endParaRPr lang="it-IT" dirty="0"/>
          </a:p>
          <a:p>
            <a:r>
              <a:rPr lang="en-GB" dirty="0"/>
              <a:t>Design an effective marketing communication strategy with one or more marketing communication components. Advertising allows a business to reach a large audience through mass market or target market appeals. Personal selling enables a company to communicate product benefits directly to the customer, as in a retail setting. Direct marketing permits a business to reach customers without a third party medium; examples include catalogues and direct mail. Sales promotion provides a customer with an incentive to buy the company’s product, such as a company that makes a charitable contribution with each sale. Public relations involves a company’s outflow of information to customers, suppliers and other groups affected by company operations.</a:t>
            </a:r>
            <a:endParaRPr lang="it-IT" dirty="0"/>
          </a:p>
        </p:txBody>
      </p:sp>
    </p:spTree>
    <p:extLst>
      <p:ext uri="{BB962C8B-B14F-4D97-AF65-F5344CB8AC3E}">
        <p14:creationId xmlns:p14="http://schemas.microsoft.com/office/powerpoint/2010/main" val="54018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Resource </a:t>
            </a:r>
            <a:r>
              <a:rPr lang="it-IT" dirty="0"/>
              <a:t>3</a:t>
            </a:r>
            <a:r>
              <a:rPr lang="it-IT" dirty="0" smtClean="0"/>
              <a:t>.1a</a:t>
            </a:r>
            <a:r>
              <a:rPr lang="it-IT" dirty="0" smtClean="0"/>
              <a:t/>
            </a:r>
            <a:br>
              <a:rPr lang="it-IT" dirty="0" smtClean="0"/>
            </a:br>
            <a:r>
              <a:rPr lang="it-IT" dirty="0" err="1" smtClean="0"/>
              <a:t>Examples</a:t>
            </a:r>
            <a:r>
              <a:rPr lang="it-IT" dirty="0" smtClean="0"/>
              <a:t> from «A scuola d’impresa»</a:t>
            </a:r>
            <a:endParaRPr lang="it-IT" dirty="0"/>
          </a:p>
        </p:txBody>
      </p:sp>
      <p:sp>
        <p:nvSpPr>
          <p:cNvPr id="7" name="Segnaposto contenuto 6"/>
          <p:cNvSpPr>
            <a:spLocks noGrp="1"/>
          </p:cNvSpPr>
          <p:nvPr>
            <p:ph sz="half" idx="1"/>
          </p:nvPr>
        </p:nvSpPr>
        <p:spPr/>
        <p:txBody>
          <a:bodyPr>
            <a:normAutofit fontScale="92500" lnSpcReduction="20000"/>
          </a:bodyPr>
          <a:lstStyle/>
          <a:p>
            <a:pPr marL="0" indent="0">
              <a:buNone/>
            </a:pPr>
            <a:r>
              <a:rPr lang="en-GB" b="1" i="1" dirty="0" smtClean="0"/>
              <a:t>ALTOB publicity strategy</a:t>
            </a:r>
          </a:p>
          <a:p>
            <a:pPr marL="0" indent="0">
              <a:buNone/>
            </a:pPr>
            <a:r>
              <a:rPr lang="en-GB" dirty="0" smtClean="0"/>
              <a:t>We have decided to promote our product through:</a:t>
            </a:r>
          </a:p>
          <a:p>
            <a:r>
              <a:rPr lang="en-GB" dirty="0" smtClean="0"/>
              <a:t>Distribution of leaflets in shops and retail</a:t>
            </a:r>
          </a:p>
          <a:p>
            <a:r>
              <a:rPr lang="en-GB" dirty="0" smtClean="0"/>
              <a:t>The </a:t>
            </a:r>
            <a:r>
              <a:rPr lang="en-GB" dirty="0"/>
              <a:t>company’s website (</a:t>
            </a:r>
            <a:r>
              <a:rPr lang="en-GB" dirty="0">
                <a:hlinkClick r:id="rId2"/>
              </a:rPr>
              <a:t>http://altobsrl.ucoz.com</a:t>
            </a:r>
            <a:r>
              <a:rPr lang="en-GB" dirty="0" smtClean="0">
                <a:hlinkClick r:id="rId2"/>
              </a:rPr>
              <a:t>/</a:t>
            </a:r>
            <a:r>
              <a:rPr lang="en-GB" dirty="0" smtClean="0"/>
              <a:t>)</a:t>
            </a:r>
          </a:p>
          <a:p>
            <a:r>
              <a:rPr lang="en-GB" dirty="0" smtClean="0"/>
              <a:t>Facebook and Twitter pages, especially due to the rapid dissemination of news through the social networks</a:t>
            </a:r>
          </a:p>
          <a:p>
            <a:r>
              <a:rPr lang="en-GB" dirty="0" smtClean="0"/>
              <a:t>A dedicated advertising campaign in Facebook </a:t>
            </a:r>
            <a:endParaRPr lang="en-GB" dirty="0"/>
          </a:p>
        </p:txBody>
      </p:sp>
      <p:pic>
        <p:nvPicPr>
          <p:cNvPr id="9" name="Segnaposto contenuto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81931" y="3171959"/>
            <a:ext cx="2304488" cy="2030144"/>
          </a:xfrm>
        </p:spPr>
      </p:pic>
      <p:pic>
        <p:nvPicPr>
          <p:cNvPr id="10" name="Immagin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2865" y="4789275"/>
            <a:ext cx="3603048" cy="2017951"/>
          </a:xfrm>
          <a:prstGeom prst="rect">
            <a:avLst/>
          </a:prstGeom>
        </p:spPr>
      </p:pic>
      <p:pic>
        <p:nvPicPr>
          <p:cNvPr id="11" name="Immagin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4575" y="1690688"/>
            <a:ext cx="3621338" cy="2024047"/>
          </a:xfrm>
          <a:prstGeom prst="rect">
            <a:avLst/>
          </a:prstGeom>
        </p:spPr>
      </p:pic>
    </p:spTree>
    <p:extLst>
      <p:ext uri="{BB962C8B-B14F-4D97-AF65-F5344CB8AC3E}">
        <p14:creationId xmlns:p14="http://schemas.microsoft.com/office/powerpoint/2010/main" val="2969065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Resource </a:t>
            </a:r>
            <a:r>
              <a:rPr lang="it-IT" dirty="0" smtClean="0"/>
              <a:t>3</a:t>
            </a:r>
            <a:r>
              <a:rPr lang="it-IT" dirty="0" smtClean="0"/>
              <a:t>.1b</a:t>
            </a:r>
            <a:r>
              <a:rPr lang="it-IT" dirty="0" smtClean="0"/>
              <a:t/>
            </a:r>
            <a:br>
              <a:rPr lang="it-IT" dirty="0" smtClean="0"/>
            </a:br>
            <a:r>
              <a:rPr lang="it-IT" dirty="0" err="1" smtClean="0"/>
              <a:t>Examples</a:t>
            </a:r>
            <a:r>
              <a:rPr lang="it-IT" dirty="0" smtClean="0"/>
              <a:t> from «A scuola d’impresa»</a:t>
            </a:r>
            <a:endParaRPr lang="it-IT" dirty="0"/>
          </a:p>
        </p:txBody>
      </p:sp>
      <p:sp>
        <p:nvSpPr>
          <p:cNvPr id="7" name="Segnaposto contenuto 6"/>
          <p:cNvSpPr>
            <a:spLocks noGrp="1"/>
          </p:cNvSpPr>
          <p:nvPr>
            <p:ph sz="half" idx="1"/>
          </p:nvPr>
        </p:nvSpPr>
        <p:spPr/>
        <p:txBody>
          <a:bodyPr>
            <a:normAutofit fontScale="92500" lnSpcReduction="10000"/>
          </a:bodyPr>
          <a:lstStyle/>
          <a:p>
            <a:pPr marL="0" indent="0">
              <a:buNone/>
            </a:pPr>
            <a:r>
              <a:rPr lang="en-GB" b="1" i="1" dirty="0" smtClean="0"/>
              <a:t>SWITCHER publicity strategy</a:t>
            </a:r>
          </a:p>
          <a:p>
            <a:pPr marL="0" indent="0">
              <a:buNone/>
            </a:pPr>
            <a:r>
              <a:rPr lang="en-GB" dirty="0" smtClean="0"/>
              <a:t>We have decided to promote our product through:</a:t>
            </a:r>
          </a:p>
          <a:p>
            <a:r>
              <a:rPr lang="en-GB" dirty="0" smtClean="0"/>
              <a:t>A website, because important for the request and the use of our service</a:t>
            </a:r>
          </a:p>
          <a:p>
            <a:r>
              <a:rPr lang="en-GB" dirty="0" smtClean="0"/>
              <a:t>A Facebook page due to the large use of social networks</a:t>
            </a:r>
          </a:p>
          <a:p>
            <a:r>
              <a:rPr lang="en-GB" dirty="0" smtClean="0"/>
              <a:t>An advertising spot, realized by us, to easily enter in families’ houses</a:t>
            </a:r>
          </a:p>
          <a:p>
            <a:r>
              <a:rPr lang="en-GB" dirty="0" smtClean="0"/>
              <a:t>Leaflets, posters and banners</a:t>
            </a:r>
            <a:endParaRPr lang="en-GB" dirty="0"/>
          </a:p>
        </p:txBody>
      </p:sp>
      <p:pic>
        <p:nvPicPr>
          <p:cNvPr id="4" name="Segnaposto contenuto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86501" y="1920202"/>
            <a:ext cx="4923860" cy="4137698"/>
          </a:xfr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7527" y="4915773"/>
            <a:ext cx="2176461" cy="1609483"/>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7527" y="1379033"/>
            <a:ext cx="2176272" cy="1706880"/>
          </a:xfrm>
          <a:prstGeom prst="rect">
            <a:avLst/>
          </a:prstGeom>
        </p:spPr>
      </p:pic>
    </p:spTree>
    <p:extLst>
      <p:ext uri="{BB962C8B-B14F-4D97-AF65-F5344CB8AC3E}">
        <p14:creationId xmlns:p14="http://schemas.microsoft.com/office/powerpoint/2010/main" val="329121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Resource </a:t>
            </a:r>
            <a:r>
              <a:rPr lang="it-IT" dirty="0" smtClean="0"/>
              <a:t>3</a:t>
            </a:r>
            <a:r>
              <a:rPr lang="it-IT" dirty="0" smtClean="0"/>
              <a:t>.2</a:t>
            </a:r>
            <a:r>
              <a:rPr lang="it-IT" dirty="0" smtClean="0"/>
              <a:t/>
            </a:r>
            <a:br>
              <a:rPr lang="it-IT" dirty="0" smtClean="0"/>
            </a:br>
            <a:r>
              <a:rPr lang="it-IT" dirty="0" err="1"/>
              <a:t>Videos</a:t>
            </a:r>
            <a:r>
              <a:rPr lang="it-IT" dirty="0"/>
              <a:t> on </a:t>
            </a:r>
            <a:r>
              <a:rPr lang="it-IT" dirty="0" err="1" smtClean="0"/>
              <a:t>Inspiring</a:t>
            </a:r>
            <a:r>
              <a:rPr lang="it-IT" dirty="0" smtClean="0"/>
              <a:t> </a:t>
            </a:r>
            <a:r>
              <a:rPr lang="it-IT" dirty="0" err="1" smtClean="0"/>
              <a:t>promotional</a:t>
            </a:r>
            <a:r>
              <a:rPr lang="it-IT" dirty="0" smtClean="0"/>
              <a:t> </a:t>
            </a:r>
            <a:r>
              <a:rPr lang="it-IT" dirty="0" err="1" smtClean="0"/>
              <a:t>campaigns</a:t>
            </a:r>
            <a:r>
              <a:rPr lang="it-IT" dirty="0" smtClean="0"/>
              <a:t> </a:t>
            </a:r>
            <a:endParaRPr lang="it-IT" dirty="0"/>
          </a:p>
        </p:txBody>
      </p:sp>
      <p:sp>
        <p:nvSpPr>
          <p:cNvPr id="5" name="Segnaposto contenuto 4"/>
          <p:cNvSpPr>
            <a:spLocks noGrp="1"/>
          </p:cNvSpPr>
          <p:nvPr>
            <p:ph idx="1"/>
          </p:nvPr>
        </p:nvSpPr>
        <p:spPr/>
        <p:txBody>
          <a:bodyPr/>
          <a:lstStyle/>
          <a:p>
            <a:r>
              <a:rPr lang="it-IT" dirty="0"/>
              <a:t>Links to </a:t>
            </a:r>
            <a:r>
              <a:rPr lang="it-IT" dirty="0" err="1" smtClean="0"/>
              <a:t>videos</a:t>
            </a:r>
            <a:r>
              <a:rPr lang="it-IT" dirty="0" smtClean="0"/>
              <a:t> in English</a:t>
            </a:r>
            <a:endParaRPr lang="it-IT" dirty="0"/>
          </a:p>
          <a:p>
            <a:pPr lvl="1"/>
            <a:r>
              <a:rPr lang="it-IT" dirty="0" smtClean="0">
                <a:hlinkClick r:id="rId2" action="ppaction://hlinkfile"/>
              </a:rPr>
              <a:t>Coca-Cola and </a:t>
            </a:r>
            <a:r>
              <a:rPr lang="it-IT" dirty="0" err="1" smtClean="0">
                <a:hlinkClick r:id="rId2" action="ppaction://hlinkfile"/>
              </a:rPr>
              <a:t>prejudices</a:t>
            </a:r>
            <a:r>
              <a:rPr lang="it-IT" dirty="0" smtClean="0"/>
              <a:t> </a:t>
            </a:r>
            <a:endParaRPr lang="it-IT" dirty="0"/>
          </a:p>
          <a:p>
            <a:pPr lvl="1"/>
            <a:r>
              <a:rPr lang="it-IT" dirty="0" smtClean="0">
                <a:hlinkClick r:id="rId3"/>
              </a:rPr>
              <a:t>Apple and family feeling</a:t>
            </a:r>
            <a:endParaRPr lang="it-IT" dirty="0" smtClean="0"/>
          </a:p>
          <a:p>
            <a:pPr lvl="1"/>
            <a:r>
              <a:rPr lang="it-IT" dirty="0" err="1" smtClean="0">
                <a:hlinkClick r:id="rId4"/>
              </a:rPr>
              <a:t>Funny</a:t>
            </a:r>
            <a:r>
              <a:rPr lang="it-IT" dirty="0" smtClean="0">
                <a:hlinkClick r:id="rId4"/>
              </a:rPr>
              <a:t> commercial</a:t>
            </a:r>
            <a:endParaRPr lang="it-IT" dirty="0" smtClean="0"/>
          </a:p>
          <a:p>
            <a:pPr marL="457200" lvl="1" indent="0">
              <a:buNone/>
            </a:pPr>
            <a:endParaRPr lang="it-IT" dirty="0"/>
          </a:p>
          <a:p>
            <a:r>
              <a:rPr lang="it-IT" dirty="0"/>
              <a:t>VIDEOS </a:t>
            </a:r>
            <a:r>
              <a:rPr lang="it-IT" dirty="0" smtClean="0"/>
              <a:t>ON NATIONAL COMMERCIALS </a:t>
            </a:r>
            <a:r>
              <a:rPr lang="it-IT" dirty="0"/>
              <a:t>TO BE INTEGRATED IN THE </a:t>
            </a:r>
            <a:r>
              <a:rPr lang="it-IT" dirty="0" smtClean="0"/>
              <a:t>PLATFORM BY THE PARTNERS</a:t>
            </a:r>
            <a:endParaRPr lang="it-IT" dirty="0"/>
          </a:p>
          <a:p>
            <a:endParaRPr lang="it-IT" dirty="0"/>
          </a:p>
        </p:txBody>
      </p:sp>
    </p:spTree>
    <p:extLst>
      <p:ext uri="{BB962C8B-B14F-4D97-AF65-F5344CB8AC3E}">
        <p14:creationId xmlns:p14="http://schemas.microsoft.com/office/powerpoint/2010/main" val="2524004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t>Final</a:t>
            </a:r>
            <a:r>
              <a:rPr lang="it-IT" b="1" dirty="0" smtClean="0"/>
              <a:t> </a:t>
            </a:r>
            <a:r>
              <a:rPr lang="it-IT" b="1" dirty="0" err="1" smtClean="0"/>
              <a:t>activity</a:t>
            </a:r>
            <a:r>
              <a:rPr lang="it-IT" b="1" dirty="0" smtClean="0"/>
              <a:t> of the </a:t>
            </a:r>
            <a:r>
              <a:rPr lang="it-IT" b="1" dirty="0" err="1" smtClean="0"/>
              <a:t>module</a:t>
            </a:r>
            <a:r>
              <a:rPr lang="it-IT" b="1" dirty="0" smtClean="0"/>
              <a:t> </a:t>
            </a:r>
            <a:r>
              <a:rPr lang="it-IT" dirty="0" smtClean="0"/>
              <a:t/>
            </a:r>
            <a:br>
              <a:rPr lang="it-IT" dirty="0" smtClean="0"/>
            </a:br>
            <a:r>
              <a:rPr lang="it-IT" i="1" dirty="0" smtClean="0">
                <a:solidFill>
                  <a:schemeClr val="accent2"/>
                </a:solidFill>
              </a:rPr>
              <a:t>Group workshop to be </a:t>
            </a:r>
            <a:r>
              <a:rPr lang="it-IT" i="1" dirty="0" err="1" smtClean="0">
                <a:solidFill>
                  <a:schemeClr val="accent2"/>
                </a:solidFill>
              </a:rPr>
              <a:t>held</a:t>
            </a:r>
            <a:r>
              <a:rPr lang="it-IT" i="1" dirty="0" smtClean="0">
                <a:solidFill>
                  <a:schemeClr val="accent2"/>
                </a:solidFill>
              </a:rPr>
              <a:t> </a:t>
            </a:r>
            <a:r>
              <a:rPr lang="it-IT" i="1" dirty="0" err="1" smtClean="0">
                <a:solidFill>
                  <a:schemeClr val="accent2"/>
                </a:solidFill>
              </a:rPr>
              <a:t>at</a:t>
            </a:r>
            <a:r>
              <a:rPr lang="it-IT" i="1" dirty="0" smtClean="0">
                <a:solidFill>
                  <a:schemeClr val="accent2"/>
                </a:solidFill>
              </a:rPr>
              <a:t> </a:t>
            </a:r>
            <a:r>
              <a:rPr lang="it-IT" i="1" dirty="0" err="1" smtClean="0">
                <a:solidFill>
                  <a:schemeClr val="accent2"/>
                </a:solidFill>
              </a:rPr>
              <a:t>school</a:t>
            </a:r>
            <a:endParaRPr lang="it-IT" i="1" dirty="0">
              <a:solidFill>
                <a:schemeClr val="accent2"/>
              </a:solidFill>
            </a:endParaRPr>
          </a:p>
        </p:txBody>
      </p:sp>
      <p:sp>
        <p:nvSpPr>
          <p:cNvPr id="3" name="Segnaposto contenuto 2"/>
          <p:cNvSpPr>
            <a:spLocks noGrp="1"/>
          </p:cNvSpPr>
          <p:nvPr>
            <p:ph idx="1"/>
          </p:nvPr>
        </p:nvSpPr>
        <p:spPr/>
        <p:txBody>
          <a:bodyPr>
            <a:normAutofit fontScale="92500"/>
          </a:bodyPr>
          <a:lstStyle/>
          <a:p>
            <a:pPr marL="0" indent="0">
              <a:buNone/>
            </a:pPr>
            <a:r>
              <a:rPr lang="en-US" b="1" i="1" dirty="0" smtClean="0"/>
              <a:t>Guideline for teachers</a:t>
            </a:r>
          </a:p>
          <a:p>
            <a:pPr marL="0" indent="0">
              <a:buNone/>
            </a:pPr>
            <a:r>
              <a:rPr lang="en-US" dirty="0"/>
              <a:t>on the basis of your internal resources and/or opportunities for external collaboration, each country could concentrate in the implementation of a workshop focused on one specific aspect of the communication strategy, such as: the logo and graphic identity, website development, social network, innovative marketing, etc… (this aspect can be better defined in 2016</a:t>
            </a:r>
            <a:r>
              <a:rPr lang="en-US" dirty="0" smtClean="0"/>
              <a:t>).</a:t>
            </a:r>
          </a:p>
          <a:p>
            <a:pPr marL="0" indent="0">
              <a:buNone/>
            </a:pPr>
            <a:r>
              <a:rPr lang="en-GB" dirty="0"/>
              <a:t>The workshop activity will be agreed on the basis of the internal agreement between school. The members of the transnational business groups will cooperate in order to prepare a presentation for the meeting in Holland that will include all the aspects of the communication strategy. </a:t>
            </a:r>
            <a:endParaRPr lang="it-IT" dirty="0"/>
          </a:p>
        </p:txBody>
      </p:sp>
    </p:spTree>
    <p:extLst>
      <p:ext uri="{BB962C8B-B14F-4D97-AF65-F5344CB8AC3E}">
        <p14:creationId xmlns:p14="http://schemas.microsoft.com/office/powerpoint/2010/main" val="2059088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lnSpcReduction="10000"/>
          </a:bodyPr>
          <a:lstStyle/>
          <a:p>
            <a:r>
              <a:rPr lang="en-US" dirty="0"/>
              <a:t>The main aim of the transnational mobility will be the final analysis and improvement of the business ideas, with a specific focus on social marketing and the selection of the logos/visual image of the company. </a:t>
            </a:r>
            <a:r>
              <a:rPr lang="en-US" i="1" u="sng" dirty="0"/>
              <a:t>It is advisable that the meeting is participated by the Communication directors of each national sub-groups. If a school wants to bring additional students, we suggest you to choose the Marketing or Product/operation manager.</a:t>
            </a:r>
            <a:r>
              <a:rPr lang="en-US" dirty="0"/>
              <a:t> A detailed description of the workshop’s activities will be prepared and circulated among the partners in February 2016.</a:t>
            </a:r>
            <a:endParaRPr lang="it-IT" dirty="0"/>
          </a:p>
          <a:p>
            <a:r>
              <a:rPr lang="en-US" b="1" dirty="0"/>
              <a:t>When the students go back school, a final group activity should be organized in order to present the results of the mobility and the improved version of transnational business ideas.</a:t>
            </a:r>
            <a:endParaRPr lang="it-IT" dirty="0"/>
          </a:p>
        </p:txBody>
      </p:sp>
      <p:sp>
        <p:nvSpPr>
          <p:cNvPr id="4" name="Titolo 1"/>
          <p:cNvSpPr>
            <a:spLocks noGrp="1"/>
          </p:cNvSpPr>
          <p:nvPr>
            <p:ph type="title"/>
          </p:nvPr>
        </p:nvSpPr>
        <p:spPr/>
        <p:txBody>
          <a:bodyPr>
            <a:normAutofit/>
          </a:bodyPr>
          <a:lstStyle/>
          <a:p>
            <a:r>
              <a:rPr lang="en-US" b="1" i="1" dirty="0"/>
              <a:t>Meeting in </a:t>
            </a:r>
            <a:r>
              <a:rPr lang="en-US" b="1" i="1" dirty="0" smtClean="0"/>
              <a:t>March 2016</a:t>
            </a:r>
            <a:endParaRPr lang="it-IT" sz="3600" b="1" i="1" dirty="0">
              <a:solidFill>
                <a:schemeClr val="accent2"/>
              </a:solidFill>
            </a:endParaRPr>
          </a:p>
        </p:txBody>
      </p:sp>
    </p:spTree>
    <p:extLst>
      <p:ext uri="{BB962C8B-B14F-4D97-AF65-F5344CB8AC3E}">
        <p14:creationId xmlns:p14="http://schemas.microsoft.com/office/powerpoint/2010/main" val="212324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Topic</a:t>
            </a:r>
            <a:r>
              <a:rPr lang="it-IT" dirty="0" smtClean="0"/>
              <a:t> 1</a:t>
            </a:r>
            <a:br>
              <a:rPr lang="it-IT" dirty="0" smtClean="0"/>
            </a:br>
            <a:r>
              <a:rPr lang="it-IT" dirty="0" smtClean="0"/>
              <a:t>The </a:t>
            </a:r>
            <a:r>
              <a:rPr lang="it-IT" dirty="0" err="1" smtClean="0"/>
              <a:t>importance</a:t>
            </a:r>
            <a:r>
              <a:rPr lang="it-IT" dirty="0" smtClean="0"/>
              <a:t> of </a:t>
            </a:r>
            <a:r>
              <a:rPr lang="it-IT" dirty="0" err="1" smtClean="0"/>
              <a:t>communication</a:t>
            </a:r>
            <a:endParaRPr lang="it-IT" dirty="0"/>
          </a:p>
        </p:txBody>
      </p:sp>
      <p:sp>
        <p:nvSpPr>
          <p:cNvPr id="3" name="Segnaposto contenuto 2"/>
          <p:cNvSpPr>
            <a:spLocks noGrp="1"/>
          </p:cNvSpPr>
          <p:nvPr>
            <p:ph idx="1"/>
          </p:nvPr>
        </p:nvSpPr>
        <p:spPr/>
        <p:txBody>
          <a:bodyPr>
            <a:normAutofit fontScale="92500" lnSpcReduction="20000"/>
          </a:bodyPr>
          <a:lstStyle/>
          <a:p>
            <a:r>
              <a:rPr lang="en-US" dirty="0" smtClean="0"/>
              <a:t>A business that does not communicate is intended to die. The company sends messages to the world in order to be know by potential users/clients and to stimulate the demand for its product and/or service.</a:t>
            </a:r>
          </a:p>
          <a:p>
            <a:r>
              <a:rPr lang="en-US" dirty="0" smtClean="0"/>
              <a:t>Business communication is an essential tool to enhance the company’s identity and image on the market, to obtain credibility, trust and legitimacy that may attract those necessary resources for a long-lasting success.</a:t>
            </a:r>
          </a:p>
          <a:p>
            <a:r>
              <a:rPr lang="en-US" dirty="0" smtClean="0"/>
              <a:t>Communication can elaborate inputs that relate to the rational sphere (informative and technical communication) and to the emotional sphere (maximum emphasis on symbolic values, looking for involvement and complicity with the target) </a:t>
            </a:r>
          </a:p>
          <a:p>
            <a:r>
              <a:rPr lang="en-US" dirty="0" smtClean="0"/>
              <a:t>Companies are increasingly promoting themselves through </a:t>
            </a:r>
            <a:r>
              <a:rPr lang="en-US" dirty="0"/>
              <a:t>a </a:t>
            </a:r>
            <a:r>
              <a:rPr lang="en-US" dirty="0" smtClean="0"/>
              <a:t>polyhedral amount </a:t>
            </a:r>
            <a:r>
              <a:rPr lang="en-US" dirty="0"/>
              <a:t>of communication tools, each of which is suitable for achieving particular set of objectives and targets</a:t>
            </a:r>
          </a:p>
        </p:txBody>
      </p:sp>
    </p:spTree>
    <p:extLst>
      <p:ext uri="{BB962C8B-B14F-4D97-AF65-F5344CB8AC3E}">
        <p14:creationId xmlns:p14="http://schemas.microsoft.com/office/powerpoint/2010/main" val="3329378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Activity 1.1 (online) </a:t>
            </a:r>
            <a:br>
              <a:rPr lang="it-IT" dirty="0" smtClean="0"/>
            </a:br>
            <a:r>
              <a:rPr lang="en-GB" dirty="0" smtClean="0"/>
              <a:t>Effective communication</a:t>
            </a:r>
            <a:endParaRPr lang="it-IT" dirty="0"/>
          </a:p>
        </p:txBody>
      </p:sp>
      <p:sp>
        <p:nvSpPr>
          <p:cNvPr id="3" name="Segnaposto contenuto 2"/>
          <p:cNvSpPr>
            <a:spLocks noGrp="1"/>
          </p:cNvSpPr>
          <p:nvPr>
            <p:ph idx="1"/>
          </p:nvPr>
        </p:nvSpPr>
        <p:spPr/>
        <p:txBody>
          <a:bodyPr>
            <a:normAutofit fontScale="85000" lnSpcReduction="20000"/>
          </a:bodyPr>
          <a:lstStyle/>
          <a:p>
            <a:r>
              <a:rPr lang="it-IT" b="1" dirty="0" err="1" smtClean="0"/>
              <a:t>Description</a:t>
            </a:r>
            <a:r>
              <a:rPr lang="it-IT" b="1" dirty="0" smtClean="0"/>
              <a:t>:</a:t>
            </a:r>
            <a:r>
              <a:rPr lang="it-IT" dirty="0" smtClean="0"/>
              <a:t> </a:t>
            </a:r>
            <a:r>
              <a:rPr lang="en-US" dirty="0"/>
              <a:t>To communicate in an effective way, it is necessary to ask yourself</a:t>
            </a:r>
            <a:r>
              <a:rPr lang="en-US" dirty="0" smtClean="0"/>
              <a:t>:</a:t>
            </a:r>
          </a:p>
          <a:p>
            <a:pPr marL="0" indent="0">
              <a:buNone/>
            </a:pPr>
            <a:endParaRPr lang="en-US" dirty="0"/>
          </a:p>
          <a:p>
            <a:pPr lvl="1"/>
            <a:r>
              <a:rPr lang="en-US" dirty="0"/>
              <a:t>To whom I communicate</a:t>
            </a:r>
            <a:r>
              <a:rPr lang="en-US" dirty="0" smtClean="0"/>
              <a:t>?</a:t>
            </a:r>
            <a:endParaRPr lang="en-US" dirty="0"/>
          </a:p>
          <a:p>
            <a:pPr lvl="1"/>
            <a:r>
              <a:rPr lang="en-US" dirty="0" smtClean="0"/>
              <a:t>                                                                                           What </a:t>
            </a:r>
            <a:r>
              <a:rPr lang="en-US" dirty="0"/>
              <a:t>am I communicating</a:t>
            </a:r>
            <a:r>
              <a:rPr lang="en-US" dirty="0" smtClean="0"/>
              <a:t>?</a:t>
            </a:r>
          </a:p>
          <a:p>
            <a:pPr lvl="1"/>
            <a:r>
              <a:rPr lang="en-US" dirty="0" smtClean="0"/>
              <a:t>Which </a:t>
            </a:r>
            <a:r>
              <a:rPr lang="en-US" dirty="0"/>
              <a:t>channel am I using</a:t>
            </a:r>
            <a:r>
              <a:rPr lang="en-US" dirty="0" smtClean="0"/>
              <a:t>?</a:t>
            </a:r>
          </a:p>
          <a:p>
            <a:pPr lvl="1"/>
            <a:r>
              <a:rPr lang="en-US" dirty="0" smtClean="0"/>
              <a:t>                                                                                            Who </a:t>
            </a:r>
            <a:r>
              <a:rPr lang="en-US" dirty="0"/>
              <a:t>are my competitors</a:t>
            </a:r>
            <a:r>
              <a:rPr lang="en-US" dirty="0" smtClean="0"/>
              <a:t>?</a:t>
            </a:r>
          </a:p>
          <a:p>
            <a:pPr lvl="1"/>
            <a:r>
              <a:rPr lang="en-US" dirty="0" smtClean="0"/>
              <a:t>When </a:t>
            </a:r>
            <a:r>
              <a:rPr lang="en-US" dirty="0"/>
              <a:t>am I communicating</a:t>
            </a:r>
            <a:r>
              <a:rPr lang="en-US" dirty="0" smtClean="0"/>
              <a:t>?</a:t>
            </a:r>
          </a:p>
          <a:p>
            <a:pPr lvl="1"/>
            <a:r>
              <a:rPr lang="en-US" dirty="0" smtClean="0"/>
              <a:t>                                                                                              What </a:t>
            </a:r>
            <a:r>
              <a:rPr lang="en-US" dirty="0"/>
              <a:t>is my budget</a:t>
            </a:r>
            <a:r>
              <a:rPr lang="en-US" dirty="0" smtClean="0"/>
              <a:t>?</a:t>
            </a:r>
            <a:r>
              <a:rPr lang="en-GB" dirty="0" smtClean="0"/>
              <a:t>  </a:t>
            </a:r>
            <a:endParaRPr lang="en-GB" dirty="0" smtClean="0"/>
          </a:p>
          <a:p>
            <a:r>
              <a:rPr lang="en-GB" b="1" dirty="0" smtClean="0"/>
              <a:t>Instructions for the students:</a:t>
            </a:r>
            <a:r>
              <a:rPr lang="en-GB" dirty="0" smtClean="0"/>
              <a:t> </a:t>
            </a:r>
            <a:r>
              <a:rPr lang="en-GB" dirty="0" smtClean="0"/>
              <a:t>select the graphic element that best fit with the key questions of an effective communication plan. </a:t>
            </a:r>
            <a:endParaRPr lang="en-GB" dirty="0" smtClean="0"/>
          </a:p>
          <a:p>
            <a:r>
              <a:rPr lang="en-GB" b="1" dirty="0" smtClean="0"/>
              <a:t>Interaction with the platform:</a:t>
            </a:r>
            <a:r>
              <a:rPr lang="en-GB" dirty="0" smtClean="0"/>
              <a:t> students are able to </a:t>
            </a:r>
            <a:r>
              <a:rPr lang="en-GB" dirty="0" smtClean="0"/>
              <a:t>drag and drop graphic elements from a general besides each of the questions listed in the activity. </a:t>
            </a:r>
            <a:r>
              <a:rPr lang="en-GB" dirty="0" smtClean="0"/>
              <a:t>When they submit the activity the results is given and, if some wrong answer has been provided, they have the chance to repeat the activity.</a:t>
            </a:r>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5363" y="2214563"/>
            <a:ext cx="715300" cy="614363"/>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8753" y="2214563"/>
            <a:ext cx="937121" cy="928687"/>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1282" y="2986311"/>
            <a:ext cx="797943" cy="560422"/>
          </a:xfrm>
          <a:prstGeom prst="rect">
            <a:avLst/>
          </a:prstGeom>
        </p:spPr>
      </p:pic>
      <p:pic>
        <p:nvPicPr>
          <p:cNvPr id="7" name="Immagin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4508" y="3704118"/>
            <a:ext cx="451490" cy="442912"/>
          </a:xfrm>
          <a:prstGeom prst="rect">
            <a:avLst/>
          </a:prstGeom>
        </p:spPr>
      </p:pic>
      <p:pic>
        <p:nvPicPr>
          <p:cNvPr id="8" name="Immagin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04525" y="2986311"/>
            <a:ext cx="625578" cy="714945"/>
          </a:xfrm>
          <a:prstGeom prst="rect">
            <a:avLst/>
          </a:prstGeom>
        </p:spPr>
      </p:pic>
      <p:pic>
        <p:nvPicPr>
          <p:cNvPr id="9" name="Immagin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12198" y="3701256"/>
            <a:ext cx="838200" cy="558800"/>
          </a:xfrm>
          <a:prstGeom prst="rect">
            <a:avLst/>
          </a:prstGeom>
        </p:spPr>
      </p:pic>
    </p:spTree>
    <p:extLst>
      <p:ext uri="{BB962C8B-B14F-4D97-AF65-F5344CB8AC3E}">
        <p14:creationId xmlns:p14="http://schemas.microsoft.com/office/powerpoint/2010/main" val="257134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Topic</a:t>
            </a:r>
            <a:r>
              <a:rPr lang="it-IT" dirty="0" smtClean="0"/>
              <a:t> </a:t>
            </a:r>
            <a:r>
              <a:rPr lang="it-IT" dirty="0" smtClean="0"/>
              <a:t>2.a</a:t>
            </a:r>
            <a:r>
              <a:rPr lang="it-IT" dirty="0" smtClean="0"/>
              <a:t/>
            </a:r>
            <a:br>
              <a:rPr lang="it-IT" dirty="0" smtClean="0"/>
            </a:br>
            <a:r>
              <a:rPr lang="it-IT" dirty="0" smtClean="0"/>
              <a:t>Slogan and logo</a:t>
            </a:r>
            <a:endParaRPr lang="it-IT" dirty="0"/>
          </a:p>
        </p:txBody>
      </p:sp>
      <p:sp>
        <p:nvSpPr>
          <p:cNvPr id="3" name="Segnaposto contenuto 2"/>
          <p:cNvSpPr>
            <a:spLocks noGrp="1"/>
          </p:cNvSpPr>
          <p:nvPr>
            <p:ph idx="1"/>
          </p:nvPr>
        </p:nvSpPr>
        <p:spPr/>
        <p:txBody>
          <a:bodyPr>
            <a:normAutofit/>
          </a:bodyPr>
          <a:lstStyle/>
          <a:p>
            <a:r>
              <a:rPr lang="en-US" dirty="0" smtClean="0"/>
              <a:t>When you have chosen the name of your company, it is important to conceive a SLOGAN, a short sentence that “enhance” the name and, sometimes, is integrated with the logo.</a:t>
            </a:r>
          </a:p>
          <a:p>
            <a:endParaRPr lang="en-US" dirty="0" smtClean="0"/>
          </a:p>
          <a:p>
            <a:endParaRPr lang="en-US" dirty="0"/>
          </a:p>
          <a:p>
            <a:endParaRPr lang="en-US" dirty="0" smtClean="0"/>
          </a:p>
          <a:p>
            <a:r>
              <a:rPr lang="en-US" dirty="0" smtClean="0"/>
              <a:t>The most important iconic part of the brand is the LOGO, a mixture of typographic and figurative elements that, together with the name,  qualify the company and the main offered products and/or services. </a:t>
            </a:r>
            <a:endParaRPr lang="en-US" dirty="0"/>
          </a:p>
        </p:txBody>
      </p:sp>
      <p:pic>
        <p:nvPicPr>
          <p:cNvPr id="4" name="Immagine 3" descr="https://encrypted-tbn0.gstatic.com/images?q=tbn:ANd9GcSLRaDM_I3GKKUgCDGLgjJReQwPS_iCHcdZC2Q88f-vR1sr5chKtQkQ-Ss">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731900" y="3419231"/>
            <a:ext cx="1585264" cy="866775"/>
          </a:xfrm>
          <a:prstGeom prst="rect">
            <a:avLst/>
          </a:prstGeom>
          <a:noFill/>
          <a:ln>
            <a:noFill/>
          </a:ln>
        </p:spPr>
      </p:pic>
      <p:pic>
        <p:nvPicPr>
          <p:cNvPr id="5" name="Immagine 4" descr="Think Different">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9564022" y="3419232"/>
            <a:ext cx="1238250" cy="866775"/>
          </a:xfrm>
          <a:prstGeom prst="rect">
            <a:avLst/>
          </a:prstGeom>
          <a:noFill/>
          <a:ln>
            <a:noFill/>
          </a:ln>
        </p:spPr>
      </p:pic>
      <p:sp>
        <p:nvSpPr>
          <p:cNvPr id="6" name="Callout con freccia a destra 5"/>
          <p:cNvSpPr/>
          <p:nvPr/>
        </p:nvSpPr>
        <p:spPr>
          <a:xfrm>
            <a:off x="500063" y="3419230"/>
            <a:ext cx="5757862" cy="866775"/>
          </a:xfrm>
          <a:prstGeom prst="right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400" dirty="0" smtClean="0"/>
              <a:t>I </a:t>
            </a:r>
            <a:r>
              <a:rPr lang="it-IT" sz="1400" dirty="0" err="1" smtClean="0"/>
              <a:t>would</a:t>
            </a:r>
            <a:r>
              <a:rPr lang="it-IT" sz="1400" dirty="0" smtClean="0"/>
              <a:t> </a:t>
            </a:r>
            <a:r>
              <a:rPr lang="it-IT" sz="1400" dirty="0" err="1" smtClean="0"/>
              <a:t>suggest</a:t>
            </a:r>
            <a:r>
              <a:rPr lang="it-IT" sz="1400" dirty="0" smtClean="0"/>
              <a:t> to include </a:t>
            </a:r>
            <a:r>
              <a:rPr lang="it-IT" sz="1400" dirty="0" err="1" smtClean="0"/>
              <a:t>one</a:t>
            </a:r>
            <a:r>
              <a:rPr lang="it-IT" sz="1400" dirty="0" smtClean="0"/>
              <a:t> </a:t>
            </a:r>
            <a:r>
              <a:rPr lang="it-IT" sz="1400" dirty="0" err="1" smtClean="0"/>
              <a:t>international</a:t>
            </a:r>
            <a:r>
              <a:rPr lang="it-IT" sz="1400" dirty="0" smtClean="0"/>
              <a:t> logo and a </a:t>
            </a:r>
            <a:r>
              <a:rPr lang="it-IT" sz="1400" dirty="0" err="1" smtClean="0"/>
              <a:t>national</a:t>
            </a:r>
            <a:r>
              <a:rPr lang="it-IT" sz="1400" dirty="0" smtClean="0"/>
              <a:t> </a:t>
            </a:r>
            <a:r>
              <a:rPr lang="it-IT" sz="1400" dirty="0" err="1" smtClean="0"/>
              <a:t>one</a:t>
            </a:r>
            <a:r>
              <a:rPr lang="it-IT" sz="1400" dirty="0" smtClean="0"/>
              <a:t>. </a:t>
            </a:r>
            <a:r>
              <a:rPr lang="it-IT" sz="1400" dirty="0" err="1" smtClean="0"/>
              <a:t>Please</a:t>
            </a:r>
            <a:r>
              <a:rPr lang="it-IT" sz="1400" dirty="0" smtClean="0"/>
              <a:t>, </a:t>
            </a:r>
            <a:r>
              <a:rPr lang="it-IT" sz="1400" dirty="0" err="1" smtClean="0"/>
              <a:t>provide</a:t>
            </a:r>
            <a:r>
              <a:rPr lang="it-IT" sz="1400" dirty="0" smtClean="0"/>
              <a:t> Jose with an </a:t>
            </a:r>
            <a:r>
              <a:rPr lang="it-IT" sz="1400" dirty="0" err="1" smtClean="0"/>
              <a:t>example</a:t>
            </a:r>
            <a:r>
              <a:rPr lang="it-IT" sz="1400" dirty="0" smtClean="0"/>
              <a:t> for </a:t>
            </a:r>
            <a:r>
              <a:rPr lang="it-IT" sz="1400" dirty="0" err="1" smtClean="0"/>
              <a:t>your</a:t>
            </a:r>
            <a:r>
              <a:rPr lang="it-IT" sz="1400" dirty="0" smtClean="0"/>
              <a:t> </a:t>
            </a:r>
            <a:r>
              <a:rPr lang="it-IT" sz="1400" dirty="0" err="1" smtClean="0"/>
              <a:t>respective</a:t>
            </a:r>
            <a:r>
              <a:rPr lang="it-IT" sz="1400" dirty="0" smtClean="0"/>
              <a:t> </a:t>
            </a:r>
            <a:r>
              <a:rPr lang="it-IT" sz="1400" dirty="0" err="1" smtClean="0"/>
              <a:t>countries</a:t>
            </a:r>
            <a:endParaRPr lang="it-IT" sz="1400" dirty="0"/>
          </a:p>
        </p:txBody>
      </p:sp>
    </p:spTree>
    <p:extLst>
      <p:ext uri="{BB962C8B-B14F-4D97-AF65-F5344CB8AC3E}">
        <p14:creationId xmlns:p14="http://schemas.microsoft.com/office/powerpoint/2010/main" val="2406879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Topic</a:t>
            </a:r>
            <a:r>
              <a:rPr lang="it-IT" dirty="0" smtClean="0"/>
              <a:t> </a:t>
            </a:r>
            <a:r>
              <a:rPr lang="it-IT" dirty="0" smtClean="0"/>
              <a:t>2.b</a:t>
            </a:r>
            <a:r>
              <a:rPr lang="it-IT" dirty="0" smtClean="0"/>
              <a:t/>
            </a:r>
            <a:br>
              <a:rPr lang="it-IT" dirty="0" smtClean="0"/>
            </a:br>
            <a:r>
              <a:rPr lang="it-IT" dirty="0" smtClean="0"/>
              <a:t>Slogan and logo</a:t>
            </a:r>
            <a:endParaRPr lang="it-IT" dirty="0"/>
          </a:p>
        </p:txBody>
      </p:sp>
      <p:sp>
        <p:nvSpPr>
          <p:cNvPr id="3" name="Segnaposto contenuto 2"/>
          <p:cNvSpPr>
            <a:spLocks noGrp="1"/>
          </p:cNvSpPr>
          <p:nvPr>
            <p:ph idx="1"/>
          </p:nvPr>
        </p:nvSpPr>
        <p:spPr/>
        <p:txBody>
          <a:bodyPr>
            <a:normAutofit fontScale="85000" lnSpcReduction="20000"/>
          </a:bodyPr>
          <a:lstStyle/>
          <a:p>
            <a:r>
              <a:rPr lang="en-US" dirty="0" smtClean="0"/>
              <a:t>The company’s logo contributes to set up the business identity through the use of </a:t>
            </a:r>
            <a:r>
              <a:rPr lang="en-US" b="1" dirty="0" smtClean="0"/>
              <a:t>colors, symbols and characters</a:t>
            </a:r>
            <a:r>
              <a:rPr lang="en-US" dirty="0" smtClean="0"/>
              <a:t>, and permits to differentiate </a:t>
            </a:r>
            <a:r>
              <a:rPr lang="en-US" dirty="0"/>
              <a:t>it in the eyes of the consumer and its major </a:t>
            </a:r>
            <a:r>
              <a:rPr lang="en-US" dirty="0" smtClean="0"/>
              <a:t>competitors</a:t>
            </a:r>
          </a:p>
          <a:p>
            <a:r>
              <a:rPr lang="en-US" dirty="0" smtClean="0"/>
              <a:t>Its importance relies in being recognizable and transmit at a glance the real essence of the activity carried out by the company.</a:t>
            </a:r>
          </a:p>
          <a:p>
            <a:r>
              <a:rPr lang="en-US" dirty="0" smtClean="0"/>
              <a:t>Design and managing the slogan and the logo, the main characteristics should</a:t>
            </a:r>
          </a:p>
          <a:p>
            <a:pPr lvl="1"/>
            <a:r>
              <a:rPr lang="en-US" b="1" i="1" dirty="0" smtClean="0"/>
              <a:t>Simple</a:t>
            </a:r>
          </a:p>
          <a:p>
            <a:pPr lvl="1"/>
            <a:r>
              <a:rPr lang="en-US" b="1" i="1" dirty="0"/>
              <a:t>Distinctive</a:t>
            </a:r>
            <a:r>
              <a:rPr lang="en-US" dirty="0"/>
              <a:t> (perceived as </a:t>
            </a:r>
            <a:r>
              <a:rPr lang="en-US" dirty="0" smtClean="0"/>
              <a:t>different)</a:t>
            </a:r>
          </a:p>
          <a:p>
            <a:pPr lvl="1"/>
            <a:r>
              <a:rPr lang="en-US" b="1" i="1" dirty="0" err="1" smtClean="0"/>
              <a:t>Memorizable</a:t>
            </a:r>
            <a:r>
              <a:rPr lang="en-US" dirty="0" smtClean="0"/>
              <a:t> </a:t>
            </a:r>
            <a:r>
              <a:rPr lang="en-US" dirty="0"/>
              <a:t>(easy to recognize and remember</a:t>
            </a:r>
            <a:r>
              <a:rPr lang="en-US" dirty="0" smtClean="0"/>
              <a:t>)</a:t>
            </a:r>
          </a:p>
          <a:p>
            <a:pPr lvl="1"/>
            <a:r>
              <a:rPr lang="en-US" b="1" i="1" dirty="0" smtClean="0"/>
              <a:t>Meaningful</a:t>
            </a:r>
            <a:r>
              <a:rPr lang="en-US" dirty="0" smtClean="0"/>
              <a:t> (capable to facilitate a correct and effective setting up of brand associations, related to the category of offered product or service, or able to promote clear messages on users’ benefits) </a:t>
            </a:r>
          </a:p>
          <a:p>
            <a:pPr lvl="1"/>
            <a:r>
              <a:rPr lang="en-US" b="1" i="1" dirty="0" smtClean="0"/>
              <a:t>Coherent</a:t>
            </a:r>
            <a:r>
              <a:rPr lang="en-US" dirty="0" smtClean="0"/>
              <a:t> (with the selected positioning)</a:t>
            </a:r>
          </a:p>
          <a:p>
            <a:pPr lvl="1"/>
            <a:r>
              <a:rPr lang="en-US" b="1" i="1" dirty="0" smtClean="0"/>
              <a:t>Flexible</a:t>
            </a:r>
            <a:r>
              <a:rPr lang="en-US" dirty="0" smtClean="0"/>
              <a:t> (medium and long-term capacity of adaptability)</a:t>
            </a:r>
          </a:p>
          <a:p>
            <a:pPr lvl="1"/>
            <a:r>
              <a:rPr lang="en-US" b="1" i="1" dirty="0" smtClean="0"/>
              <a:t>Protectable</a:t>
            </a:r>
            <a:r>
              <a:rPr lang="en-US" dirty="0" smtClean="0"/>
              <a:t> (from the legal and competitors’ point of view)</a:t>
            </a:r>
            <a:endParaRPr lang="en-US" dirty="0"/>
          </a:p>
        </p:txBody>
      </p:sp>
    </p:spTree>
    <p:extLst>
      <p:ext uri="{BB962C8B-B14F-4D97-AF65-F5344CB8AC3E}">
        <p14:creationId xmlns:p14="http://schemas.microsoft.com/office/powerpoint/2010/main" val="3779691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Resource </a:t>
            </a:r>
            <a:r>
              <a:rPr lang="it-IT" dirty="0" smtClean="0"/>
              <a:t>2.1a</a:t>
            </a:r>
            <a:r>
              <a:rPr lang="it-IT" dirty="0" smtClean="0"/>
              <a:t/>
            </a:r>
            <a:br>
              <a:rPr lang="it-IT" dirty="0" smtClean="0"/>
            </a:br>
            <a:r>
              <a:rPr lang="it-IT" dirty="0" err="1" smtClean="0"/>
              <a:t>Examples</a:t>
            </a:r>
            <a:r>
              <a:rPr lang="it-IT" dirty="0" smtClean="0"/>
              <a:t> from «A scuola d’impresa»</a:t>
            </a:r>
            <a:endParaRPr lang="it-IT" dirty="0"/>
          </a:p>
        </p:txBody>
      </p:sp>
      <p:pic>
        <p:nvPicPr>
          <p:cNvPr id="8" name="Segnaposto immagine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66578" y="2732281"/>
            <a:ext cx="4005419" cy="1383912"/>
          </a:xfrm>
        </p:spPr>
      </p:pic>
      <p:sp>
        <p:nvSpPr>
          <p:cNvPr id="9" name="Segnaposto testo 8"/>
          <p:cNvSpPr>
            <a:spLocks noGrp="1"/>
          </p:cNvSpPr>
          <p:nvPr>
            <p:ph type="body" sz="half" idx="2"/>
          </p:nvPr>
        </p:nvSpPr>
        <p:spPr/>
        <p:txBody>
          <a:bodyPr/>
          <a:lstStyle/>
          <a:p>
            <a:pPr algn="just"/>
            <a:r>
              <a:rPr lang="it-IT" dirty="0" err="1">
                <a:latin typeface="Century Gothic" pitchFamily="34" charset="0"/>
              </a:rPr>
              <a:t>Our</a:t>
            </a:r>
            <a:r>
              <a:rPr lang="it-IT" dirty="0">
                <a:latin typeface="Century Gothic" pitchFamily="34" charset="0"/>
              </a:rPr>
              <a:t> logo </a:t>
            </a:r>
            <a:r>
              <a:rPr lang="it-IT" dirty="0" err="1">
                <a:latin typeface="Century Gothic" pitchFamily="34" charset="0"/>
              </a:rPr>
              <a:t>comes</a:t>
            </a:r>
            <a:r>
              <a:rPr lang="it-IT" dirty="0">
                <a:latin typeface="Century Gothic" pitchFamily="34" charset="0"/>
              </a:rPr>
              <a:t> from the merger of </a:t>
            </a:r>
            <a:r>
              <a:rPr lang="it-IT" dirty="0" err="1">
                <a:latin typeface="Century Gothic" pitchFamily="34" charset="0"/>
              </a:rPr>
              <a:t>two</a:t>
            </a:r>
            <a:r>
              <a:rPr lang="it-IT" dirty="0">
                <a:latin typeface="Century Gothic" pitchFamily="34" charset="0"/>
              </a:rPr>
              <a:t> English </a:t>
            </a:r>
            <a:r>
              <a:rPr lang="it-IT" dirty="0" err="1">
                <a:latin typeface="Century Gothic" pitchFamily="34" charset="0"/>
              </a:rPr>
              <a:t>words</a:t>
            </a:r>
            <a:r>
              <a:rPr lang="it-IT" dirty="0">
                <a:latin typeface="Century Gothic" pitchFamily="34" charset="0"/>
              </a:rPr>
              <a:t>, ALTERNATIVE and TOBACCO.</a:t>
            </a:r>
          </a:p>
          <a:p>
            <a:pPr algn="just"/>
            <a:r>
              <a:rPr lang="it-IT" dirty="0">
                <a:latin typeface="Century Gothic" pitchFamily="34" charset="0"/>
              </a:rPr>
              <a:t>The </a:t>
            </a:r>
            <a:r>
              <a:rPr lang="it-IT" dirty="0" err="1">
                <a:latin typeface="Century Gothic" pitchFamily="34" charset="0"/>
              </a:rPr>
              <a:t>two</a:t>
            </a:r>
            <a:r>
              <a:rPr lang="it-IT" dirty="0">
                <a:latin typeface="Century Gothic" pitchFamily="34" charset="0"/>
              </a:rPr>
              <a:t> </a:t>
            </a:r>
            <a:r>
              <a:rPr lang="it-IT" dirty="0" err="1">
                <a:latin typeface="Century Gothic" pitchFamily="34" charset="0"/>
              </a:rPr>
              <a:t>abraviations</a:t>
            </a:r>
            <a:r>
              <a:rPr lang="it-IT" dirty="0">
                <a:latin typeface="Century Gothic" pitchFamily="34" charset="0"/>
              </a:rPr>
              <a:t> (ALT and TOB) share the </a:t>
            </a:r>
            <a:r>
              <a:rPr lang="it-IT" dirty="0" err="1">
                <a:latin typeface="Century Gothic" pitchFamily="34" charset="0"/>
              </a:rPr>
              <a:t>letter</a:t>
            </a:r>
            <a:r>
              <a:rPr lang="it-IT" dirty="0">
                <a:latin typeface="Century Gothic" pitchFamily="34" charset="0"/>
              </a:rPr>
              <a:t> T, </a:t>
            </a:r>
            <a:r>
              <a:rPr lang="it-IT" dirty="0" err="1">
                <a:latin typeface="Century Gothic" pitchFamily="34" charset="0"/>
              </a:rPr>
              <a:t>which</a:t>
            </a:r>
            <a:r>
              <a:rPr lang="it-IT" dirty="0">
                <a:latin typeface="Century Gothic" pitchFamily="34" charset="0"/>
              </a:rPr>
              <a:t> </a:t>
            </a:r>
            <a:r>
              <a:rPr lang="it-IT" dirty="0" err="1">
                <a:latin typeface="Century Gothic" pitchFamily="34" charset="0"/>
              </a:rPr>
              <a:t>we</a:t>
            </a:r>
            <a:r>
              <a:rPr lang="it-IT" dirty="0">
                <a:latin typeface="Century Gothic" pitchFamily="34" charset="0"/>
              </a:rPr>
              <a:t> made </a:t>
            </a:r>
            <a:r>
              <a:rPr lang="it-IT" dirty="0" err="1">
                <a:latin typeface="Century Gothic" pitchFamily="34" charset="0"/>
              </a:rPr>
              <a:t>bigger</a:t>
            </a:r>
            <a:r>
              <a:rPr lang="it-IT" dirty="0">
                <a:latin typeface="Century Gothic" pitchFamily="34" charset="0"/>
              </a:rPr>
              <a:t> and </a:t>
            </a:r>
            <a:r>
              <a:rPr lang="it-IT" dirty="0" err="1">
                <a:latin typeface="Century Gothic" pitchFamily="34" charset="0"/>
              </a:rPr>
              <a:t>decorated</a:t>
            </a:r>
            <a:r>
              <a:rPr lang="it-IT" dirty="0">
                <a:latin typeface="Century Gothic" pitchFamily="34" charset="0"/>
              </a:rPr>
              <a:t> with the </a:t>
            </a:r>
            <a:r>
              <a:rPr lang="it-IT" dirty="0" err="1">
                <a:latin typeface="Century Gothic" pitchFamily="34" charset="0"/>
              </a:rPr>
              <a:t>tobacco</a:t>
            </a:r>
            <a:r>
              <a:rPr lang="it-IT" dirty="0">
                <a:latin typeface="Century Gothic" pitchFamily="34" charset="0"/>
              </a:rPr>
              <a:t> </a:t>
            </a:r>
            <a:r>
              <a:rPr lang="it-IT" dirty="0" err="1">
                <a:latin typeface="Century Gothic" pitchFamily="34" charset="0"/>
              </a:rPr>
              <a:t>plant’s</a:t>
            </a:r>
            <a:r>
              <a:rPr lang="it-IT" dirty="0">
                <a:latin typeface="Century Gothic" pitchFamily="34" charset="0"/>
              </a:rPr>
              <a:t> </a:t>
            </a:r>
            <a:r>
              <a:rPr lang="it-IT" dirty="0" err="1">
                <a:latin typeface="Century Gothic" pitchFamily="34" charset="0"/>
              </a:rPr>
              <a:t>leaves</a:t>
            </a:r>
            <a:r>
              <a:rPr lang="it-IT" dirty="0">
                <a:latin typeface="Century Gothic" pitchFamily="34" charset="0"/>
              </a:rPr>
              <a:t>, </a:t>
            </a:r>
            <a:r>
              <a:rPr lang="it-IT" dirty="0" err="1">
                <a:latin typeface="Century Gothic" pitchFamily="34" charset="0"/>
              </a:rPr>
              <a:t>represeting</a:t>
            </a:r>
            <a:r>
              <a:rPr lang="it-IT" dirty="0">
                <a:latin typeface="Century Gothic" pitchFamily="34" charset="0"/>
              </a:rPr>
              <a:t> the core of </a:t>
            </a:r>
            <a:r>
              <a:rPr lang="it-IT" dirty="0" err="1">
                <a:latin typeface="Century Gothic" pitchFamily="34" charset="0"/>
              </a:rPr>
              <a:t>our</a:t>
            </a:r>
            <a:r>
              <a:rPr lang="it-IT" dirty="0">
                <a:latin typeface="Century Gothic" pitchFamily="34" charset="0"/>
              </a:rPr>
              <a:t> </a:t>
            </a:r>
            <a:r>
              <a:rPr lang="it-IT" dirty="0" err="1">
                <a:latin typeface="Century Gothic" pitchFamily="34" charset="0"/>
              </a:rPr>
              <a:t>project</a:t>
            </a:r>
            <a:r>
              <a:rPr lang="it-IT" dirty="0">
                <a:latin typeface="Century Gothic" pitchFamily="34" charset="0"/>
              </a:rPr>
              <a:t>.</a:t>
            </a:r>
          </a:p>
          <a:p>
            <a:pPr algn="just"/>
            <a:r>
              <a:rPr lang="it-IT" dirty="0" err="1">
                <a:latin typeface="Century Gothic" pitchFamily="34" charset="0"/>
              </a:rPr>
              <a:t>We</a:t>
            </a:r>
            <a:r>
              <a:rPr lang="it-IT" dirty="0">
                <a:latin typeface="Century Gothic" pitchFamily="34" charset="0"/>
              </a:rPr>
              <a:t> </a:t>
            </a:r>
            <a:r>
              <a:rPr lang="it-IT" dirty="0" err="1">
                <a:latin typeface="Century Gothic" pitchFamily="34" charset="0"/>
              </a:rPr>
              <a:t>have</a:t>
            </a:r>
            <a:r>
              <a:rPr lang="it-IT" dirty="0">
                <a:latin typeface="Century Gothic" pitchFamily="34" charset="0"/>
              </a:rPr>
              <a:t> </a:t>
            </a:r>
            <a:r>
              <a:rPr lang="it-IT" dirty="0" err="1">
                <a:latin typeface="Century Gothic" pitchFamily="34" charset="0"/>
              </a:rPr>
              <a:t>decided</a:t>
            </a:r>
            <a:r>
              <a:rPr lang="it-IT" dirty="0">
                <a:latin typeface="Century Gothic" pitchFamily="34" charset="0"/>
              </a:rPr>
              <a:t> to use </a:t>
            </a:r>
            <a:r>
              <a:rPr lang="en-US" dirty="0">
                <a:latin typeface="Century Gothic" pitchFamily="34" charset="0"/>
              </a:rPr>
              <a:t>an olive green color, tending to dark</a:t>
            </a:r>
            <a:r>
              <a:rPr lang="it-IT" dirty="0">
                <a:latin typeface="Century Gothic" pitchFamily="34" charset="0"/>
              </a:rPr>
              <a:t>, </a:t>
            </a:r>
            <a:r>
              <a:rPr lang="en-US" dirty="0">
                <a:latin typeface="Century Gothic" pitchFamily="34" charset="0"/>
              </a:rPr>
              <a:t>a coloration that directly recalls the tobacco leaf, and the use of natural materials</a:t>
            </a:r>
            <a:r>
              <a:rPr lang="it-IT" dirty="0">
                <a:latin typeface="Century Gothic" pitchFamily="34" charset="0"/>
              </a:rPr>
              <a:t>.</a:t>
            </a:r>
          </a:p>
          <a:p>
            <a:pPr algn="just"/>
            <a:r>
              <a:rPr lang="it-IT" dirty="0">
                <a:latin typeface="Century Gothic" pitchFamily="34" charset="0"/>
              </a:rPr>
              <a:t>The </a:t>
            </a:r>
            <a:r>
              <a:rPr lang="it-IT" dirty="0" err="1">
                <a:latin typeface="Century Gothic" pitchFamily="34" charset="0"/>
              </a:rPr>
              <a:t>message</a:t>
            </a:r>
            <a:r>
              <a:rPr lang="it-IT" dirty="0">
                <a:latin typeface="Century Gothic" pitchFamily="34" charset="0"/>
              </a:rPr>
              <a:t> </a:t>
            </a:r>
            <a:r>
              <a:rPr lang="it-IT" dirty="0" err="1">
                <a:latin typeface="Century Gothic" pitchFamily="34" charset="0"/>
              </a:rPr>
              <a:t>behind</a:t>
            </a:r>
            <a:r>
              <a:rPr lang="it-IT" dirty="0">
                <a:latin typeface="Century Gothic" pitchFamily="34" charset="0"/>
              </a:rPr>
              <a:t> the logo </a:t>
            </a:r>
            <a:r>
              <a:rPr lang="it-IT" dirty="0" err="1">
                <a:latin typeface="Century Gothic" pitchFamily="34" charset="0"/>
              </a:rPr>
              <a:t>is</a:t>
            </a:r>
            <a:r>
              <a:rPr lang="it-IT" dirty="0">
                <a:latin typeface="Century Gothic" pitchFamily="34" charset="0"/>
              </a:rPr>
              <a:t> </a:t>
            </a:r>
            <a:r>
              <a:rPr lang="en-US" dirty="0">
                <a:latin typeface="Century Gothic" pitchFamily="34" charset="0"/>
              </a:rPr>
              <a:t>THE ALTERNATIVE USE OF TOBACCO</a:t>
            </a:r>
            <a:r>
              <a:rPr lang="it-IT" dirty="0">
                <a:latin typeface="Century Gothic" pitchFamily="34" charset="0"/>
              </a:rPr>
              <a:t>.</a:t>
            </a:r>
          </a:p>
          <a:p>
            <a:endParaRPr lang="it-IT" dirty="0"/>
          </a:p>
        </p:txBody>
      </p:sp>
    </p:spTree>
    <p:extLst>
      <p:ext uri="{BB962C8B-B14F-4D97-AF65-F5344CB8AC3E}">
        <p14:creationId xmlns:p14="http://schemas.microsoft.com/office/powerpoint/2010/main" val="2387891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Resource </a:t>
            </a:r>
            <a:r>
              <a:rPr lang="it-IT" dirty="0" smtClean="0"/>
              <a:t>2.1b</a:t>
            </a:r>
            <a:r>
              <a:rPr lang="it-IT" dirty="0" smtClean="0"/>
              <a:t/>
            </a:r>
            <a:br>
              <a:rPr lang="it-IT" dirty="0" smtClean="0"/>
            </a:br>
            <a:r>
              <a:rPr lang="it-IT" dirty="0" err="1" smtClean="0"/>
              <a:t>Examples</a:t>
            </a:r>
            <a:r>
              <a:rPr lang="it-IT" dirty="0" smtClean="0"/>
              <a:t> from «A scuola d’impresa»</a:t>
            </a:r>
            <a:endParaRPr lang="it-IT" dirty="0"/>
          </a:p>
        </p:txBody>
      </p:sp>
      <p:sp>
        <p:nvSpPr>
          <p:cNvPr id="9" name="Segnaposto testo 8"/>
          <p:cNvSpPr>
            <a:spLocks noGrp="1"/>
          </p:cNvSpPr>
          <p:nvPr>
            <p:ph type="body" sz="half" idx="2"/>
          </p:nvPr>
        </p:nvSpPr>
        <p:spPr/>
        <p:txBody>
          <a:bodyPr>
            <a:normAutofit lnSpcReduction="10000"/>
          </a:bodyPr>
          <a:lstStyle/>
          <a:p>
            <a:pPr algn="just"/>
            <a:r>
              <a:rPr lang="en-US" dirty="0">
                <a:latin typeface="Century Gothic" pitchFamily="34" charset="0"/>
              </a:rPr>
              <a:t>We decided to call our cinema "</a:t>
            </a:r>
            <a:r>
              <a:rPr lang="en-US" dirty="0" err="1">
                <a:latin typeface="Century Gothic" pitchFamily="34" charset="0"/>
              </a:rPr>
              <a:t>Lumiere</a:t>
            </a:r>
            <a:r>
              <a:rPr lang="en-US" dirty="0">
                <a:latin typeface="Century Gothic" pitchFamily="34" charset="0"/>
              </a:rPr>
              <a:t>" in honor of </a:t>
            </a:r>
            <a:r>
              <a:rPr lang="en-US" dirty="0" err="1">
                <a:latin typeface="Century Gothic" pitchFamily="34" charset="0"/>
              </a:rPr>
              <a:t>Auguste</a:t>
            </a:r>
            <a:r>
              <a:rPr lang="en-US" dirty="0">
                <a:latin typeface="Century Gothic" pitchFamily="34" charset="0"/>
              </a:rPr>
              <a:t> Marie Louis Nicholas and Jean Louis Lumière brothers who in 1895 invented the "Cinematograph". The first movie was shot with this new technique on March 19, 1895; it was "Workers Leaving the Lumière Factory".</a:t>
            </a:r>
          </a:p>
          <a:p>
            <a:pPr algn="just"/>
            <a:r>
              <a:rPr lang="en-US" dirty="0">
                <a:latin typeface="Century Gothic" pitchFamily="34" charset="0"/>
              </a:rPr>
              <a:t>With the Lumière brothers in 1895 we can start to talk about cinema itself, consisting of a show projection of photographs (the first projected on December 28, 1895 in the basement of a building in Paris) taken in quick succession, so to give the illusion of movement, to a paying audience gathered in a hall</a:t>
            </a:r>
            <a:r>
              <a:rPr lang="en-US" dirty="0" smtClean="0">
                <a:latin typeface="Century Gothic" pitchFamily="34" charset="0"/>
              </a:rPr>
              <a:t>.</a:t>
            </a:r>
            <a:endParaRPr lang="en-US" dirty="0">
              <a:latin typeface="Century Gothic" pitchFamily="34" charset="0"/>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4981" y="2439781"/>
            <a:ext cx="3608614" cy="4074459"/>
          </a:xfr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551" y="74818"/>
            <a:ext cx="5255474" cy="2364963"/>
          </a:xfrm>
          <a:prstGeom prst="rect">
            <a:avLst/>
          </a:prstGeom>
        </p:spPr>
      </p:pic>
    </p:spTree>
    <p:extLst>
      <p:ext uri="{BB962C8B-B14F-4D97-AF65-F5344CB8AC3E}">
        <p14:creationId xmlns:p14="http://schemas.microsoft.com/office/powerpoint/2010/main" val="2119334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Resource </a:t>
            </a:r>
            <a:r>
              <a:rPr lang="it-IT" dirty="0" smtClean="0"/>
              <a:t>2.2</a:t>
            </a:r>
            <a:endParaRPr lang="it-IT" dirty="0"/>
          </a:p>
        </p:txBody>
      </p:sp>
      <p:sp>
        <p:nvSpPr>
          <p:cNvPr id="5" name="Segnaposto testo 4"/>
          <p:cNvSpPr>
            <a:spLocks noGrp="1"/>
          </p:cNvSpPr>
          <p:nvPr>
            <p:ph type="body" idx="1"/>
          </p:nvPr>
        </p:nvSpPr>
        <p:spPr/>
        <p:txBody>
          <a:bodyPr/>
          <a:lstStyle/>
          <a:p>
            <a:r>
              <a:rPr lang="it-IT" dirty="0" err="1" smtClean="0"/>
              <a:t>If</a:t>
            </a:r>
            <a:r>
              <a:rPr lang="it-IT" dirty="0" smtClean="0"/>
              <a:t> </a:t>
            </a:r>
            <a:r>
              <a:rPr lang="it-IT" dirty="0" err="1" smtClean="0"/>
              <a:t>you</a:t>
            </a:r>
            <a:r>
              <a:rPr lang="it-IT" dirty="0" smtClean="0"/>
              <a:t> </a:t>
            </a:r>
            <a:r>
              <a:rPr lang="it-IT" dirty="0" err="1" smtClean="0"/>
              <a:t>need</a:t>
            </a:r>
            <a:r>
              <a:rPr lang="it-IT" dirty="0" smtClean="0"/>
              <a:t> an idea for a logo online</a:t>
            </a:r>
            <a:endParaRPr lang="it-IT" dirty="0"/>
          </a:p>
        </p:txBody>
      </p:sp>
      <p:sp>
        <p:nvSpPr>
          <p:cNvPr id="6" name="Segnaposto contenuto 5"/>
          <p:cNvSpPr>
            <a:spLocks noGrp="1"/>
          </p:cNvSpPr>
          <p:nvPr>
            <p:ph sz="half" idx="2"/>
          </p:nvPr>
        </p:nvSpPr>
        <p:spPr/>
        <p:txBody>
          <a:bodyPr>
            <a:normAutofit fontScale="70000" lnSpcReduction="20000"/>
          </a:bodyPr>
          <a:lstStyle/>
          <a:p>
            <a:r>
              <a:rPr lang="it-IT" u="sng" dirty="0">
                <a:hlinkClick r:id="rId2" tooltip="Logo of the day"/>
              </a:rPr>
              <a:t>Logo of the </a:t>
            </a:r>
            <a:r>
              <a:rPr lang="it-IT" u="sng" dirty="0" err="1">
                <a:hlinkClick r:id="rId2" tooltip="Logo of the day"/>
              </a:rPr>
              <a:t>day</a:t>
            </a:r>
            <a:r>
              <a:rPr lang="it-IT" dirty="0"/>
              <a:t> </a:t>
            </a:r>
            <a:r>
              <a:rPr lang="it-IT" dirty="0" err="1" smtClean="0"/>
              <a:t>is</a:t>
            </a:r>
            <a:r>
              <a:rPr lang="it-IT" dirty="0" smtClean="0"/>
              <a:t> a website </a:t>
            </a:r>
            <a:r>
              <a:rPr lang="it-IT" dirty="0" err="1" smtClean="0"/>
              <a:t>that</a:t>
            </a:r>
            <a:r>
              <a:rPr lang="it-IT" dirty="0" smtClean="0"/>
              <a:t> awards the best logos </a:t>
            </a:r>
            <a:r>
              <a:rPr lang="it-IT" dirty="0" err="1" smtClean="0"/>
              <a:t>examples</a:t>
            </a:r>
            <a:r>
              <a:rPr lang="it-IT" dirty="0" smtClean="0"/>
              <a:t> from </a:t>
            </a:r>
            <a:r>
              <a:rPr lang="it-IT" dirty="0" err="1" smtClean="0"/>
              <a:t>all</a:t>
            </a:r>
            <a:r>
              <a:rPr lang="it-IT" dirty="0" smtClean="0"/>
              <a:t> over the world.</a:t>
            </a:r>
            <a:endParaRPr lang="it-IT" dirty="0"/>
          </a:p>
          <a:p>
            <a:endParaRPr lang="it-IT" dirty="0"/>
          </a:p>
          <a:p>
            <a:r>
              <a:rPr lang="it-IT" u="sng" dirty="0">
                <a:hlinkClick r:id="rId3" tooltip="Brands of the world"/>
              </a:rPr>
              <a:t>Brands of the world</a:t>
            </a:r>
            <a:r>
              <a:rPr lang="it-IT" dirty="0"/>
              <a:t> </a:t>
            </a:r>
            <a:r>
              <a:rPr lang="it-IT" dirty="0" err="1" smtClean="0"/>
              <a:t>is</a:t>
            </a:r>
            <a:r>
              <a:rPr lang="it-IT" dirty="0" smtClean="0"/>
              <a:t> the </a:t>
            </a:r>
            <a:r>
              <a:rPr lang="it-IT" dirty="0" err="1" smtClean="0"/>
              <a:t>biggest</a:t>
            </a:r>
            <a:r>
              <a:rPr lang="it-IT" dirty="0" smtClean="0"/>
              <a:t> </a:t>
            </a:r>
            <a:r>
              <a:rPr lang="it-IT" dirty="0" err="1" smtClean="0"/>
              <a:t>collection</a:t>
            </a:r>
            <a:r>
              <a:rPr lang="it-IT" dirty="0" smtClean="0"/>
              <a:t> of logos </a:t>
            </a:r>
            <a:r>
              <a:rPr lang="it-IT" dirty="0" err="1" smtClean="0"/>
              <a:t>that</a:t>
            </a:r>
            <a:r>
              <a:rPr lang="it-IT" dirty="0" smtClean="0"/>
              <a:t> </a:t>
            </a:r>
            <a:r>
              <a:rPr lang="it-IT" dirty="0" err="1" smtClean="0"/>
              <a:t>is</a:t>
            </a:r>
            <a:r>
              <a:rPr lang="it-IT" dirty="0" smtClean="0"/>
              <a:t> </a:t>
            </a:r>
            <a:r>
              <a:rPr lang="it-IT" dirty="0" err="1" smtClean="0"/>
              <a:t>possible</a:t>
            </a:r>
            <a:r>
              <a:rPr lang="it-IT" dirty="0" smtClean="0"/>
              <a:t> to download </a:t>
            </a:r>
            <a:r>
              <a:rPr lang="it-IT" dirty="0" err="1" smtClean="0"/>
              <a:t>also</a:t>
            </a:r>
            <a:r>
              <a:rPr lang="it-IT" dirty="0" smtClean="0"/>
              <a:t> in </a:t>
            </a:r>
            <a:r>
              <a:rPr lang="it-IT" dirty="0" err="1" smtClean="0"/>
              <a:t>vectorial</a:t>
            </a:r>
            <a:r>
              <a:rPr lang="it-IT" dirty="0" smtClean="0"/>
              <a:t> format.</a:t>
            </a:r>
          </a:p>
          <a:p>
            <a:endParaRPr lang="it-IT" dirty="0"/>
          </a:p>
          <a:p>
            <a:r>
              <a:rPr lang="it-IT" u="sng" dirty="0" err="1">
                <a:hlinkClick r:id="rId4" tooltip="Logomoose"/>
              </a:rPr>
              <a:t>Logomoose</a:t>
            </a:r>
            <a:r>
              <a:rPr lang="it-IT" dirty="0"/>
              <a:t> </a:t>
            </a:r>
            <a:r>
              <a:rPr lang="it-IT" dirty="0" err="1" smtClean="0"/>
              <a:t>offers</a:t>
            </a:r>
            <a:r>
              <a:rPr lang="it-IT" dirty="0" smtClean="0"/>
              <a:t> a </a:t>
            </a:r>
            <a:r>
              <a:rPr lang="it-IT" dirty="0" err="1" smtClean="0"/>
              <a:t>selection</a:t>
            </a:r>
            <a:r>
              <a:rPr lang="it-IT" dirty="0" smtClean="0"/>
              <a:t> of creative and </a:t>
            </a:r>
            <a:r>
              <a:rPr lang="it-IT" dirty="0" err="1" smtClean="0"/>
              <a:t>original</a:t>
            </a:r>
            <a:r>
              <a:rPr lang="it-IT" dirty="0" smtClean="0"/>
              <a:t> logos.</a:t>
            </a:r>
            <a:endParaRPr lang="it-IT" dirty="0"/>
          </a:p>
          <a:p>
            <a:endParaRPr lang="it-IT" dirty="0"/>
          </a:p>
          <a:p>
            <a:r>
              <a:rPr lang="it-IT" u="sng" dirty="0" err="1">
                <a:hlinkClick r:id="rId5" tooltip="Logofaves"/>
              </a:rPr>
              <a:t>Logofaves</a:t>
            </a:r>
            <a:r>
              <a:rPr lang="it-IT" dirty="0"/>
              <a:t> </a:t>
            </a:r>
            <a:r>
              <a:rPr lang="it-IT" dirty="0" err="1" smtClean="0"/>
              <a:t>is</a:t>
            </a:r>
            <a:r>
              <a:rPr lang="it-IT" dirty="0" smtClean="0"/>
              <a:t> </a:t>
            </a:r>
            <a:r>
              <a:rPr lang="it-IT" dirty="0" err="1" smtClean="0"/>
              <a:t>constantly</a:t>
            </a:r>
            <a:r>
              <a:rPr lang="it-IT" dirty="0" smtClean="0"/>
              <a:t> surfing the </a:t>
            </a:r>
            <a:r>
              <a:rPr lang="it-IT" dirty="0" err="1" smtClean="0"/>
              <a:t>portfolios</a:t>
            </a:r>
            <a:r>
              <a:rPr lang="it-IT" dirty="0" smtClean="0"/>
              <a:t> of online designers and </a:t>
            </a:r>
            <a:r>
              <a:rPr lang="it-IT" dirty="0" err="1" smtClean="0"/>
              <a:t>it</a:t>
            </a:r>
            <a:r>
              <a:rPr lang="it-IT" dirty="0" smtClean="0"/>
              <a:t> </a:t>
            </a:r>
            <a:r>
              <a:rPr lang="it-IT" dirty="0" err="1" smtClean="0"/>
              <a:t>catalogues</a:t>
            </a:r>
            <a:r>
              <a:rPr lang="it-IT" dirty="0" smtClean="0"/>
              <a:t> the best logos.</a:t>
            </a:r>
            <a:endParaRPr lang="it-IT" dirty="0"/>
          </a:p>
        </p:txBody>
      </p:sp>
      <p:sp>
        <p:nvSpPr>
          <p:cNvPr id="7" name="Segnaposto testo 6"/>
          <p:cNvSpPr>
            <a:spLocks noGrp="1"/>
          </p:cNvSpPr>
          <p:nvPr>
            <p:ph type="body" sz="quarter" idx="3"/>
          </p:nvPr>
        </p:nvSpPr>
        <p:spPr/>
        <p:txBody>
          <a:bodyPr/>
          <a:lstStyle/>
          <a:p>
            <a:r>
              <a:rPr lang="it-IT" dirty="0" err="1"/>
              <a:t>Patents</a:t>
            </a:r>
            <a:r>
              <a:rPr lang="it-IT" dirty="0"/>
              <a:t> and </a:t>
            </a:r>
            <a:r>
              <a:rPr lang="it-IT" dirty="0" err="1"/>
              <a:t>trademarks</a:t>
            </a:r>
            <a:endParaRPr lang="it-IT" dirty="0"/>
          </a:p>
        </p:txBody>
      </p:sp>
      <p:sp>
        <p:nvSpPr>
          <p:cNvPr id="8" name="Segnaposto contenuto 7"/>
          <p:cNvSpPr>
            <a:spLocks noGrp="1"/>
          </p:cNvSpPr>
          <p:nvPr>
            <p:ph sz="quarter" idx="4"/>
          </p:nvPr>
        </p:nvSpPr>
        <p:spPr/>
        <p:txBody>
          <a:bodyPr>
            <a:normAutofit fontScale="92500" lnSpcReduction="20000"/>
          </a:bodyPr>
          <a:lstStyle/>
          <a:p>
            <a:r>
              <a:rPr lang="it-IT" i="1" u="sng" dirty="0" smtClean="0">
                <a:solidFill>
                  <a:schemeClr val="accent2"/>
                </a:solidFill>
              </a:rPr>
              <a:t>Link to the </a:t>
            </a:r>
            <a:r>
              <a:rPr lang="it-IT" i="1" u="sng" dirty="0" err="1" smtClean="0">
                <a:solidFill>
                  <a:schemeClr val="accent2"/>
                </a:solidFill>
              </a:rPr>
              <a:t>patents</a:t>
            </a:r>
            <a:r>
              <a:rPr lang="it-IT" i="1" u="sng" dirty="0" smtClean="0">
                <a:solidFill>
                  <a:schemeClr val="accent2"/>
                </a:solidFill>
              </a:rPr>
              <a:t> office/service of </a:t>
            </a:r>
            <a:r>
              <a:rPr lang="it-IT" i="1" u="sng" dirty="0" err="1" smtClean="0">
                <a:solidFill>
                  <a:schemeClr val="accent2"/>
                </a:solidFill>
              </a:rPr>
              <a:t>your</a:t>
            </a:r>
            <a:r>
              <a:rPr lang="it-IT" i="1" u="sng" dirty="0" smtClean="0">
                <a:solidFill>
                  <a:schemeClr val="accent2"/>
                </a:solidFill>
              </a:rPr>
              <a:t> country</a:t>
            </a:r>
          </a:p>
          <a:p>
            <a:endParaRPr lang="it-IT" dirty="0"/>
          </a:p>
          <a:p>
            <a:r>
              <a:rPr lang="it-IT" u="sng" dirty="0" err="1" smtClean="0">
                <a:hlinkClick r:id="rId6" tooltip="Banca dati dell'Ufficio Europeo"/>
              </a:rPr>
              <a:t>European</a:t>
            </a:r>
            <a:r>
              <a:rPr lang="it-IT" u="sng" dirty="0" smtClean="0">
                <a:hlinkClick r:id="rId6" tooltip="Banca dati dell'Ufficio Europeo"/>
              </a:rPr>
              <a:t> office for the </a:t>
            </a:r>
            <a:r>
              <a:rPr lang="it-IT" u="sng" dirty="0" err="1" smtClean="0">
                <a:hlinkClick r:id="rId6" tooltip="Banca dati dell'Ufficio Europeo"/>
              </a:rPr>
              <a:t>harmonization</a:t>
            </a:r>
            <a:r>
              <a:rPr lang="it-IT" u="sng" dirty="0" smtClean="0">
                <a:hlinkClick r:id="rId6" tooltip="Banca dati dell'Ufficio Europeo"/>
              </a:rPr>
              <a:t> of the </a:t>
            </a:r>
            <a:r>
              <a:rPr lang="it-IT" u="sng" dirty="0" err="1" smtClean="0">
                <a:hlinkClick r:id="rId6" tooltip="Banca dati dell'Ufficio Europeo"/>
              </a:rPr>
              <a:t>internal</a:t>
            </a:r>
            <a:r>
              <a:rPr lang="it-IT" u="sng" dirty="0" smtClean="0">
                <a:hlinkClick r:id="rId6" tooltip="Banca dati dell'Ufficio Europeo"/>
              </a:rPr>
              <a:t> market</a:t>
            </a:r>
            <a:endParaRPr lang="it-IT" dirty="0"/>
          </a:p>
          <a:p>
            <a:endParaRPr lang="it-IT" u="sng" dirty="0" smtClean="0">
              <a:hlinkClick r:id="rId7"/>
            </a:endParaRPr>
          </a:p>
          <a:p>
            <a:r>
              <a:rPr lang="it-IT" u="sng" dirty="0" smtClean="0">
                <a:hlinkClick r:id="rId7"/>
              </a:rPr>
              <a:t>WIPO </a:t>
            </a:r>
            <a:r>
              <a:rPr lang="it-IT" u="sng" dirty="0">
                <a:hlinkClick r:id="rId7"/>
              </a:rPr>
              <a:t>– World </a:t>
            </a:r>
            <a:r>
              <a:rPr lang="it-IT" u="sng" dirty="0" err="1">
                <a:hlinkClick r:id="rId7"/>
              </a:rPr>
              <a:t>Intellectual</a:t>
            </a:r>
            <a:r>
              <a:rPr lang="it-IT" u="sng" dirty="0">
                <a:hlinkClick r:id="rId7"/>
              </a:rPr>
              <a:t> </a:t>
            </a:r>
            <a:r>
              <a:rPr lang="it-IT" u="sng" dirty="0" err="1">
                <a:hlinkClick r:id="rId7"/>
              </a:rPr>
              <a:t>Property</a:t>
            </a:r>
            <a:r>
              <a:rPr lang="it-IT" u="sng" dirty="0">
                <a:hlinkClick r:id="rId7"/>
              </a:rPr>
              <a:t> Organization</a:t>
            </a:r>
            <a:r>
              <a:rPr lang="it-IT" dirty="0"/>
              <a:t> </a:t>
            </a:r>
            <a:r>
              <a:rPr lang="it-IT" dirty="0" smtClean="0"/>
              <a:t>(for </a:t>
            </a:r>
            <a:r>
              <a:rPr lang="it-IT" dirty="0" err="1" smtClean="0"/>
              <a:t>international</a:t>
            </a:r>
            <a:r>
              <a:rPr lang="it-IT" dirty="0" smtClean="0"/>
              <a:t> </a:t>
            </a:r>
            <a:r>
              <a:rPr lang="it-IT" dirty="0" err="1" smtClean="0"/>
              <a:t>trademarks</a:t>
            </a:r>
            <a:r>
              <a:rPr lang="it-IT" dirty="0" smtClean="0"/>
              <a:t>)</a:t>
            </a:r>
            <a:endParaRPr lang="it-IT" dirty="0"/>
          </a:p>
        </p:txBody>
      </p:sp>
    </p:spTree>
    <p:extLst>
      <p:ext uri="{BB962C8B-B14F-4D97-AF65-F5344CB8AC3E}">
        <p14:creationId xmlns:p14="http://schemas.microsoft.com/office/powerpoint/2010/main" val="4048253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Resource </a:t>
            </a:r>
            <a:r>
              <a:rPr lang="it-IT" dirty="0" smtClean="0"/>
              <a:t>2.2</a:t>
            </a:r>
            <a:br>
              <a:rPr lang="it-IT" dirty="0" smtClean="0"/>
            </a:br>
            <a:r>
              <a:rPr lang="it-IT" dirty="0" smtClean="0"/>
              <a:t>Colors </a:t>
            </a:r>
            <a:r>
              <a:rPr lang="it-IT" dirty="0" err="1" smtClean="0"/>
              <a:t>symbolism</a:t>
            </a:r>
            <a:endParaRPr lang="it-IT" dirty="0"/>
          </a:p>
        </p:txBody>
      </p:sp>
      <p:graphicFrame>
        <p:nvGraphicFramePr>
          <p:cNvPr id="10" name="Tabella 9"/>
          <p:cNvGraphicFramePr>
            <a:graphicFrameLocks noGrp="1"/>
          </p:cNvGraphicFramePr>
          <p:nvPr>
            <p:extLst>
              <p:ext uri="{D42A27DB-BD31-4B8C-83A1-F6EECF244321}">
                <p14:modId xmlns:p14="http://schemas.microsoft.com/office/powerpoint/2010/main" val="443781742"/>
              </p:ext>
            </p:extLst>
          </p:nvPr>
        </p:nvGraphicFramePr>
        <p:xfrm>
          <a:off x="838194" y="1690688"/>
          <a:ext cx="10734680" cy="4967287"/>
        </p:xfrm>
        <a:graphic>
          <a:graphicData uri="http://schemas.openxmlformats.org/drawingml/2006/table">
            <a:tbl>
              <a:tblPr/>
              <a:tblGrid>
                <a:gridCol w="1073468"/>
                <a:gridCol w="1073468"/>
                <a:gridCol w="1073468"/>
                <a:gridCol w="1073468"/>
                <a:gridCol w="1073468"/>
                <a:gridCol w="1073468"/>
                <a:gridCol w="1073468"/>
                <a:gridCol w="1073468"/>
                <a:gridCol w="1073468"/>
                <a:gridCol w="1073468"/>
              </a:tblGrid>
              <a:tr h="988321">
                <a:tc>
                  <a:txBody>
                    <a:bodyPr/>
                    <a:lstStyle/>
                    <a:p>
                      <a:pPr algn="ctr" fontAlgn="base"/>
                      <a:r>
                        <a:rPr lang="it-IT" sz="1400" b="1" dirty="0" smtClean="0">
                          <a:solidFill>
                            <a:srgbClr val="C00000"/>
                          </a:solidFill>
                          <a:effectLst/>
                          <a:latin typeface="inherit"/>
                        </a:rPr>
                        <a:t>RED</a:t>
                      </a:r>
                      <a:endParaRPr lang="it-IT" sz="1400" dirty="0">
                        <a:solidFill>
                          <a:srgbClr val="C00000"/>
                        </a:solidFill>
                        <a:effectLst/>
                        <a:latin typeface="inherit"/>
                      </a:endParaRPr>
                    </a:p>
                  </a:txBody>
                  <a:tcPr marL="69630" marR="69630" marT="34815" marB="34815"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pPr algn="ctr" fontAlgn="base"/>
                      <a:r>
                        <a:rPr lang="it-IT" sz="1400" b="1" dirty="0" smtClean="0">
                          <a:solidFill>
                            <a:schemeClr val="accent1">
                              <a:lumMod val="75000"/>
                            </a:schemeClr>
                          </a:solidFill>
                          <a:effectLst/>
                          <a:latin typeface="inherit"/>
                        </a:rPr>
                        <a:t>BLUE</a:t>
                      </a:r>
                      <a:endParaRPr lang="it-IT" sz="1400" dirty="0">
                        <a:solidFill>
                          <a:schemeClr val="accent1">
                            <a:lumMod val="75000"/>
                          </a:schemeClr>
                        </a:solidFill>
                        <a:effectLst/>
                        <a:latin typeface="inherit"/>
                      </a:endParaRPr>
                    </a:p>
                  </a:txBody>
                  <a:tcPr marL="69630" marR="69630" marT="34815" marB="3481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pPr algn="ctr" fontAlgn="base"/>
                      <a:r>
                        <a:rPr lang="it-IT" sz="1400" b="1" dirty="0" smtClean="0">
                          <a:solidFill>
                            <a:srgbClr val="00B050"/>
                          </a:solidFill>
                          <a:effectLst/>
                          <a:latin typeface="inherit"/>
                        </a:rPr>
                        <a:t>GREEN</a:t>
                      </a:r>
                      <a:endParaRPr lang="it-IT" sz="1400" dirty="0">
                        <a:solidFill>
                          <a:srgbClr val="00B050"/>
                        </a:solidFill>
                        <a:effectLst/>
                        <a:latin typeface="inherit"/>
                      </a:endParaRPr>
                    </a:p>
                  </a:txBody>
                  <a:tcPr marL="69630" marR="69630" marT="34815" marB="3481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pPr algn="ctr" fontAlgn="base"/>
                      <a:r>
                        <a:rPr lang="it-IT" sz="1400" b="1" dirty="0" smtClean="0">
                          <a:solidFill>
                            <a:schemeClr val="accent4">
                              <a:lumMod val="60000"/>
                              <a:lumOff val="40000"/>
                            </a:schemeClr>
                          </a:solidFill>
                          <a:effectLst/>
                          <a:latin typeface="inherit"/>
                        </a:rPr>
                        <a:t>YELLOW</a:t>
                      </a:r>
                      <a:endParaRPr lang="it-IT" sz="1400" dirty="0">
                        <a:solidFill>
                          <a:schemeClr val="accent4">
                            <a:lumMod val="60000"/>
                            <a:lumOff val="40000"/>
                          </a:schemeClr>
                        </a:solidFill>
                        <a:effectLst/>
                        <a:latin typeface="inherit"/>
                      </a:endParaRPr>
                    </a:p>
                  </a:txBody>
                  <a:tcPr marL="69630" marR="69630" marT="34815" marB="3481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pPr algn="ctr" fontAlgn="base"/>
                      <a:r>
                        <a:rPr lang="it-IT" sz="1400" b="1" dirty="0" smtClean="0">
                          <a:effectLst/>
                          <a:latin typeface="inherit"/>
                        </a:rPr>
                        <a:t>WHITE</a:t>
                      </a:r>
                      <a:endParaRPr lang="it-IT" sz="1400" dirty="0">
                        <a:effectLst/>
                        <a:latin typeface="inherit"/>
                      </a:endParaRPr>
                    </a:p>
                  </a:txBody>
                  <a:tcPr marL="69630" marR="69630" marT="34815" marB="3481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pPr algn="ctr" fontAlgn="base"/>
                      <a:r>
                        <a:rPr lang="it-IT" sz="1400" b="1" dirty="0" smtClean="0">
                          <a:solidFill>
                            <a:srgbClr val="FFC000"/>
                          </a:solidFill>
                          <a:effectLst/>
                          <a:latin typeface="inherit"/>
                        </a:rPr>
                        <a:t>GOLD</a:t>
                      </a:r>
                      <a:r>
                        <a:rPr lang="it-IT" sz="1400" b="1" dirty="0" smtClean="0">
                          <a:effectLst/>
                          <a:latin typeface="inherit"/>
                        </a:rPr>
                        <a:t>/</a:t>
                      </a:r>
                    </a:p>
                    <a:p>
                      <a:pPr algn="ctr" fontAlgn="base"/>
                      <a:r>
                        <a:rPr lang="it-IT" sz="1400" b="1" dirty="0" smtClean="0">
                          <a:solidFill>
                            <a:schemeClr val="bg2">
                              <a:lumMod val="50000"/>
                            </a:schemeClr>
                          </a:solidFill>
                          <a:effectLst/>
                          <a:latin typeface="inherit"/>
                        </a:rPr>
                        <a:t>SILVER</a:t>
                      </a:r>
                      <a:endParaRPr lang="it-IT" sz="1400" b="1" dirty="0">
                        <a:solidFill>
                          <a:schemeClr val="bg2">
                            <a:lumMod val="50000"/>
                          </a:schemeClr>
                        </a:solidFill>
                        <a:effectLst/>
                        <a:latin typeface="inherit"/>
                      </a:endParaRPr>
                    </a:p>
                  </a:txBody>
                  <a:tcPr marL="69630" marR="69630" marT="34815" marB="3481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fontAlgn="base"/>
                      <a:r>
                        <a:rPr lang="it-IT" sz="1350" b="1" dirty="0" smtClean="0">
                          <a:solidFill>
                            <a:schemeClr val="accent2"/>
                          </a:solidFill>
                          <a:effectLst/>
                          <a:latin typeface="inherit"/>
                        </a:rPr>
                        <a:t>ORANGE</a:t>
                      </a:r>
                      <a:endParaRPr lang="it-IT" sz="1350" b="1" dirty="0">
                        <a:solidFill>
                          <a:schemeClr val="accent2"/>
                        </a:solidFill>
                        <a:effectLst/>
                        <a:latin typeface="inherit"/>
                      </a:endParaRPr>
                    </a:p>
                  </a:txBody>
                  <a:tcPr marL="69630" marR="69630" marT="34815" marB="3481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fontAlgn="base"/>
                      <a:r>
                        <a:rPr lang="it-IT" sz="1400" b="1" dirty="0" smtClean="0">
                          <a:solidFill>
                            <a:srgbClr val="7030A0"/>
                          </a:solidFill>
                          <a:effectLst/>
                          <a:latin typeface="inherit"/>
                        </a:rPr>
                        <a:t>PURPLE</a:t>
                      </a:r>
                      <a:endParaRPr lang="it-IT" sz="1400" b="1" dirty="0">
                        <a:solidFill>
                          <a:srgbClr val="7030A0"/>
                        </a:solidFill>
                        <a:effectLst/>
                        <a:latin typeface="inherit"/>
                      </a:endParaRPr>
                    </a:p>
                  </a:txBody>
                  <a:tcPr marL="69630" marR="69630" marT="34815" marB="3481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fontAlgn="base"/>
                      <a:r>
                        <a:rPr lang="it-IT" sz="1400" b="1" dirty="0" smtClean="0">
                          <a:solidFill>
                            <a:schemeClr val="accent6">
                              <a:lumMod val="50000"/>
                            </a:schemeClr>
                          </a:solidFill>
                          <a:effectLst/>
                          <a:latin typeface="inherit"/>
                        </a:rPr>
                        <a:t>GRAY</a:t>
                      </a:r>
                      <a:endParaRPr lang="it-IT" sz="1400" b="1" dirty="0">
                        <a:solidFill>
                          <a:schemeClr val="accent6">
                            <a:lumMod val="50000"/>
                          </a:schemeClr>
                        </a:solidFill>
                        <a:effectLst/>
                        <a:latin typeface="inherit"/>
                      </a:endParaRPr>
                    </a:p>
                  </a:txBody>
                  <a:tcPr marL="69630" marR="69630" marT="34815" marB="3481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fontAlgn="base"/>
                      <a:r>
                        <a:rPr lang="it-IT" sz="1400" b="1" dirty="0" smtClean="0">
                          <a:effectLst/>
                          <a:latin typeface="inherit"/>
                        </a:rPr>
                        <a:t>BLACK</a:t>
                      </a:r>
                      <a:endParaRPr lang="it-IT" sz="1400" b="1" dirty="0">
                        <a:effectLst/>
                        <a:latin typeface="inherit"/>
                      </a:endParaRPr>
                    </a:p>
                  </a:txBody>
                  <a:tcPr marL="69630" marR="69630" marT="34815" marB="34815"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r>
              <a:tr h="3978966">
                <a:tc>
                  <a:txBody>
                    <a:bodyPr/>
                    <a:lstStyle/>
                    <a:p>
                      <a:pPr algn="ctr" fontAlgn="base"/>
                      <a:r>
                        <a:rPr lang="fr-FR" sz="1300" dirty="0" smtClean="0">
                          <a:solidFill>
                            <a:schemeClr val="bg1"/>
                          </a:solidFill>
                          <a:effectLst/>
                          <a:latin typeface="Tahoma" pitchFamily="34" charset="0"/>
                          <a:ea typeface="Tahoma" pitchFamily="34" charset="0"/>
                          <a:cs typeface="Tahoma" pitchFamily="34" charset="0"/>
                        </a:rPr>
                        <a:t>Force</a:t>
                      </a:r>
                    </a:p>
                    <a:p>
                      <a:pPr algn="ctr" fontAlgn="base"/>
                      <a:r>
                        <a:rPr lang="fr-FR" sz="1300" dirty="0" smtClean="0">
                          <a:solidFill>
                            <a:schemeClr val="bg1"/>
                          </a:solidFill>
                          <a:effectLst/>
                          <a:latin typeface="Tahoma" pitchFamily="34" charset="0"/>
                          <a:ea typeface="Tahoma" pitchFamily="34" charset="0"/>
                          <a:cs typeface="Tahoma" pitchFamily="34" charset="0"/>
                        </a:rPr>
                        <a:t>Passion Power </a:t>
                      </a:r>
                      <a:r>
                        <a:rPr lang="fr-FR" sz="1200" dirty="0" smtClean="0">
                          <a:solidFill>
                            <a:schemeClr val="bg1"/>
                          </a:solidFill>
                          <a:effectLst/>
                          <a:latin typeface="Tahoma" pitchFamily="34" charset="0"/>
                          <a:ea typeface="Tahoma" pitchFamily="34" charset="0"/>
                          <a:cs typeface="Tahoma" pitchFamily="34" charset="0"/>
                        </a:rPr>
                        <a:t>Prohibition</a:t>
                      </a:r>
                    </a:p>
                    <a:p>
                      <a:pPr algn="ctr" fontAlgn="base"/>
                      <a:r>
                        <a:rPr lang="fr-FR" sz="1300" dirty="0" smtClean="0">
                          <a:solidFill>
                            <a:schemeClr val="bg1"/>
                          </a:solidFill>
                          <a:effectLst/>
                          <a:latin typeface="Tahoma" pitchFamily="34" charset="0"/>
                          <a:ea typeface="Tahoma" pitchFamily="34" charset="0"/>
                          <a:cs typeface="Tahoma" pitchFamily="34" charset="0"/>
                        </a:rPr>
                        <a:t>Danger</a:t>
                      </a:r>
                    </a:p>
                    <a:p>
                      <a:pPr algn="ctr" fontAlgn="base"/>
                      <a:r>
                        <a:rPr lang="fr-FR" sz="1300" dirty="0" err="1" smtClean="0">
                          <a:solidFill>
                            <a:schemeClr val="bg1"/>
                          </a:solidFill>
                          <a:effectLst/>
                          <a:latin typeface="Tahoma" pitchFamily="34" charset="0"/>
                          <a:ea typeface="Tahoma" pitchFamily="34" charset="0"/>
                          <a:cs typeface="Tahoma" pitchFamily="34" charset="0"/>
                        </a:rPr>
                        <a:t>Virility</a:t>
                      </a:r>
                      <a:endParaRPr lang="fr-FR" sz="1300" dirty="0" smtClean="0">
                        <a:solidFill>
                          <a:schemeClr val="bg1"/>
                        </a:solidFill>
                        <a:effectLst/>
                        <a:latin typeface="Tahoma" pitchFamily="34" charset="0"/>
                        <a:ea typeface="Tahoma" pitchFamily="34" charset="0"/>
                        <a:cs typeface="Tahoma" pitchFamily="34" charset="0"/>
                      </a:endParaRPr>
                    </a:p>
                    <a:p>
                      <a:pPr algn="ctr" fontAlgn="base"/>
                      <a:r>
                        <a:rPr lang="fr-FR" sz="1300" dirty="0" smtClean="0">
                          <a:solidFill>
                            <a:schemeClr val="bg1"/>
                          </a:solidFill>
                          <a:effectLst/>
                          <a:latin typeface="Tahoma" pitchFamily="34" charset="0"/>
                          <a:ea typeface="Tahoma" pitchFamily="34" charset="0"/>
                          <a:cs typeface="Tahoma" pitchFamily="34" charset="0"/>
                        </a:rPr>
                        <a:t>Courage</a:t>
                      </a:r>
                    </a:p>
                    <a:p>
                      <a:pPr algn="ctr" fontAlgn="base"/>
                      <a:r>
                        <a:rPr lang="fr-FR" sz="1300" dirty="0" smtClean="0">
                          <a:solidFill>
                            <a:schemeClr val="bg1"/>
                          </a:solidFill>
                          <a:effectLst/>
                          <a:latin typeface="Tahoma" pitchFamily="34" charset="0"/>
                          <a:ea typeface="Tahoma" pitchFamily="34" charset="0"/>
                          <a:cs typeface="Tahoma" pitchFamily="34" charset="0"/>
                        </a:rPr>
                        <a:t>Action</a:t>
                      </a:r>
                      <a:endParaRPr lang="fr-FR" sz="1300" dirty="0">
                        <a:solidFill>
                          <a:schemeClr val="bg1"/>
                        </a:solidFill>
                        <a:effectLst/>
                        <a:latin typeface="Tahoma" pitchFamily="34" charset="0"/>
                        <a:ea typeface="Tahoma" pitchFamily="34" charset="0"/>
                        <a:cs typeface="Tahoma" pitchFamily="34" charset="0"/>
                      </a:endParaRPr>
                    </a:p>
                  </a:txBody>
                  <a:tcPr marL="69630" marR="69630" marT="34815" marB="34815">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fontAlgn="base"/>
                      <a:r>
                        <a:rPr lang="en-US" sz="1300" dirty="0" smtClean="0">
                          <a:solidFill>
                            <a:schemeClr val="bg1"/>
                          </a:solidFill>
                          <a:effectLst/>
                          <a:latin typeface="Tahoma" pitchFamily="34" charset="0"/>
                          <a:ea typeface="Tahoma" pitchFamily="34" charset="0"/>
                          <a:cs typeface="Tahoma" pitchFamily="34" charset="0"/>
                        </a:rPr>
                        <a:t>Peace</a:t>
                      </a:r>
                    </a:p>
                    <a:p>
                      <a:pPr algn="ctr" fontAlgn="base"/>
                      <a:r>
                        <a:rPr lang="en-US" sz="1300" dirty="0" smtClean="0">
                          <a:solidFill>
                            <a:schemeClr val="bg1"/>
                          </a:solidFill>
                          <a:effectLst/>
                          <a:latin typeface="Tahoma" pitchFamily="34" charset="0"/>
                          <a:ea typeface="Tahoma" pitchFamily="34" charset="0"/>
                          <a:cs typeface="Tahoma" pitchFamily="34" charset="0"/>
                        </a:rPr>
                        <a:t>Virtue</a:t>
                      </a:r>
                    </a:p>
                    <a:p>
                      <a:pPr algn="ctr" fontAlgn="base"/>
                      <a:r>
                        <a:rPr lang="en-US" sz="1000" dirty="0" smtClean="0">
                          <a:solidFill>
                            <a:schemeClr val="bg1"/>
                          </a:solidFill>
                          <a:effectLst/>
                          <a:latin typeface="Tahoma" pitchFamily="34" charset="0"/>
                          <a:ea typeface="Tahoma" pitchFamily="34" charset="0"/>
                          <a:cs typeface="Tahoma" pitchFamily="34" charset="0"/>
                        </a:rPr>
                        <a:t>Immateriality</a:t>
                      </a:r>
                    </a:p>
                    <a:p>
                      <a:pPr algn="ctr" fontAlgn="base"/>
                      <a:r>
                        <a:rPr lang="en-US" sz="1300" dirty="0" smtClean="0">
                          <a:solidFill>
                            <a:schemeClr val="bg1"/>
                          </a:solidFill>
                          <a:effectLst/>
                          <a:latin typeface="Tahoma" pitchFamily="34" charset="0"/>
                          <a:ea typeface="Tahoma" pitchFamily="34" charset="0"/>
                          <a:cs typeface="Tahoma" pitchFamily="34" charset="0"/>
                        </a:rPr>
                        <a:t>Meditation</a:t>
                      </a:r>
                    </a:p>
                    <a:p>
                      <a:pPr algn="ctr" fontAlgn="base"/>
                      <a:r>
                        <a:rPr lang="en-US" sz="1300" dirty="0" smtClean="0">
                          <a:solidFill>
                            <a:schemeClr val="bg1"/>
                          </a:solidFill>
                          <a:effectLst/>
                          <a:latin typeface="Tahoma" pitchFamily="34" charset="0"/>
                          <a:ea typeface="Tahoma" pitchFamily="34" charset="0"/>
                          <a:cs typeface="Tahoma" pitchFamily="34" charset="0"/>
                        </a:rPr>
                        <a:t>Wisdom</a:t>
                      </a:r>
                    </a:p>
                    <a:p>
                      <a:pPr algn="ctr" fontAlgn="base"/>
                      <a:r>
                        <a:rPr lang="en-US" sz="1300" dirty="0" smtClean="0">
                          <a:solidFill>
                            <a:schemeClr val="bg1"/>
                          </a:solidFill>
                          <a:effectLst/>
                          <a:latin typeface="Tahoma" pitchFamily="34" charset="0"/>
                          <a:ea typeface="Tahoma" pitchFamily="34" charset="0"/>
                          <a:cs typeface="Tahoma" pitchFamily="34" charset="0"/>
                        </a:rPr>
                        <a:t>Dreamy</a:t>
                      </a:r>
                    </a:p>
                    <a:p>
                      <a:pPr algn="ctr" fontAlgn="base"/>
                      <a:r>
                        <a:rPr lang="en-US" sz="1300" dirty="0" smtClean="0">
                          <a:solidFill>
                            <a:schemeClr val="bg1"/>
                          </a:solidFill>
                          <a:effectLst/>
                          <a:latin typeface="Tahoma" pitchFamily="34" charset="0"/>
                          <a:ea typeface="Tahoma" pitchFamily="34" charset="0"/>
                          <a:cs typeface="Tahoma" pitchFamily="34" charset="0"/>
                        </a:rPr>
                        <a:t>Trust</a:t>
                      </a:r>
                    </a:p>
                    <a:p>
                      <a:pPr algn="ctr" fontAlgn="base"/>
                      <a:r>
                        <a:rPr lang="en-US" sz="1300" dirty="0" smtClean="0">
                          <a:solidFill>
                            <a:schemeClr val="bg1"/>
                          </a:solidFill>
                          <a:effectLst/>
                          <a:latin typeface="Tahoma" pitchFamily="34" charset="0"/>
                          <a:ea typeface="Tahoma" pitchFamily="34" charset="0"/>
                          <a:cs typeface="Tahoma" pitchFamily="34" charset="0"/>
                        </a:rPr>
                        <a:t>Goodness</a:t>
                      </a:r>
                    </a:p>
                    <a:p>
                      <a:pPr algn="ctr" fontAlgn="base"/>
                      <a:r>
                        <a:rPr lang="en-US" sz="1300" dirty="0" smtClean="0">
                          <a:solidFill>
                            <a:schemeClr val="bg1"/>
                          </a:solidFill>
                          <a:effectLst/>
                          <a:latin typeface="Tahoma" pitchFamily="34" charset="0"/>
                          <a:ea typeface="Tahoma" pitchFamily="34" charset="0"/>
                          <a:cs typeface="Tahoma" pitchFamily="34" charset="0"/>
                        </a:rPr>
                        <a:t>Quiet</a:t>
                      </a:r>
                    </a:p>
                    <a:p>
                      <a:pPr algn="ctr" fontAlgn="base"/>
                      <a:r>
                        <a:rPr lang="en-US" sz="1300" dirty="0" smtClean="0">
                          <a:solidFill>
                            <a:schemeClr val="bg1"/>
                          </a:solidFill>
                          <a:effectLst/>
                          <a:latin typeface="Tahoma" pitchFamily="34" charset="0"/>
                          <a:ea typeface="Tahoma" pitchFamily="34" charset="0"/>
                          <a:cs typeface="Tahoma" pitchFamily="34" charset="0"/>
                        </a:rPr>
                        <a:t>Safety</a:t>
                      </a:r>
                    </a:p>
                    <a:p>
                      <a:pPr algn="ctr" fontAlgn="base"/>
                      <a:r>
                        <a:rPr lang="en-US" sz="1300" dirty="0" smtClean="0">
                          <a:solidFill>
                            <a:schemeClr val="bg1"/>
                          </a:solidFill>
                          <a:effectLst/>
                          <a:latin typeface="Tahoma" pitchFamily="34" charset="0"/>
                          <a:ea typeface="Tahoma" pitchFamily="34" charset="0"/>
                          <a:cs typeface="Tahoma" pitchFamily="34" charset="0"/>
                        </a:rPr>
                        <a:t>Faith</a:t>
                      </a:r>
                    </a:p>
                    <a:p>
                      <a:pPr algn="ctr" fontAlgn="base"/>
                      <a:r>
                        <a:rPr lang="en-US" sz="1300" dirty="0" smtClean="0">
                          <a:solidFill>
                            <a:schemeClr val="bg1"/>
                          </a:solidFill>
                          <a:effectLst/>
                          <a:latin typeface="Tahoma" pitchFamily="34" charset="0"/>
                          <a:ea typeface="Tahoma" pitchFamily="34" charset="0"/>
                          <a:cs typeface="Tahoma" pitchFamily="34" charset="0"/>
                        </a:rPr>
                        <a:t>Femininity</a:t>
                      </a:r>
                      <a:endParaRPr lang="fr-FR" sz="1300" dirty="0">
                        <a:solidFill>
                          <a:schemeClr val="bg1"/>
                        </a:solidFill>
                        <a:effectLst/>
                        <a:latin typeface="Tahoma" pitchFamily="34" charset="0"/>
                        <a:ea typeface="Tahoma" pitchFamily="34" charset="0"/>
                        <a:cs typeface="Tahoma" pitchFamily="34" charset="0"/>
                      </a:endParaRPr>
                    </a:p>
                  </a:txBody>
                  <a:tcPr marL="69630" marR="69630" marT="34815" marB="3481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tc>
                  <a:txBody>
                    <a:bodyPr/>
                    <a:lstStyle/>
                    <a:p>
                      <a:pPr algn="ctr" fontAlgn="base"/>
                      <a:r>
                        <a:rPr lang="en-US" sz="1300" dirty="0" smtClean="0">
                          <a:effectLst/>
                          <a:latin typeface="Tahoma" pitchFamily="34" charset="0"/>
                          <a:ea typeface="Tahoma" pitchFamily="34" charset="0"/>
                          <a:cs typeface="Tahoma" pitchFamily="34" charset="0"/>
                        </a:rPr>
                        <a:t>Hope Nature </a:t>
                      </a:r>
                      <a:r>
                        <a:rPr lang="en-US" sz="1100" dirty="0" smtClean="0">
                          <a:effectLst/>
                          <a:latin typeface="Tahoma" pitchFamily="34" charset="0"/>
                          <a:ea typeface="Tahoma" pitchFamily="34" charset="0"/>
                          <a:cs typeface="Tahoma" pitchFamily="34" charset="0"/>
                        </a:rPr>
                        <a:t>Immortality</a:t>
                      </a:r>
                    </a:p>
                    <a:p>
                      <a:pPr algn="ctr" fontAlgn="base"/>
                      <a:r>
                        <a:rPr lang="en-US" sz="1300" dirty="0" smtClean="0">
                          <a:effectLst/>
                          <a:latin typeface="Tahoma" pitchFamily="34" charset="0"/>
                          <a:ea typeface="Tahoma" pitchFamily="34" charset="0"/>
                          <a:cs typeface="Tahoma" pitchFamily="34" charset="0"/>
                        </a:rPr>
                        <a:t>Rest</a:t>
                      </a:r>
                    </a:p>
                    <a:p>
                      <a:pPr algn="ctr" fontAlgn="base"/>
                      <a:r>
                        <a:rPr lang="en-US" sz="1300" dirty="0" smtClean="0">
                          <a:effectLst/>
                          <a:latin typeface="Tahoma" pitchFamily="34" charset="0"/>
                          <a:ea typeface="Tahoma" pitchFamily="34" charset="0"/>
                          <a:cs typeface="Tahoma" pitchFamily="34" charset="0"/>
                        </a:rPr>
                        <a:t>Faith</a:t>
                      </a:r>
                    </a:p>
                    <a:p>
                      <a:pPr algn="ctr" fontAlgn="base"/>
                      <a:r>
                        <a:rPr lang="en-US" sz="1300" dirty="0" smtClean="0">
                          <a:effectLst/>
                          <a:latin typeface="Tahoma" pitchFamily="34" charset="0"/>
                          <a:ea typeface="Tahoma" pitchFamily="34" charset="0"/>
                          <a:cs typeface="Tahoma" pitchFamily="34" charset="0"/>
                        </a:rPr>
                        <a:t>Youth Fertility </a:t>
                      </a:r>
                      <a:r>
                        <a:rPr lang="en-US" sz="1100" dirty="0" smtClean="0">
                          <a:effectLst/>
                          <a:latin typeface="Tahoma" pitchFamily="34" charset="0"/>
                          <a:ea typeface="Tahoma" pitchFamily="34" charset="0"/>
                          <a:cs typeface="Tahoma" pitchFamily="34" charset="0"/>
                        </a:rPr>
                        <a:t>Satisfaction</a:t>
                      </a:r>
                    </a:p>
                    <a:p>
                      <a:pPr algn="ctr" fontAlgn="base"/>
                      <a:r>
                        <a:rPr lang="en-US" sz="1300" dirty="0" smtClean="0">
                          <a:effectLst/>
                          <a:latin typeface="Tahoma" pitchFamily="34" charset="0"/>
                          <a:ea typeface="Tahoma" pitchFamily="34" charset="0"/>
                          <a:cs typeface="Tahoma" pitchFamily="34" charset="0"/>
                        </a:rPr>
                        <a:t>Quiet </a:t>
                      </a:r>
                      <a:endParaRPr lang="fr-FR" sz="1300" dirty="0">
                        <a:effectLst/>
                        <a:latin typeface="Tahoma" pitchFamily="34" charset="0"/>
                        <a:ea typeface="Tahoma" pitchFamily="34" charset="0"/>
                        <a:cs typeface="Tahoma" pitchFamily="34" charset="0"/>
                      </a:endParaRPr>
                    </a:p>
                  </a:txBody>
                  <a:tcPr marL="69630" marR="69630" marT="34815" marB="3481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2D050"/>
                    </a:solidFill>
                  </a:tcPr>
                </a:tc>
                <a:tc>
                  <a:txBody>
                    <a:bodyPr/>
                    <a:lstStyle/>
                    <a:p>
                      <a:pPr algn="ctr" fontAlgn="base"/>
                      <a:r>
                        <a:rPr lang="en-US" sz="1300" dirty="0" smtClean="0">
                          <a:effectLst/>
                          <a:latin typeface="Tahoma" pitchFamily="34" charset="0"/>
                          <a:ea typeface="Tahoma" pitchFamily="34" charset="0"/>
                          <a:cs typeface="Tahoma" pitchFamily="34" charset="0"/>
                        </a:rPr>
                        <a:t>Science</a:t>
                      </a:r>
                    </a:p>
                    <a:p>
                      <a:pPr algn="ctr" fontAlgn="base"/>
                      <a:r>
                        <a:rPr lang="en-US" sz="1200" dirty="0" smtClean="0">
                          <a:effectLst/>
                          <a:latin typeface="Tahoma" pitchFamily="34" charset="0"/>
                          <a:ea typeface="Tahoma" pitchFamily="34" charset="0"/>
                          <a:cs typeface="Tahoma" pitchFamily="34" charset="0"/>
                        </a:rPr>
                        <a:t>Awareness</a:t>
                      </a:r>
                    </a:p>
                    <a:p>
                      <a:pPr algn="ctr" fontAlgn="base"/>
                      <a:r>
                        <a:rPr lang="en-US" sz="1300" dirty="0" smtClean="0">
                          <a:effectLst/>
                          <a:latin typeface="Tahoma" pitchFamily="34" charset="0"/>
                          <a:ea typeface="Tahoma" pitchFamily="34" charset="0"/>
                          <a:cs typeface="Tahoma" pitchFamily="34" charset="0"/>
                        </a:rPr>
                        <a:t>Idealism</a:t>
                      </a:r>
                    </a:p>
                    <a:p>
                      <a:pPr algn="ctr" fontAlgn="base"/>
                      <a:r>
                        <a:rPr lang="en-US" sz="1300" dirty="0" smtClean="0">
                          <a:effectLst/>
                          <a:latin typeface="Tahoma" pitchFamily="34" charset="0"/>
                          <a:ea typeface="Tahoma" pitchFamily="34" charset="0"/>
                          <a:cs typeface="Tahoma" pitchFamily="34" charset="0"/>
                        </a:rPr>
                        <a:t>Action</a:t>
                      </a:r>
                    </a:p>
                    <a:p>
                      <a:pPr algn="ctr" fontAlgn="base"/>
                      <a:r>
                        <a:rPr lang="en-US" sz="1300" dirty="0" err="1" smtClean="0">
                          <a:effectLst/>
                          <a:latin typeface="Tahoma" pitchFamily="34" charset="0"/>
                          <a:ea typeface="Tahoma" pitchFamily="34" charset="0"/>
                          <a:cs typeface="Tahoma" pitchFamily="34" charset="0"/>
                        </a:rPr>
                        <a:t>BrightnessPride</a:t>
                      </a:r>
                      <a:endParaRPr lang="en-US" sz="1300" dirty="0" smtClean="0">
                        <a:effectLst/>
                        <a:latin typeface="Tahoma" pitchFamily="34" charset="0"/>
                        <a:ea typeface="Tahoma" pitchFamily="34" charset="0"/>
                        <a:cs typeface="Tahoma" pitchFamily="34" charset="0"/>
                      </a:endParaRPr>
                    </a:p>
                    <a:p>
                      <a:pPr algn="ctr" fontAlgn="base"/>
                      <a:r>
                        <a:rPr lang="en-US" sz="1300" dirty="0" smtClean="0">
                          <a:effectLst/>
                          <a:latin typeface="Tahoma" pitchFamily="34" charset="0"/>
                          <a:ea typeface="Tahoma" pitchFamily="34" charset="0"/>
                          <a:cs typeface="Tahoma" pitchFamily="34" charset="0"/>
                        </a:rPr>
                        <a:t>Jealousy Quiet Security</a:t>
                      </a:r>
                      <a:endParaRPr lang="fr-FR" sz="1300" dirty="0">
                        <a:effectLst/>
                        <a:latin typeface="Tahoma" pitchFamily="34" charset="0"/>
                        <a:ea typeface="Tahoma" pitchFamily="34" charset="0"/>
                        <a:cs typeface="Tahoma" pitchFamily="34" charset="0"/>
                      </a:endParaRPr>
                    </a:p>
                  </a:txBody>
                  <a:tcPr marL="69630" marR="69630" marT="34815" marB="3481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3FE6A"/>
                    </a:solidFill>
                  </a:tcPr>
                </a:tc>
                <a:tc>
                  <a:txBody>
                    <a:bodyPr/>
                    <a:lstStyle/>
                    <a:p>
                      <a:pPr algn="ctr" fontAlgn="base"/>
                      <a:r>
                        <a:rPr lang="en-US" sz="1300" dirty="0" smtClean="0">
                          <a:effectLst/>
                          <a:latin typeface="Tahoma" pitchFamily="34" charset="0"/>
                          <a:ea typeface="Tahoma" pitchFamily="34" charset="0"/>
                          <a:cs typeface="Tahoma" pitchFamily="34" charset="0"/>
                        </a:rPr>
                        <a:t>Purity </a:t>
                      </a:r>
                      <a:r>
                        <a:rPr lang="en-US" sz="1300" dirty="0" err="1" smtClean="0">
                          <a:effectLst/>
                          <a:latin typeface="Tahoma" pitchFamily="34" charset="0"/>
                          <a:ea typeface="Tahoma" pitchFamily="34" charset="0"/>
                          <a:cs typeface="Tahoma" pitchFamily="34" charset="0"/>
                        </a:rPr>
                        <a:t>InnocenceChastity</a:t>
                      </a:r>
                      <a:r>
                        <a:rPr lang="en-US" sz="1300" dirty="0" smtClean="0">
                          <a:effectLst/>
                          <a:latin typeface="Tahoma" pitchFamily="34" charset="0"/>
                          <a:ea typeface="Tahoma" pitchFamily="34" charset="0"/>
                          <a:cs typeface="Tahoma" pitchFamily="34" charset="0"/>
                        </a:rPr>
                        <a:t> Wealth</a:t>
                      </a:r>
                    </a:p>
                    <a:p>
                      <a:pPr algn="ctr" fontAlgn="base"/>
                      <a:r>
                        <a:rPr lang="en-US" sz="1300" dirty="0" smtClean="0">
                          <a:effectLst/>
                          <a:latin typeface="Tahoma" pitchFamily="34" charset="0"/>
                          <a:ea typeface="Tahoma" pitchFamily="34" charset="0"/>
                          <a:cs typeface="Tahoma" pitchFamily="34" charset="0"/>
                        </a:rPr>
                        <a:t>Silence</a:t>
                      </a:r>
                      <a:endParaRPr lang="fr-FR" sz="1300" dirty="0">
                        <a:effectLst/>
                        <a:latin typeface="Tahoma" pitchFamily="34" charset="0"/>
                        <a:ea typeface="Tahoma" pitchFamily="34" charset="0"/>
                        <a:cs typeface="Tahoma" pitchFamily="34" charset="0"/>
                      </a:endParaRPr>
                    </a:p>
                  </a:txBody>
                  <a:tcPr marL="69630" marR="69630" marT="34815" marB="3481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fontAlgn="base"/>
                      <a:r>
                        <a:rPr lang="en-US" sz="1100" dirty="0" smtClean="0">
                          <a:effectLst/>
                          <a:latin typeface="Tahoma" pitchFamily="34" charset="0"/>
                          <a:ea typeface="Tahoma" pitchFamily="34" charset="0"/>
                          <a:cs typeface="Tahoma" pitchFamily="34" charset="0"/>
                        </a:rPr>
                        <a:t>Immortality</a:t>
                      </a:r>
                    </a:p>
                    <a:p>
                      <a:pPr algn="ctr" fontAlgn="base"/>
                      <a:r>
                        <a:rPr lang="en-US" sz="1300" dirty="0" smtClean="0">
                          <a:effectLst/>
                          <a:latin typeface="Tahoma" pitchFamily="34" charset="0"/>
                          <a:ea typeface="Tahoma" pitchFamily="34" charset="0"/>
                          <a:cs typeface="Tahoma" pitchFamily="34" charset="0"/>
                        </a:rPr>
                        <a:t>Wealth</a:t>
                      </a:r>
                    </a:p>
                    <a:p>
                      <a:pPr algn="ctr" fontAlgn="base"/>
                      <a:r>
                        <a:rPr lang="en-US" sz="1300" dirty="0" smtClean="0">
                          <a:effectLst/>
                          <a:latin typeface="Tahoma" pitchFamily="34" charset="0"/>
                          <a:ea typeface="Tahoma" pitchFamily="34" charset="0"/>
                          <a:cs typeface="Tahoma" pitchFamily="34" charset="0"/>
                        </a:rPr>
                        <a:t>Glory</a:t>
                      </a:r>
                      <a:r>
                        <a:rPr lang="en-US" sz="1300" baseline="0" dirty="0" smtClean="0">
                          <a:effectLst/>
                          <a:latin typeface="Tahoma" pitchFamily="34" charset="0"/>
                          <a:ea typeface="Tahoma" pitchFamily="34" charset="0"/>
                          <a:cs typeface="Tahoma" pitchFamily="34" charset="0"/>
                        </a:rPr>
                        <a:t> </a:t>
                      </a:r>
                      <a:r>
                        <a:rPr lang="en-US" sz="1300" dirty="0" smtClean="0">
                          <a:effectLst/>
                          <a:latin typeface="Tahoma" pitchFamily="34" charset="0"/>
                          <a:ea typeface="Tahoma" pitchFamily="34" charset="0"/>
                          <a:cs typeface="Tahoma" pitchFamily="34" charset="0"/>
                        </a:rPr>
                        <a:t>(Gold)</a:t>
                      </a:r>
                    </a:p>
                    <a:p>
                      <a:pPr algn="ctr" fontAlgn="base"/>
                      <a:r>
                        <a:rPr lang="en-US" sz="1300" dirty="0" smtClean="0">
                          <a:effectLst/>
                          <a:latin typeface="Tahoma" pitchFamily="34" charset="0"/>
                          <a:ea typeface="Tahoma" pitchFamily="34" charset="0"/>
                          <a:cs typeface="Tahoma" pitchFamily="34" charset="0"/>
                        </a:rPr>
                        <a:t>Respect (money) Dignity (silver)</a:t>
                      </a:r>
                      <a:endParaRPr lang="fr-FR" sz="1300" dirty="0">
                        <a:effectLst/>
                        <a:latin typeface="Tahoma" pitchFamily="34" charset="0"/>
                        <a:ea typeface="Tahoma" pitchFamily="34" charset="0"/>
                        <a:cs typeface="Tahoma" pitchFamily="34" charset="0"/>
                      </a:endParaRPr>
                    </a:p>
                  </a:txBody>
                  <a:tcPr marL="69630" marR="69630" marT="34815" marB="3481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ase"/>
                      <a:r>
                        <a:rPr lang="en-US" sz="1300" dirty="0" smtClean="0">
                          <a:effectLst/>
                          <a:latin typeface="Tahoma" pitchFamily="34" charset="0"/>
                          <a:ea typeface="Tahoma" pitchFamily="34" charset="0"/>
                          <a:cs typeface="Tahoma" pitchFamily="34" charset="0"/>
                        </a:rPr>
                        <a:t>Energy Ambition</a:t>
                      </a:r>
                    </a:p>
                    <a:p>
                      <a:pPr algn="ctr" fontAlgn="base"/>
                      <a:r>
                        <a:rPr lang="en-US" sz="1100" dirty="0" smtClean="0">
                          <a:effectLst/>
                          <a:latin typeface="Tahoma" pitchFamily="34" charset="0"/>
                          <a:ea typeface="Tahoma" pitchFamily="34" charset="0"/>
                          <a:cs typeface="Tahoma" pitchFamily="34" charset="0"/>
                        </a:rPr>
                        <a:t>Enthusiasm </a:t>
                      </a:r>
                    </a:p>
                    <a:p>
                      <a:pPr algn="ctr" fontAlgn="base"/>
                      <a:r>
                        <a:rPr lang="en-US" sz="1100" dirty="0" smtClean="0">
                          <a:effectLst/>
                          <a:latin typeface="Tahoma" pitchFamily="34" charset="0"/>
                          <a:ea typeface="Tahoma" pitchFamily="34" charset="0"/>
                          <a:cs typeface="Tahoma" pitchFamily="34" charset="0"/>
                        </a:rPr>
                        <a:t>Imagination</a:t>
                      </a:r>
                    </a:p>
                    <a:p>
                      <a:pPr algn="ctr" fontAlgn="base"/>
                      <a:r>
                        <a:rPr lang="en-US" sz="1300" dirty="0" smtClean="0">
                          <a:effectLst/>
                          <a:latin typeface="Tahoma" pitchFamily="34" charset="0"/>
                          <a:ea typeface="Tahoma" pitchFamily="34" charset="0"/>
                          <a:cs typeface="Tahoma" pitchFamily="34" charset="0"/>
                        </a:rPr>
                        <a:t>Wealth Honor</a:t>
                      </a:r>
                      <a:endParaRPr lang="fr-FR" sz="1300" dirty="0">
                        <a:effectLst/>
                        <a:latin typeface="Tahoma" pitchFamily="34" charset="0"/>
                        <a:ea typeface="Tahoma" pitchFamily="34" charset="0"/>
                        <a:cs typeface="Tahoma" pitchFamily="34" charset="0"/>
                      </a:endParaRPr>
                    </a:p>
                  </a:txBody>
                  <a:tcPr marL="69630" marR="69630" marT="34815" marB="3481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algn="ctr" fontAlgn="base"/>
                      <a:r>
                        <a:rPr lang="fr-FR" sz="1300" dirty="0" err="1" smtClean="0">
                          <a:effectLst/>
                          <a:latin typeface="Tahoma" pitchFamily="34" charset="0"/>
                          <a:ea typeface="Tahoma" pitchFamily="34" charset="0"/>
                          <a:cs typeface="Tahoma" pitchFamily="34" charset="0"/>
                        </a:rPr>
                        <a:t>Courtesy</a:t>
                      </a:r>
                      <a:endParaRPr lang="fr-FR" sz="1300" dirty="0" smtClean="0">
                        <a:effectLst/>
                        <a:latin typeface="Tahoma" pitchFamily="34" charset="0"/>
                        <a:ea typeface="Tahoma" pitchFamily="34" charset="0"/>
                        <a:cs typeface="Tahoma" pitchFamily="34" charset="0"/>
                      </a:endParaRPr>
                    </a:p>
                    <a:p>
                      <a:pPr algn="ctr" fontAlgn="base"/>
                      <a:r>
                        <a:rPr lang="fr-FR" sz="1300" dirty="0" err="1" smtClean="0">
                          <a:effectLst/>
                          <a:latin typeface="Tahoma" pitchFamily="34" charset="0"/>
                          <a:ea typeface="Tahoma" pitchFamily="34" charset="0"/>
                          <a:cs typeface="Tahoma" pitchFamily="34" charset="0"/>
                        </a:rPr>
                        <a:t>Jealousy</a:t>
                      </a:r>
                      <a:endParaRPr lang="fr-FR" sz="1300" dirty="0" smtClean="0">
                        <a:effectLst/>
                        <a:latin typeface="Tahoma" pitchFamily="34" charset="0"/>
                        <a:ea typeface="Tahoma" pitchFamily="34" charset="0"/>
                        <a:cs typeface="Tahoma" pitchFamily="34" charset="0"/>
                      </a:endParaRPr>
                    </a:p>
                    <a:p>
                      <a:pPr algn="ctr" fontAlgn="base"/>
                      <a:r>
                        <a:rPr lang="fr-FR" sz="1300" dirty="0" err="1" smtClean="0">
                          <a:effectLst/>
                          <a:latin typeface="Tahoma" pitchFamily="34" charset="0"/>
                          <a:ea typeface="Tahoma" pitchFamily="34" charset="0"/>
                          <a:cs typeface="Tahoma" pitchFamily="34" charset="0"/>
                        </a:rPr>
                        <a:t>Mystery</a:t>
                      </a:r>
                      <a:r>
                        <a:rPr lang="fr-FR" sz="1300" dirty="0" smtClean="0">
                          <a:effectLst/>
                          <a:latin typeface="Tahoma" pitchFamily="34" charset="0"/>
                          <a:ea typeface="Tahoma" pitchFamily="34" charset="0"/>
                          <a:cs typeface="Tahoma" pitchFamily="34" charset="0"/>
                        </a:rPr>
                        <a:t> </a:t>
                      </a:r>
                      <a:r>
                        <a:rPr lang="fr-FR" sz="1300" dirty="0" err="1" smtClean="0">
                          <a:effectLst/>
                          <a:latin typeface="Tahoma" pitchFamily="34" charset="0"/>
                          <a:ea typeface="Tahoma" pitchFamily="34" charset="0"/>
                          <a:cs typeface="Tahoma" pitchFamily="34" charset="0"/>
                        </a:rPr>
                        <a:t>Spirituality</a:t>
                      </a:r>
                      <a:endParaRPr lang="fr-FR" sz="1300" dirty="0" smtClean="0">
                        <a:effectLst/>
                        <a:latin typeface="Tahoma" pitchFamily="34" charset="0"/>
                        <a:ea typeface="Tahoma" pitchFamily="34" charset="0"/>
                        <a:cs typeface="Tahoma" pitchFamily="34" charset="0"/>
                      </a:endParaRPr>
                    </a:p>
                    <a:p>
                      <a:pPr algn="ctr" fontAlgn="base"/>
                      <a:r>
                        <a:rPr lang="fr-FR" sz="1200" dirty="0" err="1" smtClean="0">
                          <a:effectLst/>
                          <a:latin typeface="Tahoma" pitchFamily="34" charset="0"/>
                          <a:ea typeface="Tahoma" pitchFamily="34" charset="0"/>
                          <a:cs typeface="Tahoma" pitchFamily="34" charset="0"/>
                        </a:rPr>
                        <a:t>Melancholy</a:t>
                      </a:r>
                      <a:endParaRPr lang="fr-FR" sz="1200" dirty="0" smtClean="0">
                        <a:effectLst/>
                        <a:latin typeface="Tahoma" pitchFamily="34" charset="0"/>
                        <a:ea typeface="Tahoma" pitchFamily="34" charset="0"/>
                        <a:cs typeface="Tahoma" pitchFamily="34" charset="0"/>
                      </a:endParaRPr>
                    </a:p>
                    <a:p>
                      <a:pPr algn="ctr" fontAlgn="base"/>
                      <a:r>
                        <a:rPr lang="fr-FR" sz="1300" dirty="0" err="1" smtClean="0">
                          <a:effectLst/>
                          <a:latin typeface="Tahoma" pitchFamily="34" charset="0"/>
                          <a:ea typeface="Tahoma" pitchFamily="34" charset="0"/>
                          <a:cs typeface="Tahoma" pitchFamily="34" charset="0"/>
                        </a:rPr>
                        <a:t>Sadness</a:t>
                      </a:r>
                      <a:endParaRPr lang="fr-FR" sz="1300" dirty="0" smtClean="0">
                        <a:effectLst/>
                        <a:latin typeface="Tahoma" pitchFamily="34" charset="0"/>
                        <a:ea typeface="Tahoma" pitchFamily="34" charset="0"/>
                        <a:cs typeface="Tahoma" pitchFamily="34" charset="0"/>
                      </a:endParaRPr>
                    </a:p>
                    <a:p>
                      <a:pPr algn="ctr" fontAlgn="base"/>
                      <a:r>
                        <a:rPr lang="fr-FR" sz="1300" dirty="0" err="1" smtClean="0">
                          <a:effectLst/>
                          <a:latin typeface="Tahoma" pitchFamily="34" charset="0"/>
                          <a:ea typeface="Tahoma" pitchFamily="34" charset="0"/>
                          <a:cs typeface="Tahoma" pitchFamily="34" charset="0"/>
                        </a:rPr>
                        <a:t>Modesty</a:t>
                      </a:r>
                      <a:endParaRPr lang="fr-FR" sz="1300" dirty="0" smtClean="0">
                        <a:effectLst/>
                        <a:latin typeface="Tahoma" pitchFamily="34" charset="0"/>
                        <a:ea typeface="Tahoma" pitchFamily="34" charset="0"/>
                        <a:cs typeface="Tahoma" pitchFamily="34" charset="0"/>
                      </a:endParaRPr>
                    </a:p>
                    <a:p>
                      <a:pPr algn="ctr" fontAlgn="base"/>
                      <a:r>
                        <a:rPr lang="fr-FR" sz="1300" dirty="0" smtClean="0">
                          <a:effectLst/>
                          <a:latin typeface="Tahoma" pitchFamily="34" charset="0"/>
                          <a:ea typeface="Tahoma" pitchFamily="34" charset="0"/>
                          <a:cs typeface="Tahoma" pitchFamily="34" charset="0"/>
                        </a:rPr>
                        <a:t>Religion </a:t>
                      </a:r>
                      <a:r>
                        <a:rPr lang="fr-FR" sz="1100" dirty="0" err="1" smtClean="0">
                          <a:effectLst/>
                          <a:latin typeface="Tahoma" pitchFamily="34" charset="0"/>
                          <a:ea typeface="Tahoma" pitchFamily="34" charset="0"/>
                          <a:cs typeface="Tahoma" pitchFamily="34" charset="0"/>
                        </a:rPr>
                        <a:t>Unconscious</a:t>
                      </a:r>
                      <a:endParaRPr lang="fr-FR" sz="1100" dirty="0" smtClean="0">
                        <a:effectLst/>
                        <a:latin typeface="Tahoma" pitchFamily="34" charset="0"/>
                        <a:ea typeface="Tahoma" pitchFamily="34" charset="0"/>
                        <a:cs typeface="Tahoma" pitchFamily="34" charset="0"/>
                      </a:endParaRPr>
                    </a:p>
                    <a:p>
                      <a:pPr algn="ctr" fontAlgn="base"/>
                      <a:r>
                        <a:rPr lang="fr-FR" sz="1300" dirty="0" smtClean="0">
                          <a:effectLst/>
                          <a:latin typeface="Tahoma" pitchFamily="34" charset="0"/>
                          <a:ea typeface="Tahoma" pitchFamily="34" charset="0"/>
                          <a:cs typeface="Tahoma" pitchFamily="34" charset="0"/>
                        </a:rPr>
                        <a:t>Secret </a:t>
                      </a:r>
                      <a:r>
                        <a:rPr lang="fr-FR" sz="1300" dirty="0" err="1" smtClean="0">
                          <a:effectLst/>
                          <a:latin typeface="Tahoma" pitchFamily="34" charset="0"/>
                          <a:ea typeface="Tahoma" pitchFamily="34" charset="0"/>
                          <a:cs typeface="Tahoma" pitchFamily="34" charset="0"/>
                        </a:rPr>
                        <a:t>Darkness</a:t>
                      </a:r>
                      <a:r>
                        <a:rPr lang="fr-FR" sz="1300" dirty="0" smtClean="0">
                          <a:effectLst/>
                          <a:latin typeface="Tahoma" pitchFamily="34" charset="0"/>
                          <a:ea typeface="Tahoma" pitchFamily="34" charset="0"/>
                          <a:cs typeface="Tahoma" pitchFamily="34" charset="0"/>
                        </a:rPr>
                        <a:t> </a:t>
                      </a:r>
                      <a:r>
                        <a:rPr lang="fr-FR" sz="1300" dirty="0" err="1" smtClean="0">
                          <a:effectLst/>
                          <a:latin typeface="Tahoma" pitchFamily="34" charset="0"/>
                          <a:ea typeface="Tahoma" pitchFamily="34" charset="0"/>
                          <a:cs typeface="Tahoma" pitchFamily="34" charset="0"/>
                        </a:rPr>
                        <a:t>Death</a:t>
                      </a:r>
                      <a:endParaRPr lang="fr-FR" sz="1300" dirty="0" smtClean="0">
                        <a:effectLst/>
                        <a:latin typeface="Tahoma" pitchFamily="34" charset="0"/>
                        <a:ea typeface="Tahoma" pitchFamily="34" charset="0"/>
                        <a:cs typeface="Tahoma" pitchFamily="34" charset="0"/>
                      </a:endParaRPr>
                    </a:p>
                    <a:p>
                      <a:pPr algn="ctr" fontAlgn="base"/>
                      <a:r>
                        <a:rPr lang="fr-FR" sz="1300" dirty="0" err="1" smtClean="0">
                          <a:effectLst/>
                          <a:latin typeface="Tahoma" pitchFamily="34" charset="0"/>
                          <a:ea typeface="Tahoma" pitchFamily="34" charset="0"/>
                          <a:cs typeface="Tahoma" pitchFamily="34" charset="0"/>
                        </a:rPr>
                        <a:t>Piety</a:t>
                      </a:r>
                      <a:endParaRPr lang="fr-FR" sz="1300" dirty="0" smtClean="0">
                        <a:effectLst/>
                        <a:latin typeface="Tahoma" pitchFamily="34" charset="0"/>
                        <a:ea typeface="Tahoma" pitchFamily="34" charset="0"/>
                        <a:cs typeface="Tahoma" pitchFamily="34" charset="0"/>
                      </a:endParaRPr>
                    </a:p>
                    <a:p>
                      <a:pPr algn="ctr" fontAlgn="base"/>
                      <a:r>
                        <a:rPr lang="fr-FR" sz="1300" dirty="0" smtClean="0">
                          <a:effectLst/>
                          <a:latin typeface="Tahoma" pitchFamily="34" charset="0"/>
                          <a:ea typeface="Tahoma" pitchFamily="34" charset="0"/>
                          <a:cs typeface="Tahoma" pitchFamily="34" charset="0"/>
                        </a:rPr>
                        <a:t>Noblesse</a:t>
                      </a:r>
                      <a:endParaRPr lang="fr-FR" sz="1300" dirty="0">
                        <a:effectLst/>
                        <a:latin typeface="Tahoma" pitchFamily="34" charset="0"/>
                        <a:ea typeface="Tahoma" pitchFamily="34" charset="0"/>
                        <a:cs typeface="Tahoma" pitchFamily="34" charset="0"/>
                      </a:endParaRPr>
                    </a:p>
                  </a:txBody>
                  <a:tcPr marL="69630" marR="69630" marT="34815" marB="3481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fontAlgn="base"/>
                      <a:r>
                        <a:rPr lang="en-US" sz="1300" dirty="0" smtClean="0">
                          <a:effectLst/>
                          <a:latin typeface="Tahoma" pitchFamily="34" charset="0"/>
                          <a:ea typeface="Tahoma" pitchFamily="34" charset="0"/>
                          <a:cs typeface="Tahoma" pitchFamily="34" charset="0"/>
                        </a:rPr>
                        <a:t>Sobriety Sadness</a:t>
                      </a:r>
                    </a:p>
                    <a:p>
                      <a:pPr algn="ctr" fontAlgn="base"/>
                      <a:r>
                        <a:rPr lang="en-US" sz="1200" dirty="0" smtClean="0">
                          <a:effectLst/>
                          <a:latin typeface="Tahoma" pitchFamily="34" charset="0"/>
                          <a:ea typeface="Tahoma" pitchFamily="34" charset="0"/>
                          <a:cs typeface="Tahoma" pitchFamily="34" charset="0"/>
                        </a:rPr>
                        <a:t>Modernism</a:t>
                      </a:r>
                    </a:p>
                    <a:p>
                      <a:pPr algn="ctr" fontAlgn="base"/>
                      <a:r>
                        <a:rPr lang="en-US" sz="1300" dirty="0" smtClean="0">
                          <a:effectLst/>
                          <a:latin typeface="Tahoma" pitchFamily="34" charset="0"/>
                          <a:ea typeface="Tahoma" pitchFamily="34" charset="0"/>
                          <a:cs typeface="Tahoma" pitchFamily="34" charset="0"/>
                        </a:rPr>
                        <a:t>Fear</a:t>
                      </a:r>
                    </a:p>
                    <a:p>
                      <a:pPr algn="ctr" fontAlgn="base"/>
                      <a:r>
                        <a:rPr lang="en-US" sz="1300" dirty="0" smtClean="0">
                          <a:effectLst/>
                          <a:latin typeface="Tahoma" pitchFamily="34" charset="0"/>
                          <a:ea typeface="Tahoma" pitchFamily="34" charset="0"/>
                          <a:cs typeface="Tahoma" pitchFamily="34" charset="0"/>
                        </a:rPr>
                        <a:t>Monotony</a:t>
                      </a:r>
                      <a:endParaRPr lang="fr-FR" sz="1300" dirty="0">
                        <a:effectLst/>
                        <a:latin typeface="Tahoma" pitchFamily="34" charset="0"/>
                        <a:ea typeface="Tahoma" pitchFamily="34" charset="0"/>
                        <a:cs typeface="Tahoma" pitchFamily="34" charset="0"/>
                      </a:endParaRPr>
                    </a:p>
                  </a:txBody>
                  <a:tcPr marL="69630" marR="69630" marT="34815" marB="3481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ase"/>
                      <a:r>
                        <a:rPr lang="en-US" sz="1300" dirty="0" smtClean="0">
                          <a:solidFill>
                            <a:schemeClr val="bg1"/>
                          </a:solidFill>
                          <a:effectLst/>
                          <a:latin typeface="Tahoma" pitchFamily="34" charset="0"/>
                          <a:ea typeface="Tahoma" pitchFamily="34" charset="0"/>
                          <a:cs typeface="Tahoma" pitchFamily="34" charset="0"/>
                        </a:rPr>
                        <a:t>Dead </a:t>
                      </a:r>
                    </a:p>
                    <a:p>
                      <a:pPr algn="ctr" fontAlgn="base"/>
                      <a:r>
                        <a:rPr lang="en-US" sz="1300" dirty="0" smtClean="0">
                          <a:solidFill>
                            <a:schemeClr val="bg1"/>
                          </a:solidFill>
                          <a:effectLst/>
                          <a:latin typeface="Tahoma" pitchFamily="34" charset="0"/>
                          <a:ea typeface="Tahoma" pitchFamily="34" charset="0"/>
                          <a:cs typeface="Tahoma" pitchFamily="34" charset="0"/>
                        </a:rPr>
                        <a:t>Mourning</a:t>
                      </a:r>
                    </a:p>
                    <a:p>
                      <a:pPr algn="ctr" fontAlgn="base"/>
                      <a:r>
                        <a:rPr lang="en-US" sz="1300" dirty="0" smtClean="0">
                          <a:solidFill>
                            <a:schemeClr val="bg1"/>
                          </a:solidFill>
                          <a:effectLst/>
                          <a:latin typeface="Tahoma" pitchFamily="34" charset="0"/>
                          <a:ea typeface="Tahoma" pitchFamily="34" charset="0"/>
                          <a:cs typeface="Tahoma" pitchFamily="34" charset="0"/>
                        </a:rPr>
                        <a:t>Night </a:t>
                      </a:r>
                    </a:p>
                    <a:p>
                      <a:pPr algn="ctr" fontAlgn="base"/>
                      <a:r>
                        <a:rPr lang="en-US" sz="1300" dirty="0" smtClean="0">
                          <a:solidFill>
                            <a:schemeClr val="bg1"/>
                          </a:solidFill>
                          <a:effectLst/>
                          <a:latin typeface="Tahoma" pitchFamily="34" charset="0"/>
                          <a:ea typeface="Tahoma" pitchFamily="34" charset="0"/>
                          <a:cs typeface="Tahoma" pitchFamily="34" charset="0"/>
                        </a:rPr>
                        <a:t>Mystery </a:t>
                      </a:r>
                    </a:p>
                    <a:p>
                      <a:pPr algn="ctr" fontAlgn="base"/>
                      <a:r>
                        <a:rPr lang="en-US" sz="1300" dirty="0" smtClean="0">
                          <a:solidFill>
                            <a:schemeClr val="bg1"/>
                          </a:solidFill>
                          <a:effectLst/>
                          <a:latin typeface="Tahoma" pitchFamily="34" charset="0"/>
                          <a:ea typeface="Tahoma" pitchFamily="34" charset="0"/>
                          <a:cs typeface="Tahoma" pitchFamily="34" charset="0"/>
                        </a:rPr>
                        <a:t>Monotony</a:t>
                      </a:r>
                    </a:p>
                    <a:p>
                      <a:pPr algn="ctr" fontAlgn="base"/>
                      <a:r>
                        <a:rPr lang="en-US" sz="1300" dirty="0" smtClean="0">
                          <a:solidFill>
                            <a:schemeClr val="bg1"/>
                          </a:solidFill>
                          <a:effectLst/>
                          <a:latin typeface="Tahoma" pitchFamily="34" charset="0"/>
                          <a:ea typeface="Tahoma" pitchFamily="34" charset="0"/>
                          <a:cs typeface="Tahoma" pitchFamily="34" charset="0"/>
                        </a:rPr>
                        <a:t>Sadness</a:t>
                      </a:r>
                    </a:p>
                    <a:p>
                      <a:pPr algn="ctr" fontAlgn="base"/>
                      <a:r>
                        <a:rPr lang="en-US" sz="1300" dirty="0" smtClean="0">
                          <a:solidFill>
                            <a:schemeClr val="bg1"/>
                          </a:solidFill>
                          <a:effectLst/>
                          <a:latin typeface="Tahoma" pitchFamily="34" charset="0"/>
                          <a:ea typeface="Tahoma" pitchFamily="34" charset="0"/>
                          <a:cs typeface="Tahoma" pitchFamily="34" charset="0"/>
                        </a:rPr>
                        <a:t>Distress </a:t>
                      </a:r>
                    </a:p>
                    <a:p>
                      <a:pPr algn="ctr" fontAlgn="base"/>
                      <a:r>
                        <a:rPr lang="en-US" sz="1300" dirty="0" smtClean="0">
                          <a:solidFill>
                            <a:schemeClr val="bg1"/>
                          </a:solidFill>
                          <a:effectLst/>
                          <a:latin typeface="Tahoma" pitchFamily="34" charset="0"/>
                          <a:ea typeface="Tahoma" pitchFamily="34" charset="0"/>
                          <a:cs typeface="Tahoma" pitchFamily="34" charset="0"/>
                        </a:rPr>
                        <a:t>Anxiety </a:t>
                      </a:r>
                    </a:p>
                    <a:p>
                      <a:pPr algn="ctr" fontAlgn="base"/>
                      <a:r>
                        <a:rPr lang="en-US" sz="1300" dirty="0" smtClean="0">
                          <a:solidFill>
                            <a:schemeClr val="bg1"/>
                          </a:solidFill>
                          <a:effectLst/>
                          <a:latin typeface="Tahoma" pitchFamily="34" charset="0"/>
                          <a:ea typeface="Tahoma" pitchFamily="34" charset="0"/>
                          <a:cs typeface="Tahoma" pitchFamily="34" charset="0"/>
                        </a:rPr>
                        <a:t>Noblesse</a:t>
                      </a:r>
                    </a:p>
                    <a:p>
                      <a:pPr algn="ctr" fontAlgn="base"/>
                      <a:r>
                        <a:rPr lang="en-US" sz="1300" dirty="0" smtClean="0">
                          <a:solidFill>
                            <a:schemeClr val="bg1"/>
                          </a:solidFill>
                          <a:effectLst/>
                          <a:latin typeface="Tahoma" pitchFamily="34" charset="0"/>
                          <a:ea typeface="Tahoma" pitchFamily="34" charset="0"/>
                          <a:cs typeface="Tahoma" pitchFamily="34" charset="0"/>
                        </a:rPr>
                        <a:t>Distinction </a:t>
                      </a:r>
                    </a:p>
                    <a:p>
                      <a:pPr algn="ctr" fontAlgn="base"/>
                      <a:r>
                        <a:rPr lang="en-US" sz="1300" dirty="0" smtClean="0">
                          <a:solidFill>
                            <a:schemeClr val="bg1"/>
                          </a:solidFill>
                          <a:effectLst/>
                          <a:latin typeface="Tahoma" pitchFamily="34" charset="0"/>
                          <a:ea typeface="Tahoma" pitchFamily="34" charset="0"/>
                          <a:cs typeface="Tahoma" pitchFamily="34" charset="0"/>
                        </a:rPr>
                        <a:t>Elegance  Silence </a:t>
                      </a:r>
                    </a:p>
                    <a:p>
                      <a:pPr algn="ctr" fontAlgn="base"/>
                      <a:endParaRPr lang="fr-FR" sz="1300" dirty="0">
                        <a:effectLst/>
                        <a:latin typeface="Tahoma" pitchFamily="34" charset="0"/>
                        <a:ea typeface="Tahoma" pitchFamily="34" charset="0"/>
                        <a:cs typeface="Tahoma" pitchFamily="34" charset="0"/>
                      </a:endParaRPr>
                    </a:p>
                  </a:txBody>
                  <a:tcPr marL="69630" marR="69630" marT="34815" marB="34815">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r>
            </a:tbl>
          </a:graphicData>
        </a:graphic>
      </p:graphicFrame>
      <p:pic>
        <p:nvPicPr>
          <p:cNvPr id="11" name="Picture 3" descr="http://rlv.zcache.com/vector_fist_punch_original_red_poster-r26486216f56948bebc3caeabcf355a6f_q2z0_8byvr_51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911" t="4961" r="8109" b="5521"/>
          <a:stretch/>
        </p:blipFill>
        <p:spPr bwMode="auto">
          <a:xfrm>
            <a:off x="965326" y="5669652"/>
            <a:ext cx="754656" cy="8044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2" name="Picture 7" descr="http://upload.wikimedia.org/wikipedia/commons/2/21/Love_heart_uidaodjsdsew.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5326" y="4961898"/>
            <a:ext cx="754656" cy="6093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http://6269-9001.zippykid.netdna-cdn.com/wp-content/uploads/2013/09/Sky-Blue-Wallpaper-Backgroun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3096" y="5231811"/>
            <a:ext cx="742729" cy="5941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4" name="Picture 11" descr="http://hdwallpaperszon.com/wp-content/uploads/2013/10/Sea-Wallpapers-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521"/>
          <a:stretch/>
        </p:blipFill>
        <p:spPr bwMode="auto">
          <a:xfrm>
            <a:off x="2094945" y="5891459"/>
            <a:ext cx="740880" cy="5826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5" name="Picture 13" descr="http://www.hdwallpaperscorner.com/wp-content/uploads/2013/11/NATURE-Cover-Picture.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2198" t="11652" r="12721" b="1391"/>
          <a:stretch/>
        </p:blipFill>
        <p:spPr bwMode="auto">
          <a:xfrm>
            <a:off x="3151288" y="4889890"/>
            <a:ext cx="792088" cy="7166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6" name="Picture 15" descr="http://www.hdwpapers.com/walls/hope_wallpaper_3-wide.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509" r="11319"/>
          <a:stretch/>
        </p:blipFill>
        <p:spPr bwMode="auto">
          <a:xfrm>
            <a:off x="3134581" y="5681978"/>
            <a:ext cx="808795" cy="792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7" name="Picture 2" descr="3d model helmet security - Security Helmet... by ramsesvizcaino"/>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8212" t="13671" r="15635" b="17618"/>
          <a:stretch/>
        </p:blipFill>
        <p:spPr bwMode="auto">
          <a:xfrm>
            <a:off x="4205413" y="5858398"/>
            <a:ext cx="792088" cy="6156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8" name="Picture 4" descr="https://encrypted-tbn1.gstatic.com/images?q=tbn:ANd9GcROfPjmXJF7AOKvw3Z8wUeaVCIJujVAzePuTUNueREjSFoTXxECu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38279" y="5177922"/>
            <a:ext cx="726357" cy="6321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9" name="Picture 6" descr="http://ancoco.a.n.pic.centerblog.net/o/d370601f.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94396" y="5753986"/>
            <a:ext cx="792088" cy="7200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 name="Picture 12" descr="lamborgini-aventador-mini2"/>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8735" r="11609"/>
          <a:stretch/>
        </p:blipFill>
        <p:spPr bwMode="auto">
          <a:xfrm>
            <a:off x="6334505" y="5891459"/>
            <a:ext cx="808302" cy="5826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1" name="Picture 14" descr="http://www.oosgame.weebeetroc.com/wp-content/uploads/2011/02/playstation-3-satin-silver-oosgame-weebeetroc.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7125" t="3368" r="7500" b="5986"/>
          <a:stretch/>
        </p:blipFill>
        <p:spPr bwMode="auto">
          <a:xfrm>
            <a:off x="6331618" y="5266598"/>
            <a:ext cx="811189" cy="5925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2" name="Picture 10" descr="http://www.marketwallpapers.com/wallpapers/3/wallpaper-13899.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4920"/>
          <a:stretch/>
        </p:blipFill>
        <p:spPr bwMode="auto">
          <a:xfrm>
            <a:off x="5294396" y="5063807"/>
            <a:ext cx="792088" cy="5934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3" name="Picture 2" descr="http://static.freepik.com/free-photo/evening-of-singing-into-the-audience-and-the-enthusiasm-of-v_15-109.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8520"/>
          <a:stretch/>
        </p:blipFill>
        <p:spPr bwMode="auto">
          <a:xfrm>
            <a:off x="7401847" y="5002832"/>
            <a:ext cx="830291" cy="6321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4" name="Picture 4" descr="http://www.memo.fr/Media/Soleil.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94628" y="5681978"/>
            <a:ext cx="830291" cy="792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5" name="Picture 8" descr="http://empathangiewynn.yolasite.com/resources/PURPLE%20FACE.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519255" y="5755203"/>
            <a:ext cx="717646" cy="7176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6" name="Picture 10" descr="http://2.bp.blogspot.com/-cTrbMmtinIw/TZtJ7Z6tXyI/AAAAAAAAAzs/AIey6CvzW-E/s1600/monotony.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2135" t="2182" r="3462" b="4112"/>
          <a:stretch/>
        </p:blipFill>
        <p:spPr bwMode="auto">
          <a:xfrm>
            <a:off x="9586929" y="5762061"/>
            <a:ext cx="809801" cy="7120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7" name="Picture 14" descr="http://www.theology21.com/wp-content/uploads/2011/06/FEAR.jp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4484" t="2571" r="1456"/>
          <a:stretch/>
        </p:blipFill>
        <p:spPr bwMode="auto">
          <a:xfrm>
            <a:off x="9592553" y="5085168"/>
            <a:ext cx="804177" cy="5968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8" name="Picture 16" descr="http://userserve-ak.last.fm/serve/_/3020769/Dead%2BLetters%2BSpell%2BOut%2BDead%2BWords%2B1878464538_cb938421c1.jpg"/>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8203"/>
          <a:stretch/>
        </p:blipFill>
        <p:spPr bwMode="auto">
          <a:xfrm>
            <a:off x="10616714" y="5768848"/>
            <a:ext cx="816422" cy="6670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9201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1229</TotalTime>
  <Words>1831</Words>
  <Application>Microsoft Office PowerPoint</Application>
  <PresentationFormat>Widescreen</PresentationFormat>
  <Paragraphs>174</Paragraphs>
  <Slides>17</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17</vt:i4>
      </vt:variant>
    </vt:vector>
  </HeadingPairs>
  <TitlesOfParts>
    <vt:vector size="25" baseType="lpstr">
      <vt:lpstr>Arial</vt:lpstr>
      <vt:lpstr>Calibri</vt:lpstr>
      <vt:lpstr>Calibri Light</vt:lpstr>
      <vt:lpstr>Century Gothic</vt:lpstr>
      <vt:lpstr>inherit</vt:lpstr>
      <vt:lpstr>Tahoma</vt:lpstr>
      <vt:lpstr>Wingdings</vt:lpstr>
      <vt:lpstr>Tema di Office</vt:lpstr>
      <vt:lpstr>MODULE 3</vt:lpstr>
      <vt:lpstr>Topic 1 The importance of communication</vt:lpstr>
      <vt:lpstr>Activity 1.1 (online)  Effective communication</vt:lpstr>
      <vt:lpstr>Topic 2.a Slogan and logo</vt:lpstr>
      <vt:lpstr>Topic 2.b Slogan and logo</vt:lpstr>
      <vt:lpstr>Resource 2.1a Examples from «A scuola d’impresa»</vt:lpstr>
      <vt:lpstr>Resource 2.1b Examples from «A scuola d’impresa»</vt:lpstr>
      <vt:lpstr>Resource 2.2</vt:lpstr>
      <vt:lpstr>Resource 2.2 Colors symbolism</vt:lpstr>
      <vt:lpstr>Activity 2.1 (online)  My favourite logos </vt:lpstr>
      <vt:lpstr>Activity 2.2 (online)  Now it’s time for my logo</vt:lpstr>
      <vt:lpstr>Topic 3 The marketing plan</vt:lpstr>
      <vt:lpstr>Resource 3.1a Examples from «A scuola d’impresa»</vt:lpstr>
      <vt:lpstr>Resource 3.1b Examples from «A scuola d’impresa»</vt:lpstr>
      <vt:lpstr>Resource 3.2 Videos on Inspiring promotional campaigns </vt:lpstr>
      <vt:lpstr>Final activity of the module  Group workshop to be held at school</vt:lpstr>
      <vt:lpstr>Meeting in March 2016</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dc:title>
  <dc:creator>Altheo</dc:creator>
  <cp:lastModifiedBy>Altheo</cp:lastModifiedBy>
  <cp:revision>48</cp:revision>
  <dcterms:created xsi:type="dcterms:W3CDTF">2015-05-04T07:29:15Z</dcterms:created>
  <dcterms:modified xsi:type="dcterms:W3CDTF">2015-07-19T05:34:46Z</dcterms:modified>
</cp:coreProperties>
</file>