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2" r:id="rId7"/>
    <p:sldId id="261" r:id="rId8"/>
    <p:sldId id="264" r:id="rId9"/>
    <p:sldId id="265" r:id="rId10"/>
    <p:sldId id="269" r:id="rId11"/>
    <p:sldId id="266" r:id="rId12"/>
    <p:sldId id="268" r:id="rId13"/>
    <p:sldId id="263" r:id="rId14"/>
    <p:sldId id="270" r:id="rId15"/>
    <p:sldId id="271" r:id="rId16"/>
    <p:sldId id="273" r:id="rId17"/>
    <p:sldId id="274" r:id="rId18"/>
    <p:sldId id="275" r:id="rId19"/>
    <p:sldId id="272" r:id="rId20"/>
    <p:sldId id="276" r:id="rId21"/>
    <p:sldId id="277" r:id="rId22"/>
    <p:sldId id="278"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9" autoAdjust="0"/>
    <p:restoredTop sz="94660"/>
  </p:normalViewPr>
  <p:slideViewPr>
    <p:cSldViewPr snapToGrid="0">
      <p:cViewPr varScale="1">
        <p:scale>
          <a:sx n="115" d="100"/>
          <a:sy n="115" d="100"/>
        </p:scale>
        <p:origin x="1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1A3AF0F-63CE-4D4B-A928-21D88D63B967}" type="datetimeFigureOut">
              <a:rPr lang="it-IT" smtClean="0"/>
              <a:t>11/05/2015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3727641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1A3AF0F-63CE-4D4B-A928-21D88D63B967}" type="datetimeFigureOut">
              <a:rPr lang="it-IT" smtClean="0"/>
              <a:t>11/05/2015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685395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1A3AF0F-63CE-4D4B-A928-21D88D63B967}" type="datetimeFigureOut">
              <a:rPr lang="it-IT" smtClean="0"/>
              <a:t>11/05/2015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3092803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1A3AF0F-63CE-4D4B-A928-21D88D63B967}" type="datetimeFigureOut">
              <a:rPr lang="it-IT" smtClean="0"/>
              <a:t>11/05/2015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3144069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31A3AF0F-63CE-4D4B-A928-21D88D63B967}" type="datetimeFigureOut">
              <a:rPr lang="it-IT" smtClean="0"/>
              <a:t>11/05/2015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3876122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1A3AF0F-63CE-4D4B-A928-21D88D63B967}" type="datetimeFigureOut">
              <a:rPr lang="it-IT" smtClean="0"/>
              <a:t>11/05/2015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527388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1A3AF0F-63CE-4D4B-A928-21D88D63B967}" type="datetimeFigureOut">
              <a:rPr lang="it-IT" smtClean="0"/>
              <a:t>11/05/2015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3169123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1A3AF0F-63CE-4D4B-A928-21D88D63B967}" type="datetimeFigureOut">
              <a:rPr lang="it-IT" smtClean="0"/>
              <a:t>11/05/2015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1838291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1A3AF0F-63CE-4D4B-A928-21D88D63B967}" type="datetimeFigureOut">
              <a:rPr lang="it-IT" smtClean="0"/>
              <a:t>11/05/2015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2556391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1A3AF0F-63CE-4D4B-A928-21D88D63B967}" type="datetimeFigureOut">
              <a:rPr lang="it-IT" smtClean="0"/>
              <a:t>11/05/2015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684438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1A3AF0F-63CE-4D4B-A928-21D88D63B967}" type="datetimeFigureOut">
              <a:rPr lang="it-IT" smtClean="0"/>
              <a:t>11/05/2015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BD122A-9590-43F9-89EE-A222B6FAEFFB}" type="slidenum">
              <a:rPr lang="it-IT" smtClean="0"/>
              <a:t>‹N›</a:t>
            </a:fld>
            <a:endParaRPr lang="it-IT"/>
          </a:p>
        </p:txBody>
      </p:sp>
    </p:spTree>
    <p:extLst>
      <p:ext uri="{BB962C8B-B14F-4D97-AF65-F5344CB8AC3E}">
        <p14:creationId xmlns:p14="http://schemas.microsoft.com/office/powerpoint/2010/main" val="2575765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3AF0F-63CE-4D4B-A928-21D88D63B967}" type="datetimeFigureOut">
              <a:rPr lang="it-IT" smtClean="0"/>
              <a:t>11/05/2015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D122A-9590-43F9-89EE-A222B6FAEFFB}" type="slidenum">
              <a:rPr lang="it-IT" smtClean="0"/>
              <a:t>‹N›</a:t>
            </a:fld>
            <a:endParaRPr lang="it-IT"/>
          </a:p>
        </p:txBody>
      </p:sp>
    </p:spTree>
    <p:extLst>
      <p:ext uri="{BB962C8B-B14F-4D97-AF65-F5344CB8AC3E}">
        <p14:creationId xmlns:p14="http://schemas.microsoft.com/office/powerpoint/2010/main" val="229195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gzxJegb2oUo" TargetMode="External"/><Relationship Id="rId2" Type="http://schemas.openxmlformats.org/officeDocument/2006/relationships/slideLayout" Target="../slideLayouts/slideLayout4.xml"/><Relationship Id="rId1" Type="http://schemas.openxmlformats.org/officeDocument/2006/relationships/video" Target="https://www.youtube.com/embed/gzxJegb2oUo" TargetMode="External"/><Relationship Id="rId5" Type="http://schemas.openxmlformats.org/officeDocument/2006/relationships/image" Target="../media/image2.jpeg"/><Relationship Id="rId4" Type="http://schemas.openxmlformats.org/officeDocument/2006/relationships/hyperlink" Target="https://www.youtube.com/watch?v=CBtVFblO4N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4.xml"/><Relationship Id="rId1" Type="http://schemas.openxmlformats.org/officeDocument/2006/relationships/video" Target="https://www.youtube.com/embed/av-djjwbQ2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ec.europa.eu/enterprise/policies/industrial-competitiveness/industrial-policy/index_en.htm" TargetMode="External"/><Relationship Id="rId3" Type="http://schemas.openxmlformats.org/officeDocument/2006/relationships/hyperlink" Target="http://ec.europa.eu/information_society/digital-agenda/index_en.htm" TargetMode="External"/><Relationship Id="rId7" Type="http://schemas.openxmlformats.org/officeDocument/2006/relationships/hyperlink" Target="http://ec.europa.eu/resource-efficient-europe/index_en.htm" TargetMode="External"/><Relationship Id="rId2" Type="http://schemas.openxmlformats.org/officeDocument/2006/relationships/hyperlink" Target="http://ec.europa.eu/europe2020/europe-2020-in-a-nutshell/priorities/smart-growth/index_en.htm" TargetMode="External"/><Relationship Id="rId1" Type="http://schemas.openxmlformats.org/officeDocument/2006/relationships/slideLayout" Target="../slideLayouts/slideLayout2.xml"/><Relationship Id="rId6" Type="http://schemas.openxmlformats.org/officeDocument/2006/relationships/hyperlink" Target="http://ec.europa.eu/europe2020/europe-2020-in-a-nutshell/priorities/sustainable-growth/index_en.htm" TargetMode="External"/><Relationship Id="rId11" Type="http://schemas.openxmlformats.org/officeDocument/2006/relationships/hyperlink" Target="http://ec.europa.eu/social/main.jsp?catId=961&amp;langId=en" TargetMode="External"/><Relationship Id="rId5" Type="http://schemas.openxmlformats.org/officeDocument/2006/relationships/hyperlink" Target="http://europa.eu/youthonthemove/index_en.htm" TargetMode="External"/><Relationship Id="rId10" Type="http://schemas.openxmlformats.org/officeDocument/2006/relationships/hyperlink" Target="http://ec.europa.eu/social/main.jsp?langId=en&amp;catId=958" TargetMode="External"/><Relationship Id="rId4" Type="http://schemas.openxmlformats.org/officeDocument/2006/relationships/hyperlink" Target="http://ec.europa.eu/research/innovation-union/index_en.cfm" TargetMode="External"/><Relationship Id="rId9" Type="http://schemas.openxmlformats.org/officeDocument/2006/relationships/hyperlink" Target="http://ec.europa.eu/europe2020/europe-2020-in-a-nutshell/priorities/inclusive-growth/index_en.ht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MODULE 1</a:t>
            </a:r>
            <a:endParaRPr lang="it-IT" dirty="0"/>
          </a:p>
        </p:txBody>
      </p:sp>
      <p:sp>
        <p:nvSpPr>
          <p:cNvPr id="3" name="Sottotitolo 2"/>
          <p:cNvSpPr>
            <a:spLocks noGrp="1"/>
          </p:cNvSpPr>
          <p:nvPr>
            <p:ph type="subTitle" idx="1"/>
          </p:nvPr>
        </p:nvSpPr>
        <p:spPr/>
        <p:txBody>
          <a:bodyPr/>
          <a:lstStyle/>
          <a:p>
            <a:r>
              <a:rPr lang="it-IT" dirty="0" smtClean="0"/>
              <a:t>The Business Idea</a:t>
            </a:r>
            <a:endParaRPr lang="it-IT" dirty="0"/>
          </a:p>
        </p:txBody>
      </p:sp>
    </p:spTree>
    <p:extLst>
      <p:ext uri="{BB962C8B-B14F-4D97-AF65-F5344CB8AC3E}">
        <p14:creationId xmlns:p14="http://schemas.microsoft.com/office/powerpoint/2010/main" val="638260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Activity 4.2 (online) </a:t>
            </a:r>
            <a:br>
              <a:rPr lang="it-IT" dirty="0" smtClean="0"/>
            </a:br>
            <a:r>
              <a:rPr lang="en-GB" dirty="0" smtClean="0"/>
              <a:t>How do you see the world?</a:t>
            </a:r>
            <a:endParaRPr lang="it-IT" dirty="0"/>
          </a:p>
        </p:txBody>
      </p:sp>
      <p:sp>
        <p:nvSpPr>
          <p:cNvPr id="3" name="Segnaposto contenuto 2"/>
          <p:cNvSpPr>
            <a:spLocks noGrp="1"/>
          </p:cNvSpPr>
          <p:nvPr>
            <p:ph idx="1"/>
          </p:nvPr>
        </p:nvSpPr>
        <p:spPr/>
        <p:txBody>
          <a:bodyPr>
            <a:normAutofit fontScale="92500" lnSpcReduction="20000"/>
          </a:bodyPr>
          <a:lstStyle/>
          <a:p>
            <a:r>
              <a:rPr lang="it-IT" b="1" dirty="0" err="1" smtClean="0"/>
              <a:t>Description</a:t>
            </a:r>
            <a:r>
              <a:rPr lang="it-IT" b="1" dirty="0" smtClean="0"/>
              <a:t>:</a:t>
            </a:r>
            <a:r>
              <a:rPr lang="it-IT" dirty="0" smtClean="0"/>
              <a:t> </a:t>
            </a:r>
            <a:r>
              <a:rPr lang="it-IT" dirty="0" err="1" smtClean="0"/>
              <a:t>Now</a:t>
            </a:r>
            <a:r>
              <a:rPr lang="it-IT" dirty="0" smtClean="0"/>
              <a:t> </a:t>
            </a:r>
            <a:r>
              <a:rPr lang="it-IT" dirty="0" err="1" smtClean="0"/>
              <a:t>that</a:t>
            </a:r>
            <a:r>
              <a:rPr lang="it-IT" dirty="0" smtClean="0"/>
              <a:t> </a:t>
            </a:r>
            <a:r>
              <a:rPr lang="it-IT" dirty="0" err="1" smtClean="0"/>
              <a:t>you</a:t>
            </a:r>
            <a:r>
              <a:rPr lang="it-IT" dirty="0" smtClean="0"/>
              <a:t> </a:t>
            </a:r>
            <a:r>
              <a:rPr lang="it-IT" dirty="0" err="1" smtClean="0"/>
              <a:t>have</a:t>
            </a:r>
            <a:r>
              <a:rPr lang="it-IT" dirty="0" smtClean="0"/>
              <a:t> </a:t>
            </a:r>
            <a:r>
              <a:rPr lang="en-GB" dirty="0" smtClean="0"/>
              <a:t>observed </a:t>
            </a:r>
            <a:r>
              <a:rPr lang="en-GB" dirty="0"/>
              <a:t>and </a:t>
            </a:r>
            <a:r>
              <a:rPr lang="en-GB" dirty="0" smtClean="0"/>
              <a:t>analysed </a:t>
            </a:r>
            <a:r>
              <a:rPr lang="en-GB" dirty="0"/>
              <a:t>the </a:t>
            </a:r>
            <a:r>
              <a:rPr lang="en-GB" dirty="0" smtClean="0"/>
              <a:t>local, social and European socio-economic situation, </a:t>
            </a:r>
            <a:r>
              <a:rPr lang="it-IT" dirty="0" smtClean="0"/>
              <a:t>ho</a:t>
            </a:r>
            <a:r>
              <a:rPr lang="en-GB" dirty="0" smtClean="0"/>
              <a:t>w </a:t>
            </a:r>
            <a:r>
              <a:rPr lang="en-GB" dirty="0"/>
              <a:t>would you describe </a:t>
            </a:r>
            <a:r>
              <a:rPr lang="en-GB" dirty="0" smtClean="0"/>
              <a:t>it? </a:t>
            </a:r>
          </a:p>
          <a:p>
            <a:r>
              <a:rPr lang="en-GB" b="1" dirty="0" smtClean="0"/>
              <a:t>Instructions for the students:</a:t>
            </a:r>
            <a:r>
              <a:rPr lang="en-GB" dirty="0" smtClean="0"/>
              <a:t> </a:t>
            </a:r>
          </a:p>
          <a:p>
            <a:pPr marL="457200" lvl="1" indent="0">
              <a:buNone/>
            </a:pPr>
            <a:r>
              <a:rPr lang="en-GB" dirty="0" smtClean="0"/>
              <a:t>1. Please</a:t>
            </a:r>
            <a:r>
              <a:rPr lang="en-GB" dirty="0"/>
              <a:t>, provide three brief statements that qualify:</a:t>
            </a:r>
            <a:endParaRPr lang="it-IT" sz="1600" dirty="0"/>
          </a:p>
          <a:p>
            <a:pPr lvl="1"/>
            <a:r>
              <a:rPr lang="en-GB" dirty="0"/>
              <a:t>Your local reality</a:t>
            </a:r>
            <a:r>
              <a:rPr lang="en-GB" dirty="0" smtClean="0"/>
              <a:t>: </a:t>
            </a:r>
            <a:r>
              <a:rPr lang="en-GB" i="1" dirty="0" smtClean="0"/>
              <a:t>(</a:t>
            </a:r>
            <a:r>
              <a:rPr lang="en-GB" i="1" dirty="0" smtClean="0">
                <a:solidFill>
                  <a:schemeClr val="accent2"/>
                </a:solidFill>
              </a:rPr>
              <a:t>one comment field</a:t>
            </a:r>
            <a:r>
              <a:rPr lang="en-GB" i="1" dirty="0" smtClean="0"/>
              <a:t>)</a:t>
            </a:r>
            <a:endParaRPr lang="it-IT" dirty="0"/>
          </a:p>
          <a:p>
            <a:pPr lvl="1"/>
            <a:r>
              <a:rPr lang="en-GB" dirty="0"/>
              <a:t>Your Country</a:t>
            </a:r>
            <a:r>
              <a:rPr lang="en-GB" dirty="0" smtClean="0"/>
              <a:t>: </a:t>
            </a:r>
            <a:r>
              <a:rPr lang="en-GB" i="1" dirty="0" smtClean="0"/>
              <a:t>(</a:t>
            </a:r>
            <a:r>
              <a:rPr lang="en-GB" i="1" dirty="0" smtClean="0">
                <a:solidFill>
                  <a:schemeClr val="accent2"/>
                </a:solidFill>
              </a:rPr>
              <a:t>one comment field</a:t>
            </a:r>
            <a:r>
              <a:rPr lang="en-GB" i="1" dirty="0" smtClean="0"/>
              <a:t>)</a:t>
            </a:r>
            <a:endParaRPr lang="it-IT" dirty="0"/>
          </a:p>
          <a:p>
            <a:pPr lvl="1"/>
            <a:r>
              <a:rPr lang="en-GB" dirty="0"/>
              <a:t>The European situation</a:t>
            </a:r>
            <a:r>
              <a:rPr lang="en-GB" dirty="0" smtClean="0"/>
              <a:t>: </a:t>
            </a:r>
            <a:r>
              <a:rPr lang="en-GB" i="1" dirty="0" smtClean="0"/>
              <a:t>(</a:t>
            </a:r>
            <a:r>
              <a:rPr lang="en-GB" i="1" dirty="0" smtClean="0">
                <a:solidFill>
                  <a:schemeClr val="accent2"/>
                </a:solidFill>
              </a:rPr>
              <a:t>one comment field</a:t>
            </a:r>
            <a:r>
              <a:rPr lang="en-GB" i="1" dirty="0" smtClean="0"/>
              <a:t>)</a:t>
            </a:r>
          </a:p>
          <a:p>
            <a:pPr marL="457200" lvl="1" indent="0">
              <a:buNone/>
            </a:pPr>
            <a:r>
              <a:rPr lang="en-GB" dirty="0" smtClean="0"/>
              <a:t>2. </a:t>
            </a:r>
            <a:r>
              <a:rPr lang="en-GB" dirty="0"/>
              <a:t>What are the most important recent socio-economic, cultural and environmental changes for your personal life and for the life of those in your community? Write a brief text including also a description on why these changes are more relevant than others</a:t>
            </a:r>
            <a:r>
              <a:rPr lang="en-GB" dirty="0" smtClean="0"/>
              <a:t>. </a:t>
            </a:r>
            <a:r>
              <a:rPr lang="en-GB" i="1" dirty="0" smtClean="0"/>
              <a:t>(</a:t>
            </a:r>
            <a:r>
              <a:rPr lang="en-GB" i="1" dirty="0" smtClean="0">
                <a:solidFill>
                  <a:schemeClr val="accent2"/>
                </a:solidFill>
              </a:rPr>
              <a:t>one comment field</a:t>
            </a:r>
            <a:r>
              <a:rPr lang="en-GB" i="1" dirty="0" smtClean="0"/>
              <a:t>)</a:t>
            </a:r>
            <a:endParaRPr lang="it-IT" dirty="0"/>
          </a:p>
          <a:p>
            <a:r>
              <a:rPr lang="en-GB" b="1" dirty="0" smtClean="0"/>
              <a:t>Interaction with the platform:</a:t>
            </a:r>
            <a:r>
              <a:rPr lang="en-GB" dirty="0" smtClean="0"/>
              <a:t> students are able to write the answers online. The answer are stored in the personal folder/page/account of the student and can be downloaded later on</a:t>
            </a:r>
            <a:endParaRPr lang="it-IT" dirty="0"/>
          </a:p>
        </p:txBody>
      </p:sp>
    </p:spTree>
    <p:extLst>
      <p:ext uri="{BB962C8B-B14F-4D97-AF65-F5344CB8AC3E}">
        <p14:creationId xmlns:p14="http://schemas.microsoft.com/office/powerpoint/2010/main" val="2886002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Topic</a:t>
            </a:r>
            <a:r>
              <a:rPr lang="it-IT" dirty="0" smtClean="0"/>
              <a:t> 5</a:t>
            </a:r>
            <a:br>
              <a:rPr lang="it-IT" dirty="0" smtClean="0"/>
            </a:br>
            <a:r>
              <a:rPr lang="it-IT" dirty="0" err="1" smtClean="0"/>
              <a:t>What</a:t>
            </a:r>
            <a:r>
              <a:rPr lang="it-IT" dirty="0" smtClean="0"/>
              <a:t> </a:t>
            </a:r>
            <a:r>
              <a:rPr lang="it-IT" dirty="0" err="1" smtClean="0"/>
              <a:t>does</a:t>
            </a:r>
            <a:r>
              <a:rPr lang="it-IT" dirty="0" smtClean="0"/>
              <a:t> </a:t>
            </a:r>
            <a:r>
              <a:rPr lang="it-IT" dirty="0" err="1" smtClean="0"/>
              <a:t>enterprise</a:t>
            </a:r>
            <a:r>
              <a:rPr lang="it-IT" dirty="0" smtClean="0"/>
              <a:t> </a:t>
            </a:r>
            <a:r>
              <a:rPr lang="it-IT" dirty="0" err="1" smtClean="0"/>
              <a:t>mean</a:t>
            </a:r>
            <a:r>
              <a:rPr lang="it-IT" dirty="0" smtClean="0"/>
              <a:t>?</a:t>
            </a:r>
            <a:endParaRPr lang="it-IT" dirty="0"/>
          </a:p>
        </p:txBody>
      </p:sp>
      <p:sp>
        <p:nvSpPr>
          <p:cNvPr id="3" name="Segnaposto contenuto 2"/>
          <p:cNvSpPr>
            <a:spLocks noGrp="1"/>
          </p:cNvSpPr>
          <p:nvPr>
            <p:ph idx="1"/>
          </p:nvPr>
        </p:nvSpPr>
        <p:spPr/>
        <p:txBody>
          <a:bodyPr>
            <a:normAutofit fontScale="62500" lnSpcReduction="20000"/>
          </a:bodyPr>
          <a:lstStyle/>
          <a:p>
            <a:r>
              <a:rPr lang="en-US" dirty="0" smtClean="0"/>
              <a:t>A business enterprise is any type of operation that is involved in providing goods or services with the anticipated outcome of earning a profit. Its broad nature allows the term to be applied to any type of company or firm that is geared toward generating revenue by selling products of any type. The terms company, firm, and business enterprise are often used interchangeably.</a:t>
            </a:r>
          </a:p>
          <a:p>
            <a:r>
              <a:rPr lang="en-US" dirty="0" smtClean="0"/>
              <a:t>While some think of a business enterprise as being a large corporation or conglomerate, any type of for-profit operation that involves sales to consumers can be rightly referred to using this word. A child who engages in the task of setting up a roadside lemonade stand, and has the goal of earning a profit from that endeavor, can be said to be operating an enterprise. So too can an individual who opens a small bookshop with the plan of selling books to generate profit.</a:t>
            </a:r>
          </a:p>
          <a:p>
            <a:r>
              <a:rPr lang="en-US" dirty="0" smtClean="0"/>
              <a:t>Along with the sale of goods, a business can also be involved in the sale of various types of services. Companies that offer telecommunications services are part of this category. Local businesses that offer outsourcing services, such as accounting or janitorial support, are also considered to be business or commercial enterprises. Courier services also qualify as an enterprise of this type.</a:t>
            </a:r>
          </a:p>
          <a:p>
            <a:r>
              <a:rPr lang="en-US" dirty="0" smtClean="0"/>
              <a:t>In most cases, a business enterprise must be licensed to operate within the local community. This includes any commercial enterprise that establishes a place of business where consumers are free to purchase goods or services, such as a retail store. The enterprise must also usually obtain a business license when the operation includes the presence of sales office in the area, or any other type of operation that is capable of generating revenue. Because the regulations related to operating a business vary somewhat from one jurisdiction to another, it is very important to contact municipal officials and identify what types of compliance are required in order to operate the enterprise in the local area.</a:t>
            </a:r>
            <a:endParaRPr lang="it-IT" dirty="0"/>
          </a:p>
        </p:txBody>
      </p:sp>
    </p:spTree>
    <p:extLst>
      <p:ext uri="{BB962C8B-B14F-4D97-AF65-F5344CB8AC3E}">
        <p14:creationId xmlns:p14="http://schemas.microsoft.com/office/powerpoint/2010/main" val="2804443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Resource 5.1</a:t>
            </a:r>
            <a:br>
              <a:rPr lang="it-IT" dirty="0" smtClean="0"/>
            </a:br>
            <a:r>
              <a:rPr lang="it-IT" dirty="0" err="1" smtClean="0"/>
              <a:t>Videos</a:t>
            </a:r>
            <a:r>
              <a:rPr lang="it-IT" dirty="0" smtClean="0"/>
              <a:t> on Real Business </a:t>
            </a:r>
            <a:r>
              <a:rPr lang="it-IT" dirty="0" err="1" smtClean="0"/>
              <a:t>ideas</a:t>
            </a:r>
            <a:endParaRPr lang="it-IT" dirty="0"/>
          </a:p>
        </p:txBody>
      </p:sp>
      <p:sp>
        <p:nvSpPr>
          <p:cNvPr id="4" name="Segnaposto contenuto 3"/>
          <p:cNvSpPr>
            <a:spLocks noGrp="1"/>
          </p:cNvSpPr>
          <p:nvPr>
            <p:ph sz="half" idx="1"/>
          </p:nvPr>
        </p:nvSpPr>
        <p:spPr/>
        <p:txBody>
          <a:bodyPr>
            <a:normAutofit/>
          </a:bodyPr>
          <a:lstStyle/>
          <a:p>
            <a:r>
              <a:rPr lang="it-IT" dirty="0" smtClean="0"/>
              <a:t>Links to the «A scuola d’impres</a:t>
            </a:r>
            <a:r>
              <a:rPr lang="it-IT" dirty="0" smtClean="0"/>
              <a:t>a» </a:t>
            </a:r>
            <a:r>
              <a:rPr lang="it-IT" dirty="0" err="1" smtClean="0"/>
              <a:t>videos</a:t>
            </a:r>
            <a:endParaRPr lang="it-IT" dirty="0" smtClean="0"/>
          </a:p>
          <a:p>
            <a:pPr lvl="1"/>
            <a:r>
              <a:rPr lang="it-IT" dirty="0">
                <a:hlinkClick r:id="rId3"/>
              </a:rPr>
              <a:t>https://</a:t>
            </a:r>
            <a:r>
              <a:rPr lang="it-IT" dirty="0" smtClean="0">
                <a:hlinkClick r:id="rId3"/>
              </a:rPr>
              <a:t>www.youtube.com/watch?v=gzxJegb2oUo</a:t>
            </a:r>
            <a:endParaRPr lang="it-IT" dirty="0" smtClean="0"/>
          </a:p>
          <a:p>
            <a:pPr lvl="1"/>
            <a:r>
              <a:rPr lang="it-IT" dirty="0" smtClean="0">
                <a:hlinkClick r:id="rId4"/>
              </a:rPr>
              <a:t>https</a:t>
            </a:r>
            <a:r>
              <a:rPr lang="it-IT" dirty="0">
                <a:hlinkClick r:id="rId4"/>
              </a:rPr>
              <a:t>://</a:t>
            </a:r>
            <a:r>
              <a:rPr lang="it-IT" dirty="0" smtClean="0">
                <a:hlinkClick r:id="rId4"/>
              </a:rPr>
              <a:t>www.youtube.com/watch?v=CBtVFblO4NE</a:t>
            </a:r>
            <a:endParaRPr lang="it-IT" dirty="0" smtClean="0"/>
          </a:p>
          <a:p>
            <a:r>
              <a:rPr lang="it-IT" dirty="0"/>
              <a:t>VIDEOS FROM THE PARTNERS TO BE INTEGRATED IN THE NATIONAL VERSION OF THE MODULE</a:t>
            </a:r>
          </a:p>
          <a:p>
            <a:pPr marL="0" indent="0">
              <a:buNone/>
            </a:pPr>
            <a:endParaRPr lang="it-IT" dirty="0"/>
          </a:p>
        </p:txBody>
      </p:sp>
      <p:pic>
        <p:nvPicPr>
          <p:cNvPr id="5" name="gzxJegb2oUo"/>
          <p:cNvPicPr>
            <a:picLocks noGrp="1" noRot="1" noChangeAspect="1"/>
          </p:cNvPicPr>
          <p:nvPr>
            <p:ph sz="half" idx="2"/>
            <a:videoFile r:link="rId1"/>
          </p:nvPr>
        </p:nvPicPr>
        <p:blipFill>
          <a:blip r:embed="rId5"/>
          <a:stretch>
            <a:fillRect/>
          </a:stretch>
        </p:blipFill>
        <p:spPr>
          <a:xfrm>
            <a:off x="6477000" y="2714625"/>
            <a:ext cx="4572000" cy="2571750"/>
          </a:xfrm>
          <a:prstGeom prst="rect">
            <a:avLst/>
          </a:prstGeom>
        </p:spPr>
      </p:pic>
    </p:spTree>
    <p:extLst>
      <p:ext uri="{BB962C8B-B14F-4D97-AF65-F5344CB8AC3E}">
        <p14:creationId xmlns:p14="http://schemas.microsoft.com/office/powerpoint/2010/main" val="2968736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Activity 5.1 (online)</a:t>
            </a:r>
            <a:br>
              <a:rPr lang="it-IT" dirty="0" smtClean="0"/>
            </a:br>
            <a:r>
              <a:rPr lang="it-IT" dirty="0" smtClean="0"/>
              <a:t>Go </a:t>
            </a:r>
            <a:r>
              <a:rPr lang="it-IT" dirty="0" err="1" smtClean="0"/>
              <a:t>entreprenuerial</a:t>
            </a:r>
            <a:r>
              <a:rPr lang="it-IT" dirty="0" smtClean="0"/>
              <a:t> (1)!</a:t>
            </a:r>
            <a:endParaRPr lang="it-IT" dirty="0"/>
          </a:p>
        </p:txBody>
      </p:sp>
      <p:sp>
        <p:nvSpPr>
          <p:cNvPr id="6" name="Segnaposto contenuto 2"/>
          <p:cNvSpPr>
            <a:spLocks noGrp="1"/>
          </p:cNvSpPr>
          <p:nvPr>
            <p:ph idx="1"/>
          </p:nvPr>
        </p:nvSpPr>
        <p:spPr/>
        <p:txBody>
          <a:bodyPr>
            <a:normAutofit fontScale="92500" lnSpcReduction="10000"/>
          </a:bodyPr>
          <a:lstStyle/>
          <a:p>
            <a:r>
              <a:rPr lang="it-IT" b="1" dirty="0" err="1" smtClean="0"/>
              <a:t>Description</a:t>
            </a:r>
            <a:r>
              <a:rPr lang="it-IT" b="1" dirty="0" smtClean="0"/>
              <a:t>:</a:t>
            </a:r>
            <a:r>
              <a:rPr lang="it-IT" dirty="0"/>
              <a:t> </a:t>
            </a:r>
            <a:r>
              <a:rPr lang="en-GB" dirty="0" smtClean="0"/>
              <a:t> </a:t>
            </a:r>
            <a:r>
              <a:rPr lang="en-GB" dirty="0"/>
              <a:t>Think of the services / products that do not exist and might be </a:t>
            </a:r>
            <a:r>
              <a:rPr lang="en-GB" dirty="0" smtClean="0"/>
              <a:t>useful</a:t>
            </a:r>
            <a:r>
              <a:rPr lang="it-IT" sz="2200" dirty="0" smtClean="0"/>
              <a:t>. </a:t>
            </a:r>
            <a:r>
              <a:rPr lang="en-GB" dirty="0" smtClean="0"/>
              <a:t>Do </a:t>
            </a:r>
            <a:r>
              <a:rPr lang="en-GB" dirty="0"/>
              <a:t>you know any product and/or service that is not available in your territory? Do you have any innovative idea for a product and/or service that doesn’t exist yet?</a:t>
            </a:r>
            <a:endParaRPr lang="en-GB" dirty="0" smtClean="0"/>
          </a:p>
          <a:p>
            <a:r>
              <a:rPr lang="en-GB" b="1" dirty="0" smtClean="0"/>
              <a:t>Instructions for the students:</a:t>
            </a:r>
            <a:r>
              <a:rPr lang="en-GB" dirty="0" smtClean="0"/>
              <a:t> </a:t>
            </a:r>
            <a:r>
              <a:rPr lang="en-GB" dirty="0"/>
              <a:t>Be creative and </a:t>
            </a:r>
            <a:r>
              <a:rPr lang="en-GB" dirty="0" smtClean="0"/>
              <a:t>answer the following questions:</a:t>
            </a:r>
          </a:p>
          <a:p>
            <a:pPr lvl="1"/>
            <a:r>
              <a:rPr lang="en-GB" dirty="0" smtClean="0"/>
              <a:t>Title of the product/service </a:t>
            </a:r>
            <a:r>
              <a:rPr lang="en-GB" i="1" dirty="0" smtClean="0"/>
              <a:t>(</a:t>
            </a:r>
            <a:r>
              <a:rPr lang="en-GB" i="1" dirty="0" smtClean="0">
                <a:solidFill>
                  <a:schemeClr val="accent2"/>
                </a:solidFill>
              </a:rPr>
              <a:t>one text field</a:t>
            </a:r>
            <a:r>
              <a:rPr lang="en-GB" i="1" dirty="0" smtClean="0"/>
              <a:t>)</a:t>
            </a:r>
          </a:p>
          <a:p>
            <a:pPr lvl="1"/>
            <a:r>
              <a:rPr lang="en-GB" dirty="0"/>
              <a:t>Main characteristics</a:t>
            </a:r>
            <a:r>
              <a:rPr lang="en-GB" dirty="0" smtClean="0"/>
              <a:t> </a:t>
            </a:r>
            <a:r>
              <a:rPr lang="en-GB" i="1" dirty="0" smtClean="0"/>
              <a:t>(</a:t>
            </a:r>
            <a:r>
              <a:rPr lang="en-GB" i="1" dirty="0" smtClean="0">
                <a:solidFill>
                  <a:schemeClr val="accent2"/>
                </a:solidFill>
              </a:rPr>
              <a:t>one comment field</a:t>
            </a:r>
            <a:r>
              <a:rPr lang="en-GB" i="1" dirty="0" smtClean="0"/>
              <a:t>)</a:t>
            </a:r>
          </a:p>
          <a:p>
            <a:pPr lvl="1"/>
            <a:r>
              <a:rPr lang="en-GB" dirty="0"/>
              <a:t>Why it is useful?</a:t>
            </a:r>
            <a:r>
              <a:rPr lang="en-GB" dirty="0" smtClean="0"/>
              <a:t> </a:t>
            </a:r>
            <a:r>
              <a:rPr lang="en-GB" i="1" dirty="0" smtClean="0"/>
              <a:t>(</a:t>
            </a:r>
            <a:r>
              <a:rPr lang="en-GB" i="1" dirty="0" smtClean="0">
                <a:solidFill>
                  <a:schemeClr val="accent2"/>
                </a:solidFill>
              </a:rPr>
              <a:t>one comment field</a:t>
            </a:r>
            <a:r>
              <a:rPr lang="en-GB" i="1" dirty="0" smtClean="0"/>
              <a:t>)</a:t>
            </a:r>
          </a:p>
          <a:p>
            <a:r>
              <a:rPr lang="en-GB" b="1" dirty="0" smtClean="0"/>
              <a:t>Interaction with the platform:</a:t>
            </a:r>
            <a:r>
              <a:rPr lang="en-GB" dirty="0" smtClean="0"/>
              <a:t> students are able to write the answers online. The answer are stored in the personal folder/page/account of the student and can be downloaded later one</a:t>
            </a:r>
            <a:endParaRPr lang="it-IT" dirty="0"/>
          </a:p>
        </p:txBody>
      </p:sp>
    </p:spTree>
    <p:extLst>
      <p:ext uri="{BB962C8B-B14F-4D97-AF65-F5344CB8AC3E}">
        <p14:creationId xmlns:p14="http://schemas.microsoft.com/office/powerpoint/2010/main" val="491107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Activity 5.2 (online)</a:t>
            </a:r>
            <a:br>
              <a:rPr lang="it-IT" dirty="0" smtClean="0"/>
            </a:br>
            <a:r>
              <a:rPr lang="it-IT" dirty="0" smtClean="0"/>
              <a:t>Go </a:t>
            </a:r>
            <a:r>
              <a:rPr lang="it-IT" dirty="0" err="1" smtClean="0"/>
              <a:t>entreprenuerial</a:t>
            </a:r>
            <a:r>
              <a:rPr lang="it-IT" dirty="0" smtClean="0"/>
              <a:t> (2)!</a:t>
            </a:r>
            <a:endParaRPr lang="it-IT" dirty="0"/>
          </a:p>
        </p:txBody>
      </p:sp>
      <p:sp>
        <p:nvSpPr>
          <p:cNvPr id="6" name="Segnaposto contenuto 2"/>
          <p:cNvSpPr>
            <a:spLocks noGrp="1"/>
          </p:cNvSpPr>
          <p:nvPr>
            <p:ph idx="1"/>
          </p:nvPr>
        </p:nvSpPr>
        <p:spPr/>
        <p:txBody>
          <a:bodyPr>
            <a:normAutofit lnSpcReduction="10000"/>
          </a:bodyPr>
          <a:lstStyle/>
          <a:p>
            <a:r>
              <a:rPr lang="it-IT" b="1" dirty="0" err="1" smtClean="0"/>
              <a:t>Description</a:t>
            </a:r>
            <a:r>
              <a:rPr lang="it-IT" b="1" dirty="0" smtClean="0"/>
              <a:t>:</a:t>
            </a:r>
            <a:r>
              <a:rPr lang="it-IT" dirty="0"/>
              <a:t> </a:t>
            </a:r>
            <a:r>
              <a:rPr lang="en-GB" dirty="0"/>
              <a:t>Think about how you could improve the existing products / </a:t>
            </a:r>
            <a:r>
              <a:rPr lang="en-GB" dirty="0" smtClean="0"/>
              <a:t>services</a:t>
            </a:r>
            <a:r>
              <a:rPr lang="it-IT" sz="2200" dirty="0" smtClean="0"/>
              <a:t>. </a:t>
            </a:r>
            <a:r>
              <a:rPr lang="en-GB" dirty="0" smtClean="0"/>
              <a:t>Would </a:t>
            </a:r>
            <a:r>
              <a:rPr lang="en-GB" dirty="0"/>
              <a:t>you like to improve the quality of some existing product /service? How would you modify and improve it? </a:t>
            </a:r>
            <a:endParaRPr lang="en-GB" dirty="0" smtClean="0"/>
          </a:p>
          <a:p>
            <a:r>
              <a:rPr lang="en-GB" b="1" dirty="0" smtClean="0"/>
              <a:t>Instructions for the students:</a:t>
            </a:r>
            <a:r>
              <a:rPr lang="en-GB" dirty="0" smtClean="0"/>
              <a:t> </a:t>
            </a:r>
            <a:r>
              <a:rPr lang="en-GB" dirty="0"/>
              <a:t>Be creative and </a:t>
            </a:r>
            <a:r>
              <a:rPr lang="en-GB" dirty="0" smtClean="0"/>
              <a:t>answer the following questions:</a:t>
            </a:r>
          </a:p>
          <a:p>
            <a:pPr lvl="1"/>
            <a:r>
              <a:rPr lang="en-GB" dirty="0" smtClean="0"/>
              <a:t>Title of the product/service </a:t>
            </a:r>
            <a:r>
              <a:rPr lang="en-GB" i="1" dirty="0" smtClean="0"/>
              <a:t>(</a:t>
            </a:r>
            <a:r>
              <a:rPr lang="en-GB" i="1" dirty="0" smtClean="0">
                <a:solidFill>
                  <a:schemeClr val="accent2"/>
                </a:solidFill>
              </a:rPr>
              <a:t>one text field</a:t>
            </a:r>
            <a:r>
              <a:rPr lang="en-GB" i="1" dirty="0" smtClean="0"/>
              <a:t>)</a:t>
            </a:r>
          </a:p>
          <a:p>
            <a:pPr lvl="1"/>
            <a:r>
              <a:rPr lang="en-GB" dirty="0"/>
              <a:t>Why it is necessary to improve it?</a:t>
            </a:r>
            <a:r>
              <a:rPr lang="en-GB" dirty="0" smtClean="0"/>
              <a:t> </a:t>
            </a:r>
            <a:r>
              <a:rPr lang="en-GB" i="1" dirty="0" smtClean="0"/>
              <a:t>(</a:t>
            </a:r>
            <a:r>
              <a:rPr lang="en-GB" i="1" dirty="0" smtClean="0">
                <a:solidFill>
                  <a:schemeClr val="accent2"/>
                </a:solidFill>
              </a:rPr>
              <a:t>one comment field</a:t>
            </a:r>
            <a:r>
              <a:rPr lang="en-GB" i="1" dirty="0" smtClean="0"/>
              <a:t>)</a:t>
            </a:r>
          </a:p>
          <a:p>
            <a:pPr lvl="1"/>
            <a:r>
              <a:rPr lang="en-GB" dirty="0"/>
              <a:t>How would you improve it?</a:t>
            </a:r>
            <a:r>
              <a:rPr lang="en-GB" dirty="0" smtClean="0"/>
              <a:t> </a:t>
            </a:r>
            <a:r>
              <a:rPr lang="en-GB" i="1" dirty="0" smtClean="0"/>
              <a:t>(</a:t>
            </a:r>
            <a:r>
              <a:rPr lang="en-GB" i="1" dirty="0" smtClean="0">
                <a:solidFill>
                  <a:schemeClr val="accent2"/>
                </a:solidFill>
              </a:rPr>
              <a:t>one comment field</a:t>
            </a:r>
            <a:r>
              <a:rPr lang="en-GB" i="1" dirty="0" smtClean="0"/>
              <a:t>)</a:t>
            </a:r>
          </a:p>
          <a:p>
            <a:r>
              <a:rPr lang="en-GB" b="1" dirty="0" smtClean="0"/>
              <a:t>Interaction with the platform:</a:t>
            </a:r>
            <a:r>
              <a:rPr lang="en-GB" dirty="0" smtClean="0"/>
              <a:t> students are able to write the answers online. The answer are stored in the personal folder/page/account of the student and can be downloaded later one</a:t>
            </a:r>
            <a:endParaRPr lang="it-IT" dirty="0"/>
          </a:p>
        </p:txBody>
      </p:sp>
    </p:spTree>
    <p:extLst>
      <p:ext uri="{BB962C8B-B14F-4D97-AF65-F5344CB8AC3E}">
        <p14:creationId xmlns:p14="http://schemas.microsoft.com/office/powerpoint/2010/main" val="27648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Final</a:t>
            </a:r>
            <a:r>
              <a:rPr lang="it-IT" b="1" dirty="0" smtClean="0"/>
              <a:t> </a:t>
            </a:r>
            <a:r>
              <a:rPr lang="it-IT" b="1" dirty="0" err="1" smtClean="0"/>
              <a:t>activity</a:t>
            </a:r>
            <a:r>
              <a:rPr lang="it-IT" b="1" dirty="0" smtClean="0"/>
              <a:t> of the </a:t>
            </a:r>
            <a:r>
              <a:rPr lang="it-IT" b="1" dirty="0" err="1" smtClean="0"/>
              <a:t>module</a:t>
            </a:r>
            <a:r>
              <a:rPr lang="it-IT" b="1" dirty="0" smtClean="0"/>
              <a:t> </a:t>
            </a:r>
            <a:r>
              <a:rPr lang="it-IT" dirty="0" smtClean="0"/>
              <a:t/>
            </a:r>
            <a:br>
              <a:rPr lang="it-IT" dirty="0" smtClean="0"/>
            </a:br>
            <a:r>
              <a:rPr lang="it-IT" i="1" dirty="0" smtClean="0">
                <a:solidFill>
                  <a:schemeClr val="accent2"/>
                </a:solidFill>
              </a:rPr>
              <a:t>Group workshop to be </a:t>
            </a:r>
            <a:r>
              <a:rPr lang="it-IT" i="1" dirty="0" err="1" smtClean="0">
                <a:solidFill>
                  <a:schemeClr val="accent2"/>
                </a:solidFill>
              </a:rPr>
              <a:t>held</a:t>
            </a:r>
            <a:r>
              <a:rPr lang="it-IT" i="1" dirty="0" smtClean="0">
                <a:solidFill>
                  <a:schemeClr val="accent2"/>
                </a:solidFill>
              </a:rPr>
              <a:t> </a:t>
            </a:r>
            <a:r>
              <a:rPr lang="it-IT" i="1" dirty="0" err="1" smtClean="0">
                <a:solidFill>
                  <a:schemeClr val="accent2"/>
                </a:solidFill>
              </a:rPr>
              <a:t>at</a:t>
            </a:r>
            <a:r>
              <a:rPr lang="it-IT" i="1" dirty="0" smtClean="0">
                <a:solidFill>
                  <a:schemeClr val="accent2"/>
                </a:solidFill>
              </a:rPr>
              <a:t> </a:t>
            </a:r>
            <a:r>
              <a:rPr lang="it-IT" i="1" dirty="0" err="1" smtClean="0">
                <a:solidFill>
                  <a:schemeClr val="accent2"/>
                </a:solidFill>
              </a:rPr>
              <a:t>school</a:t>
            </a:r>
            <a:endParaRPr lang="it-IT" i="1" dirty="0">
              <a:solidFill>
                <a:schemeClr val="accent2"/>
              </a:solidFill>
            </a:endParaRPr>
          </a:p>
        </p:txBody>
      </p:sp>
      <p:sp>
        <p:nvSpPr>
          <p:cNvPr id="3" name="Segnaposto contenuto 2"/>
          <p:cNvSpPr>
            <a:spLocks noGrp="1"/>
          </p:cNvSpPr>
          <p:nvPr>
            <p:ph idx="1"/>
          </p:nvPr>
        </p:nvSpPr>
        <p:spPr/>
        <p:txBody>
          <a:bodyPr>
            <a:normAutofit lnSpcReduction="10000"/>
          </a:bodyPr>
          <a:lstStyle/>
          <a:p>
            <a:pPr marL="0" indent="0">
              <a:buNone/>
            </a:pPr>
            <a:r>
              <a:rPr lang="en-US" b="1" i="1" dirty="0" smtClean="0"/>
              <a:t>Guideline for teachers</a:t>
            </a:r>
          </a:p>
          <a:p>
            <a:pPr marL="0" indent="0">
              <a:buNone/>
            </a:pPr>
            <a:r>
              <a:rPr lang="en-US" dirty="0"/>
              <a:t>B</a:t>
            </a:r>
            <a:r>
              <a:rPr lang="en-US" dirty="0" smtClean="0"/>
              <a:t>efore </a:t>
            </a:r>
            <a:r>
              <a:rPr lang="en-US" dirty="0"/>
              <a:t>organizing the final activity of Module 1, make sure that all the students have completed the online activities and related exercise</a:t>
            </a:r>
            <a:r>
              <a:rPr lang="en-US" dirty="0" smtClean="0"/>
              <a:t>.</a:t>
            </a:r>
          </a:p>
          <a:p>
            <a:pPr marL="0" indent="0">
              <a:buNone/>
            </a:pPr>
            <a:r>
              <a:rPr lang="en-US" dirty="0" smtClean="0"/>
              <a:t>Ask them to download the answers provided during the online module.</a:t>
            </a:r>
          </a:p>
          <a:p>
            <a:pPr marL="0" indent="0">
              <a:buNone/>
            </a:pPr>
            <a:r>
              <a:rPr lang="en-US" dirty="0" smtClean="0"/>
              <a:t>Then</a:t>
            </a:r>
            <a:r>
              <a:rPr lang="en-US" dirty="0"/>
              <a:t>, create </a:t>
            </a:r>
            <a:r>
              <a:rPr lang="en-US" dirty="0" smtClean="0"/>
              <a:t>5 groups of 4 students and </a:t>
            </a:r>
            <a:r>
              <a:rPr lang="en-US" dirty="0"/>
              <a:t>facilitate the comparison between the components of the group. </a:t>
            </a:r>
            <a:endParaRPr lang="en-US" dirty="0" smtClean="0"/>
          </a:p>
          <a:p>
            <a:pPr marL="0" indent="0">
              <a:buNone/>
            </a:pPr>
            <a:r>
              <a:rPr lang="en-US" b="1" dirty="0" smtClean="0">
                <a:solidFill>
                  <a:schemeClr val="accent2"/>
                </a:solidFill>
              </a:rPr>
              <a:t>The </a:t>
            </a:r>
            <a:r>
              <a:rPr lang="en-US" b="1" dirty="0">
                <a:solidFill>
                  <a:schemeClr val="accent2"/>
                </a:solidFill>
              </a:rPr>
              <a:t>final aim is that each national sub-group identify a business idea to be presented during the meeting in October. </a:t>
            </a:r>
            <a:r>
              <a:rPr lang="en-US" dirty="0"/>
              <a:t>The activity should be organized in proximity of the transnational mobility but in time </a:t>
            </a:r>
            <a:r>
              <a:rPr lang="en-US" dirty="0" smtClean="0"/>
              <a:t>to </a:t>
            </a:r>
            <a:r>
              <a:rPr lang="en-US" dirty="0"/>
              <a:t>identify the participating students.</a:t>
            </a:r>
            <a:endParaRPr lang="it-IT" dirty="0"/>
          </a:p>
          <a:p>
            <a:endParaRPr lang="it-IT" dirty="0"/>
          </a:p>
        </p:txBody>
      </p:sp>
    </p:spTree>
    <p:extLst>
      <p:ext uri="{BB962C8B-B14F-4D97-AF65-F5344CB8AC3E}">
        <p14:creationId xmlns:p14="http://schemas.microsoft.com/office/powerpoint/2010/main" val="2059088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marL="514350" lvl="0" indent="-514350">
              <a:buFont typeface="+mj-lt"/>
              <a:buAutoNum type="arabicPeriod"/>
            </a:pPr>
            <a:r>
              <a:rPr lang="en-US" dirty="0" smtClean="0"/>
              <a:t>Once </a:t>
            </a:r>
            <a:r>
              <a:rPr lang="en-US" dirty="0"/>
              <a:t>you have created the subgroups, ask the students to compare the results of the exercises carried out in module 1 (each students present the results to the rest of the group) – 1 </a:t>
            </a:r>
            <a:r>
              <a:rPr lang="en-US" dirty="0" smtClean="0"/>
              <a:t>hour</a:t>
            </a:r>
          </a:p>
          <a:p>
            <a:pPr marL="514350" lvl="0" indent="-514350">
              <a:buFont typeface="+mj-lt"/>
              <a:buAutoNum type="arabicPeriod"/>
            </a:pPr>
            <a:endParaRPr lang="it-IT" sz="2000" dirty="0"/>
          </a:p>
          <a:p>
            <a:pPr marL="514350" lvl="0" indent="-514350">
              <a:buFont typeface="+mj-lt"/>
              <a:buAutoNum type="arabicPeriod"/>
            </a:pPr>
            <a:r>
              <a:rPr lang="en-US" dirty="0" smtClean="0"/>
              <a:t>The </a:t>
            </a:r>
            <a:r>
              <a:rPr lang="en-US" dirty="0"/>
              <a:t>group create a poster with the most relevant information emerged during the previous activity, selecting three business ideas. – 1 hour </a:t>
            </a:r>
            <a:endParaRPr lang="en-US" dirty="0" smtClean="0"/>
          </a:p>
          <a:p>
            <a:pPr marL="514350" lvl="0" indent="-514350">
              <a:buFont typeface="+mj-lt"/>
              <a:buAutoNum type="arabicPeriod"/>
            </a:pPr>
            <a:endParaRPr lang="it-IT" sz="2000" dirty="0"/>
          </a:p>
          <a:p>
            <a:pPr marL="514350" lvl="0" indent="-514350">
              <a:buFont typeface="+mj-lt"/>
              <a:buAutoNum type="arabicPeriod"/>
            </a:pPr>
            <a:r>
              <a:rPr lang="en-US" dirty="0"/>
              <a:t>Each group present the poster and the business ideas to the other students who are invited to vote for the best business idea. – 1 </a:t>
            </a:r>
            <a:r>
              <a:rPr lang="en-US" dirty="0" smtClean="0"/>
              <a:t>hour</a:t>
            </a:r>
            <a:endParaRPr lang="it-IT" sz="2000" dirty="0" smtClean="0"/>
          </a:p>
        </p:txBody>
      </p:sp>
      <p:sp>
        <p:nvSpPr>
          <p:cNvPr id="4" name="Titolo 1"/>
          <p:cNvSpPr>
            <a:spLocks noGrp="1"/>
          </p:cNvSpPr>
          <p:nvPr>
            <p:ph type="title"/>
          </p:nvPr>
        </p:nvSpPr>
        <p:spPr/>
        <p:txBody>
          <a:bodyPr>
            <a:normAutofit fontScale="90000"/>
          </a:bodyPr>
          <a:lstStyle/>
          <a:p>
            <a:r>
              <a:rPr lang="it-IT" b="1" dirty="0" err="1" smtClean="0"/>
              <a:t>Final</a:t>
            </a:r>
            <a:r>
              <a:rPr lang="it-IT" b="1" dirty="0" smtClean="0"/>
              <a:t> </a:t>
            </a:r>
            <a:r>
              <a:rPr lang="it-IT" b="1" dirty="0" err="1" smtClean="0"/>
              <a:t>activity</a:t>
            </a:r>
            <a:r>
              <a:rPr lang="it-IT" b="1" dirty="0" smtClean="0"/>
              <a:t> of the </a:t>
            </a:r>
            <a:r>
              <a:rPr lang="it-IT" b="1" dirty="0" err="1" smtClean="0"/>
              <a:t>module</a:t>
            </a:r>
            <a:r>
              <a:rPr lang="it-IT" b="1" dirty="0" smtClean="0"/>
              <a:t> </a:t>
            </a:r>
            <a:r>
              <a:rPr lang="it-IT" dirty="0" smtClean="0"/>
              <a:t/>
            </a:r>
            <a:br>
              <a:rPr lang="it-IT" dirty="0" smtClean="0"/>
            </a:br>
            <a:r>
              <a:rPr lang="en-GB" sz="3600" i="1" dirty="0" smtClean="0">
                <a:solidFill>
                  <a:schemeClr val="accent2"/>
                </a:solidFill>
              </a:rPr>
              <a:t>Steps for the implementation of the output (4 hours required)</a:t>
            </a:r>
            <a:endParaRPr lang="it-IT" sz="3600" i="1" dirty="0">
              <a:solidFill>
                <a:schemeClr val="accent2"/>
              </a:solidFill>
            </a:endParaRPr>
          </a:p>
        </p:txBody>
      </p:sp>
    </p:spTree>
    <p:extLst>
      <p:ext uri="{BB962C8B-B14F-4D97-AF65-F5344CB8AC3E}">
        <p14:creationId xmlns:p14="http://schemas.microsoft.com/office/powerpoint/2010/main" val="2955735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pPr marL="514350" lvl="0" indent="-514350">
              <a:buFont typeface="+mj-lt"/>
              <a:buAutoNum type="arabicPeriod" startAt="4"/>
            </a:pPr>
            <a:r>
              <a:rPr lang="en-US" dirty="0" smtClean="0"/>
              <a:t>Based on the selected business idea the sub-groups complete an on-line module that will include the following information:</a:t>
            </a:r>
            <a:endParaRPr lang="it-IT" sz="2000" dirty="0" smtClean="0"/>
          </a:p>
          <a:p>
            <a:pPr lvl="1"/>
            <a:r>
              <a:rPr lang="en-US" dirty="0" smtClean="0"/>
              <a:t>Title of the idea</a:t>
            </a:r>
            <a:endParaRPr lang="it-IT" sz="1800" dirty="0" smtClean="0"/>
          </a:p>
          <a:p>
            <a:pPr lvl="1"/>
            <a:r>
              <a:rPr lang="en-US" dirty="0" smtClean="0"/>
              <a:t>Short description (what, how, why, for whom)</a:t>
            </a:r>
            <a:endParaRPr lang="it-IT" sz="1800" dirty="0" smtClean="0"/>
          </a:p>
          <a:p>
            <a:pPr lvl="1"/>
            <a:r>
              <a:rPr lang="en-US" dirty="0" smtClean="0"/>
              <a:t>Team composition</a:t>
            </a:r>
            <a:endParaRPr lang="it-IT" sz="1800" dirty="0" smtClean="0"/>
          </a:p>
          <a:p>
            <a:pPr marL="1371600" lvl="2" indent="-457200">
              <a:buFont typeface="+mj-lt"/>
              <a:buAutoNum type="arabicPeriod"/>
            </a:pPr>
            <a:r>
              <a:rPr lang="en-US" b="1" dirty="0" smtClean="0">
                <a:solidFill>
                  <a:schemeClr val="accent2"/>
                </a:solidFill>
              </a:rPr>
              <a:t>Team leader: the student who took part at the meeting in Italy (responsible for the coordination of the national team and the communication with the international students)</a:t>
            </a:r>
            <a:endParaRPr lang="it-IT" sz="1600" b="1" dirty="0" smtClean="0">
              <a:solidFill>
                <a:schemeClr val="accent2"/>
              </a:solidFill>
            </a:endParaRPr>
          </a:p>
          <a:p>
            <a:pPr marL="1371600" lvl="2" indent="-457200">
              <a:buFont typeface="+mj-lt"/>
              <a:buAutoNum type="arabicPeriod"/>
            </a:pPr>
            <a:r>
              <a:rPr lang="en-US" dirty="0" smtClean="0"/>
              <a:t>Marketing director (responsible for the market research and analysis – </a:t>
            </a:r>
            <a:r>
              <a:rPr lang="en-US" b="1" dirty="0" smtClean="0"/>
              <a:t>able to create a questionnaire, analyze the results and create a report with graphs</a:t>
            </a:r>
            <a:r>
              <a:rPr lang="en-US" dirty="0" smtClean="0"/>
              <a:t>) </a:t>
            </a:r>
            <a:endParaRPr lang="it-IT" sz="1600" dirty="0" smtClean="0"/>
          </a:p>
          <a:p>
            <a:pPr marL="1371600" lvl="2" indent="-457200">
              <a:buFont typeface="+mj-lt"/>
              <a:buAutoNum type="arabicPeriod"/>
            </a:pPr>
            <a:r>
              <a:rPr lang="en-US" dirty="0" smtClean="0"/>
              <a:t>Communication director: (</a:t>
            </a:r>
            <a:r>
              <a:rPr lang="en-US" b="1" dirty="0" smtClean="0"/>
              <a:t>with graphic skills and expertise in social networks</a:t>
            </a:r>
            <a:r>
              <a:rPr lang="en-US" dirty="0" smtClean="0"/>
              <a:t> – responsible for the preparation of the PPT presentations)</a:t>
            </a:r>
            <a:endParaRPr lang="it-IT" sz="1600" dirty="0" smtClean="0"/>
          </a:p>
          <a:p>
            <a:pPr marL="1371600" lvl="2" indent="-457200">
              <a:buFont typeface="+mj-lt"/>
              <a:buAutoNum type="arabicPeriod"/>
            </a:pPr>
            <a:r>
              <a:rPr lang="en-US" dirty="0" smtClean="0"/>
              <a:t>Administrative manager: (responsible for the administrative and financial aspects, as well as the final preparation of the business plan)</a:t>
            </a:r>
            <a:endParaRPr lang="it-IT" sz="1600" dirty="0"/>
          </a:p>
          <a:p>
            <a:pPr marL="1371600" lvl="2" indent="-457200">
              <a:buFont typeface="+mj-lt"/>
              <a:buAutoNum type="arabicPeriod"/>
            </a:pPr>
            <a:r>
              <a:rPr lang="en-US" dirty="0" smtClean="0"/>
              <a:t>Production/operation manager (responsible for the detailed description of the product/service, including the choice of the venue, identification of the necessary human resources, etc…)</a:t>
            </a:r>
            <a:endParaRPr lang="it-IT" dirty="0"/>
          </a:p>
        </p:txBody>
      </p:sp>
      <p:sp>
        <p:nvSpPr>
          <p:cNvPr id="4" name="Titolo 1"/>
          <p:cNvSpPr>
            <a:spLocks noGrp="1"/>
          </p:cNvSpPr>
          <p:nvPr>
            <p:ph type="title"/>
          </p:nvPr>
        </p:nvSpPr>
        <p:spPr/>
        <p:txBody>
          <a:bodyPr>
            <a:normAutofit fontScale="90000"/>
          </a:bodyPr>
          <a:lstStyle/>
          <a:p>
            <a:r>
              <a:rPr lang="it-IT" b="1" dirty="0" err="1" smtClean="0"/>
              <a:t>Final</a:t>
            </a:r>
            <a:r>
              <a:rPr lang="it-IT" b="1" dirty="0" smtClean="0"/>
              <a:t> </a:t>
            </a:r>
            <a:r>
              <a:rPr lang="it-IT" b="1" dirty="0" err="1" smtClean="0"/>
              <a:t>activity</a:t>
            </a:r>
            <a:r>
              <a:rPr lang="it-IT" b="1" dirty="0" smtClean="0"/>
              <a:t> of the </a:t>
            </a:r>
            <a:r>
              <a:rPr lang="it-IT" b="1" dirty="0" err="1" smtClean="0"/>
              <a:t>module</a:t>
            </a:r>
            <a:r>
              <a:rPr lang="it-IT" b="1" dirty="0" smtClean="0"/>
              <a:t> </a:t>
            </a:r>
            <a:r>
              <a:rPr lang="it-IT" dirty="0" smtClean="0"/>
              <a:t/>
            </a:r>
            <a:br>
              <a:rPr lang="it-IT" dirty="0" smtClean="0"/>
            </a:br>
            <a:r>
              <a:rPr lang="en-GB" sz="3600" i="1" dirty="0" smtClean="0">
                <a:solidFill>
                  <a:schemeClr val="accent2"/>
                </a:solidFill>
              </a:rPr>
              <a:t>Steps for the implementation of the output (4 hours required)</a:t>
            </a:r>
            <a:endParaRPr lang="it-IT" sz="3600" i="1" dirty="0">
              <a:solidFill>
                <a:schemeClr val="accent2"/>
              </a:solidFill>
            </a:endParaRPr>
          </a:p>
        </p:txBody>
      </p:sp>
    </p:spTree>
    <p:extLst>
      <p:ext uri="{BB962C8B-B14F-4D97-AF65-F5344CB8AC3E}">
        <p14:creationId xmlns:p14="http://schemas.microsoft.com/office/powerpoint/2010/main" val="3617153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r>
              <a:rPr lang="en-US" dirty="0"/>
              <a:t>The main aim of the transnational mobility will be the composition of the transnational business groups and the identification of the transnational business ideas. </a:t>
            </a:r>
            <a:r>
              <a:rPr lang="en-US" i="1" u="sng" dirty="0"/>
              <a:t>It is advisable that the meeting is participated by the Marketing directors of each national sub-groups. If a school wants to bring additional students, we suggest you to choose the production/operation manager.</a:t>
            </a:r>
            <a:r>
              <a:rPr lang="en-US" dirty="0"/>
              <a:t> A detailed description of the workshop’s activities will be prepared and circulated among the partners in August 2015.</a:t>
            </a:r>
            <a:endParaRPr lang="it-IT" dirty="0"/>
          </a:p>
          <a:p>
            <a:r>
              <a:rPr lang="en-US" b="1" dirty="0"/>
              <a:t>When the students go back school, a final group activity should be organized in order to present the results of the mobility and the five selected transnational business ideas</a:t>
            </a:r>
            <a:r>
              <a:rPr lang="en-US" b="1" dirty="0" smtClean="0"/>
              <a:t>.</a:t>
            </a:r>
            <a:endParaRPr lang="it-IT" dirty="0"/>
          </a:p>
        </p:txBody>
      </p:sp>
      <p:sp>
        <p:nvSpPr>
          <p:cNvPr id="4" name="Titolo 1"/>
          <p:cNvSpPr>
            <a:spLocks noGrp="1"/>
          </p:cNvSpPr>
          <p:nvPr>
            <p:ph type="title"/>
          </p:nvPr>
        </p:nvSpPr>
        <p:spPr/>
        <p:txBody>
          <a:bodyPr>
            <a:normAutofit/>
          </a:bodyPr>
          <a:lstStyle/>
          <a:p>
            <a:r>
              <a:rPr lang="en-US" b="1" i="1" dirty="0"/>
              <a:t>Meeting in October 2015</a:t>
            </a:r>
            <a:endParaRPr lang="it-IT" sz="3600" b="1" i="1" dirty="0">
              <a:solidFill>
                <a:schemeClr val="accent2"/>
              </a:solidFill>
            </a:endParaRPr>
          </a:p>
        </p:txBody>
      </p:sp>
    </p:spTree>
    <p:extLst>
      <p:ext uri="{BB962C8B-B14F-4D97-AF65-F5344CB8AC3E}">
        <p14:creationId xmlns:p14="http://schemas.microsoft.com/office/powerpoint/2010/main" val="212324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err="1" smtClean="0">
                <a:solidFill>
                  <a:schemeClr val="bg1"/>
                </a:solidFill>
              </a:rPr>
              <a:t>Feedbacks</a:t>
            </a:r>
            <a:r>
              <a:rPr lang="it-IT" b="1" dirty="0" smtClean="0">
                <a:solidFill>
                  <a:schemeClr val="bg1"/>
                </a:solidFill>
              </a:rPr>
              <a:t> from the </a:t>
            </a:r>
            <a:r>
              <a:rPr lang="it-IT" b="1" dirty="0" err="1" smtClean="0">
                <a:solidFill>
                  <a:schemeClr val="bg1"/>
                </a:solidFill>
              </a:rPr>
              <a:t>teachers</a:t>
            </a:r>
            <a:endParaRPr lang="it-IT" b="1" dirty="0">
              <a:solidFill>
                <a:schemeClr val="bg1"/>
              </a:solidFill>
            </a:endParaRPr>
          </a:p>
        </p:txBody>
      </p:sp>
      <p:sp>
        <p:nvSpPr>
          <p:cNvPr id="5" name="Segnaposto contenuto 4"/>
          <p:cNvSpPr>
            <a:spLocks noGrp="1"/>
          </p:cNvSpPr>
          <p:nvPr>
            <p:ph idx="1"/>
          </p:nvPr>
        </p:nvSpPr>
        <p:spPr/>
        <p:txBody>
          <a:bodyPr>
            <a:normAutofit lnSpcReduction="10000"/>
          </a:bodyPr>
          <a:lstStyle/>
          <a:p>
            <a:r>
              <a:rPr lang="it-IT" dirty="0" smtClean="0">
                <a:solidFill>
                  <a:schemeClr val="bg1"/>
                </a:solidFill>
              </a:rPr>
              <a:t>Do </a:t>
            </a:r>
            <a:r>
              <a:rPr lang="it-IT" dirty="0" err="1" smtClean="0">
                <a:solidFill>
                  <a:schemeClr val="bg1"/>
                </a:solidFill>
              </a:rPr>
              <a:t>you</a:t>
            </a:r>
            <a:r>
              <a:rPr lang="it-IT" dirty="0" smtClean="0">
                <a:solidFill>
                  <a:schemeClr val="bg1"/>
                </a:solidFill>
              </a:rPr>
              <a:t> </a:t>
            </a:r>
            <a:r>
              <a:rPr lang="it-IT" dirty="0" err="1" smtClean="0">
                <a:solidFill>
                  <a:schemeClr val="bg1"/>
                </a:solidFill>
              </a:rPr>
              <a:t>think</a:t>
            </a:r>
            <a:r>
              <a:rPr lang="it-IT" dirty="0" smtClean="0">
                <a:solidFill>
                  <a:schemeClr val="bg1"/>
                </a:solidFill>
              </a:rPr>
              <a:t> </a:t>
            </a:r>
            <a:r>
              <a:rPr lang="it-IT" dirty="0" err="1" smtClean="0">
                <a:solidFill>
                  <a:schemeClr val="bg1"/>
                </a:solidFill>
              </a:rPr>
              <a:t>that</a:t>
            </a:r>
            <a:r>
              <a:rPr lang="it-IT" dirty="0" smtClean="0">
                <a:solidFill>
                  <a:schemeClr val="bg1"/>
                </a:solidFill>
              </a:rPr>
              <a:t> </a:t>
            </a:r>
            <a:r>
              <a:rPr lang="it-IT" dirty="0" err="1" smtClean="0">
                <a:solidFill>
                  <a:schemeClr val="bg1"/>
                </a:solidFill>
              </a:rPr>
              <a:t>contents</a:t>
            </a:r>
            <a:r>
              <a:rPr lang="it-IT" dirty="0" smtClean="0">
                <a:solidFill>
                  <a:schemeClr val="bg1"/>
                </a:solidFill>
              </a:rPr>
              <a:t> and </a:t>
            </a:r>
            <a:r>
              <a:rPr lang="it-IT" dirty="0" err="1" smtClean="0">
                <a:solidFill>
                  <a:schemeClr val="bg1"/>
                </a:solidFill>
              </a:rPr>
              <a:t>activities</a:t>
            </a:r>
            <a:r>
              <a:rPr lang="it-IT" dirty="0" smtClean="0">
                <a:solidFill>
                  <a:schemeClr val="bg1"/>
                </a:solidFill>
              </a:rPr>
              <a:t> are appropriate?</a:t>
            </a:r>
          </a:p>
          <a:p>
            <a:r>
              <a:rPr lang="it-IT" dirty="0" err="1" smtClean="0">
                <a:solidFill>
                  <a:schemeClr val="bg1"/>
                </a:solidFill>
              </a:rPr>
              <a:t>Would</a:t>
            </a:r>
            <a:r>
              <a:rPr lang="it-IT" dirty="0" smtClean="0">
                <a:solidFill>
                  <a:schemeClr val="bg1"/>
                </a:solidFill>
              </a:rPr>
              <a:t> </a:t>
            </a:r>
            <a:r>
              <a:rPr lang="it-IT" dirty="0" err="1" smtClean="0">
                <a:solidFill>
                  <a:schemeClr val="bg1"/>
                </a:solidFill>
              </a:rPr>
              <a:t>you</a:t>
            </a:r>
            <a:r>
              <a:rPr lang="it-IT" dirty="0" smtClean="0">
                <a:solidFill>
                  <a:schemeClr val="bg1"/>
                </a:solidFill>
              </a:rPr>
              <a:t> </a:t>
            </a:r>
            <a:r>
              <a:rPr lang="it-IT" dirty="0" err="1" smtClean="0">
                <a:solidFill>
                  <a:schemeClr val="bg1"/>
                </a:solidFill>
              </a:rPr>
              <a:t>add</a:t>
            </a:r>
            <a:r>
              <a:rPr lang="it-IT" dirty="0" smtClean="0">
                <a:solidFill>
                  <a:schemeClr val="bg1"/>
                </a:solidFill>
              </a:rPr>
              <a:t> more information </a:t>
            </a:r>
            <a:r>
              <a:rPr lang="it-IT" dirty="0" err="1" smtClean="0">
                <a:solidFill>
                  <a:schemeClr val="bg1"/>
                </a:solidFill>
              </a:rPr>
              <a:t>about</a:t>
            </a:r>
            <a:r>
              <a:rPr lang="it-IT" dirty="0" smtClean="0">
                <a:solidFill>
                  <a:schemeClr val="bg1"/>
                </a:solidFill>
              </a:rPr>
              <a:t> </a:t>
            </a:r>
            <a:r>
              <a:rPr lang="it-IT" dirty="0" err="1" smtClean="0">
                <a:solidFill>
                  <a:schemeClr val="bg1"/>
                </a:solidFill>
              </a:rPr>
              <a:t>attitudes</a:t>
            </a:r>
            <a:r>
              <a:rPr lang="it-IT" dirty="0" smtClean="0">
                <a:solidFill>
                  <a:schemeClr val="bg1"/>
                </a:solidFill>
              </a:rPr>
              <a:t>, </a:t>
            </a:r>
            <a:r>
              <a:rPr lang="it-IT" dirty="0" err="1" smtClean="0">
                <a:solidFill>
                  <a:schemeClr val="bg1"/>
                </a:solidFill>
              </a:rPr>
              <a:t>motivation</a:t>
            </a:r>
            <a:r>
              <a:rPr lang="it-IT" dirty="0" smtClean="0">
                <a:solidFill>
                  <a:schemeClr val="bg1"/>
                </a:solidFill>
              </a:rPr>
              <a:t> and </a:t>
            </a:r>
            <a:r>
              <a:rPr lang="it-IT" dirty="0" err="1" smtClean="0">
                <a:solidFill>
                  <a:schemeClr val="bg1"/>
                </a:solidFill>
              </a:rPr>
              <a:t>competences</a:t>
            </a:r>
            <a:r>
              <a:rPr lang="it-IT" dirty="0" smtClean="0">
                <a:solidFill>
                  <a:schemeClr val="bg1"/>
                </a:solidFill>
              </a:rPr>
              <a:t> for the </a:t>
            </a:r>
            <a:r>
              <a:rPr lang="it-IT" dirty="0" err="1" smtClean="0">
                <a:solidFill>
                  <a:schemeClr val="bg1"/>
                </a:solidFill>
              </a:rPr>
              <a:t>development</a:t>
            </a:r>
            <a:r>
              <a:rPr lang="it-IT" dirty="0" smtClean="0">
                <a:solidFill>
                  <a:schemeClr val="bg1"/>
                </a:solidFill>
              </a:rPr>
              <a:t> of an </a:t>
            </a:r>
            <a:r>
              <a:rPr lang="it-IT" dirty="0" err="1" smtClean="0">
                <a:solidFill>
                  <a:schemeClr val="bg1"/>
                </a:solidFill>
              </a:rPr>
              <a:t>entrepreneurial</a:t>
            </a:r>
            <a:r>
              <a:rPr lang="it-IT" dirty="0" smtClean="0">
                <a:solidFill>
                  <a:schemeClr val="bg1"/>
                </a:solidFill>
              </a:rPr>
              <a:t> idea?</a:t>
            </a:r>
          </a:p>
          <a:p>
            <a:r>
              <a:rPr lang="it-IT" dirty="0" err="1" smtClean="0">
                <a:solidFill>
                  <a:schemeClr val="bg1"/>
                </a:solidFill>
              </a:rPr>
              <a:t>Remeber</a:t>
            </a:r>
            <a:r>
              <a:rPr lang="it-IT" dirty="0" smtClean="0">
                <a:solidFill>
                  <a:schemeClr val="bg1"/>
                </a:solidFill>
              </a:rPr>
              <a:t> to </a:t>
            </a:r>
            <a:r>
              <a:rPr lang="it-IT" dirty="0" err="1" smtClean="0">
                <a:solidFill>
                  <a:schemeClr val="bg1"/>
                </a:solidFill>
              </a:rPr>
              <a:t>document</a:t>
            </a:r>
            <a:r>
              <a:rPr lang="it-IT" dirty="0" smtClean="0">
                <a:solidFill>
                  <a:schemeClr val="bg1"/>
                </a:solidFill>
              </a:rPr>
              <a:t> the </a:t>
            </a:r>
            <a:r>
              <a:rPr lang="it-IT" dirty="0" err="1" smtClean="0">
                <a:solidFill>
                  <a:schemeClr val="bg1"/>
                </a:solidFill>
              </a:rPr>
              <a:t>process</a:t>
            </a:r>
            <a:r>
              <a:rPr lang="it-IT" dirty="0" smtClean="0">
                <a:solidFill>
                  <a:schemeClr val="bg1"/>
                </a:solidFill>
              </a:rPr>
              <a:t>: </a:t>
            </a:r>
            <a:r>
              <a:rPr lang="it-IT" dirty="0" err="1" smtClean="0">
                <a:solidFill>
                  <a:schemeClr val="bg1"/>
                </a:solidFill>
              </a:rPr>
              <a:t>make</a:t>
            </a:r>
            <a:r>
              <a:rPr lang="it-IT" dirty="0" smtClean="0">
                <a:solidFill>
                  <a:schemeClr val="bg1"/>
                </a:solidFill>
              </a:rPr>
              <a:t> </a:t>
            </a:r>
            <a:r>
              <a:rPr lang="it-IT" dirty="0" err="1" smtClean="0">
                <a:solidFill>
                  <a:schemeClr val="bg1"/>
                </a:solidFill>
              </a:rPr>
              <a:t>pictures</a:t>
            </a:r>
            <a:r>
              <a:rPr lang="it-IT" dirty="0" smtClean="0">
                <a:solidFill>
                  <a:schemeClr val="bg1"/>
                </a:solidFill>
              </a:rPr>
              <a:t>, </a:t>
            </a:r>
            <a:r>
              <a:rPr lang="it-IT" dirty="0" err="1" smtClean="0">
                <a:solidFill>
                  <a:schemeClr val="bg1"/>
                </a:solidFill>
              </a:rPr>
              <a:t>write</a:t>
            </a:r>
            <a:r>
              <a:rPr lang="it-IT" dirty="0" smtClean="0">
                <a:solidFill>
                  <a:schemeClr val="bg1"/>
                </a:solidFill>
              </a:rPr>
              <a:t> a short report/</a:t>
            </a:r>
            <a:r>
              <a:rPr lang="it-IT" dirty="0" err="1" smtClean="0">
                <a:solidFill>
                  <a:schemeClr val="bg1"/>
                </a:solidFill>
              </a:rPr>
              <a:t>article</a:t>
            </a:r>
            <a:r>
              <a:rPr lang="it-IT" dirty="0" smtClean="0">
                <a:solidFill>
                  <a:schemeClr val="bg1"/>
                </a:solidFill>
              </a:rPr>
              <a:t> to be </a:t>
            </a:r>
            <a:r>
              <a:rPr lang="it-IT" dirty="0" err="1" smtClean="0">
                <a:solidFill>
                  <a:schemeClr val="bg1"/>
                </a:solidFill>
              </a:rPr>
              <a:t>uploaded</a:t>
            </a:r>
            <a:r>
              <a:rPr lang="it-IT" dirty="0" smtClean="0">
                <a:solidFill>
                  <a:schemeClr val="bg1"/>
                </a:solidFill>
              </a:rPr>
              <a:t> online in the </a:t>
            </a:r>
            <a:r>
              <a:rPr lang="it-IT" dirty="0" err="1" smtClean="0">
                <a:solidFill>
                  <a:schemeClr val="bg1"/>
                </a:solidFill>
              </a:rPr>
              <a:t>project</a:t>
            </a:r>
            <a:r>
              <a:rPr lang="it-IT" dirty="0" smtClean="0">
                <a:solidFill>
                  <a:schemeClr val="bg1"/>
                </a:solidFill>
              </a:rPr>
              <a:t> website (</a:t>
            </a:r>
            <a:r>
              <a:rPr lang="it-IT" dirty="0" err="1" smtClean="0">
                <a:solidFill>
                  <a:schemeClr val="bg1"/>
                </a:solidFill>
              </a:rPr>
              <a:t>facebook</a:t>
            </a:r>
            <a:r>
              <a:rPr lang="it-IT" dirty="0" smtClean="0">
                <a:solidFill>
                  <a:schemeClr val="bg1"/>
                </a:solidFill>
              </a:rPr>
              <a:t> page?)</a:t>
            </a:r>
          </a:p>
          <a:p>
            <a:r>
              <a:rPr lang="it-IT" dirty="0" smtClean="0">
                <a:solidFill>
                  <a:schemeClr val="bg1"/>
                </a:solidFill>
              </a:rPr>
              <a:t>@Portugal: </a:t>
            </a:r>
            <a:r>
              <a:rPr lang="it-IT" dirty="0" err="1" smtClean="0">
                <a:solidFill>
                  <a:schemeClr val="bg1"/>
                </a:solidFill>
              </a:rPr>
              <a:t>is</a:t>
            </a:r>
            <a:r>
              <a:rPr lang="it-IT" dirty="0" smtClean="0">
                <a:solidFill>
                  <a:schemeClr val="bg1"/>
                </a:solidFill>
              </a:rPr>
              <a:t> </a:t>
            </a:r>
            <a:r>
              <a:rPr lang="it-IT" dirty="0" err="1" smtClean="0">
                <a:solidFill>
                  <a:schemeClr val="bg1"/>
                </a:solidFill>
              </a:rPr>
              <a:t>it</a:t>
            </a:r>
            <a:r>
              <a:rPr lang="it-IT" dirty="0" smtClean="0">
                <a:solidFill>
                  <a:schemeClr val="bg1"/>
                </a:solidFill>
              </a:rPr>
              <a:t> </a:t>
            </a:r>
            <a:r>
              <a:rPr lang="it-IT" dirty="0" err="1" smtClean="0">
                <a:solidFill>
                  <a:schemeClr val="bg1"/>
                </a:solidFill>
              </a:rPr>
              <a:t>possible</a:t>
            </a:r>
            <a:r>
              <a:rPr lang="it-IT" dirty="0" smtClean="0">
                <a:solidFill>
                  <a:schemeClr val="bg1"/>
                </a:solidFill>
              </a:rPr>
              <a:t> to integrate the </a:t>
            </a:r>
            <a:r>
              <a:rPr lang="it-IT" dirty="0" err="1" smtClean="0">
                <a:solidFill>
                  <a:schemeClr val="bg1"/>
                </a:solidFill>
              </a:rPr>
              <a:t>module</a:t>
            </a:r>
            <a:r>
              <a:rPr lang="it-IT" dirty="0" smtClean="0">
                <a:solidFill>
                  <a:schemeClr val="bg1"/>
                </a:solidFill>
              </a:rPr>
              <a:t> </a:t>
            </a:r>
            <a:r>
              <a:rPr lang="it-IT" dirty="0" err="1" smtClean="0">
                <a:solidFill>
                  <a:schemeClr val="bg1"/>
                </a:solidFill>
              </a:rPr>
              <a:t>as</a:t>
            </a:r>
            <a:r>
              <a:rPr lang="it-IT" dirty="0" smtClean="0">
                <a:solidFill>
                  <a:schemeClr val="bg1"/>
                </a:solidFill>
              </a:rPr>
              <a:t> </a:t>
            </a:r>
            <a:r>
              <a:rPr lang="it-IT" dirty="0" err="1" smtClean="0">
                <a:solidFill>
                  <a:schemeClr val="bg1"/>
                </a:solidFill>
              </a:rPr>
              <a:t>it</a:t>
            </a:r>
            <a:r>
              <a:rPr lang="it-IT" dirty="0" smtClean="0">
                <a:solidFill>
                  <a:schemeClr val="bg1"/>
                </a:solidFill>
              </a:rPr>
              <a:t> </a:t>
            </a:r>
            <a:r>
              <a:rPr lang="it-IT" dirty="0" err="1" smtClean="0">
                <a:solidFill>
                  <a:schemeClr val="bg1"/>
                </a:solidFill>
              </a:rPr>
              <a:t>has</a:t>
            </a:r>
            <a:r>
              <a:rPr lang="it-IT" dirty="0" smtClean="0">
                <a:solidFill>
                  <a:schemeClr val="bg1"/>
                </a:solidFill>
              </a:rPr>
              <a:t> </a:t>
            </a:r>
            <a:r>
              <a:rPr lang="it-IT" dirty="0" err="1" smtClean="0">
                <a:solidFill>
                  <a:schemeClr val="bg1"/>
                </a:solidFill>
              </a:rPr>
              <a:t>been</a:t>
            </a:r>
            <a:r>
              <a:rPr lang="it-IT" dirty="0" smtClean="0">
                <a:solidFill>
                  <a:schemeClr val="bg1"/>
                </a:solidFill>
              </a:rPr>
              <a:t> </a:t>
            </a:r>
            <a:r>
              <a:rPr lang="it-IT" dirty="0" err="1" smtClean="0">
                <a:solidFill>
                  <a:schemeClr val="bg1"/>
                </a:solidFill>
              </a:rPr>
              <a:t>proposed</a:t>
            </a:r>
            <a:r>
              <a:rPr lang="it-IT" dirty="0" smtClean="0">
                <a:solidFill>
                  <a:schemeClr val="bg1"/>
                </a:solidFill>
              </a:rPr>
              <a:t>? </a:t>
            </a:r>
            <a:r>
              <a:rPr lang="it-IT" dirty="0" err="1" smtClean="0">
                <a:solidFill>
                  <a:schemeClr val="bg1"/>
                </a:solidFill>
              </a:rPr>
              <a:t>Is</a:t>
            </a:r>
            <a:r>
              <a:rPr lang="it-IT" dirty="0" smtClean="0">
                <a:solidFill>
                  <a:schemeClr val="bg1"/>
                </a:solidFill>
              </a:rPr>
              <a:t> </a:t>
            </a:r>
            <a:r>
              <a:rPr lang="it-IT" dirty="0" err="1" smtClean="0">
                <a:solidFill>
                  <a:schemeClr val="bg1"/>
                </a:solidFill>
              </a:rPr>
              <a:t>it</a:t>
            </a:r>
            <a:r>
              <a:rPr lang="it-IT" dirty="0" smtClean="0">
                <a:solidFill>
                  <a:schemeClr val="bg1"/>
                </a:solidFill>
              </a:rPr>
              <a:t> </a:t>
            </a:r>
            <a:r>
              <a:rPr lang="it-IT" dirty="0" err="1" smtClean="0">
                <a:solidFill>
                  <a:schemeClr val="bg1"/>
                </a:solidFill>
              </a:rPr>
              <a:t>possible</a:t>
            </a:r>
            <a:r>
              <a:rPr lang="it-IT" dirty="0" smtClean="0">
                <a:solidFill>
                  <a:schemeClr val="bg1"/>
                </a:solidFill>
              </a:rPr>
              <a:t> to </a:t>
            </a:r>
            <a:r>
              <a:rPr lang="it-IT" dirty="0" err="1" smtClean="0">
                <a:solidFill>
                  <a:schemeClr val="bg1"/>
                </a:solidFill>
              </a:rPr>
              <a:t>translate</a:t>
            </a:r>
            <a:r>
              <a:rPr lang="it-IT" dirty="0" smtClean="0">
                <a:solidFill>
                  <a:schemeClr val="bg1"/>
                </a:solidFill>
              </a:rPr>
              <a:t> the </a:t>
            </a:r>
            <a:r>
              <a:rPr lang="it-IT" dirty="0" err="1" smtClean="0">
                <a:solidFill>
                  <a:schemeClr val="bg1"/>
                </a:solidFill>
              </a:rPr>
              <a:t>module’s</a:t>
            </a:r>
            <a:r>
              <a:rPr lang="it-IT" dirty="0" smtClean="0">
                <a:solidFill>
                  <a:schemeClr val="bg1"/>
                </a:solidFill>
              </a:rPr>
              <a:t> </a:t>
            </a:r>
            <a:r>
              <a:rPr lang="it-IT" dirty="0" err="1" smtClean="0">
                <a:solidFill>
                  <a:schemeClr val="bg1"/>
                </a:solidFill>
              </a:rPr>
              <a:t>contetns</a:t>
            </a:r>
            <a:r>
              <a:rPr lang="it-IT" dirty="0" smtClean="0">
                <a:solidFill>
                  <a:schemeClr val="bg1"/>
                </a:solidFill>
              </a:rPr>
              <a:t> </a:t>
            </a:r>
            <a:r>
              <a:rPr lang="it-IT" dirty="0" err="1" smtClean="0">
                <a:solidFill>
                  <a:schemeClr val="bg1"/>
                </a:solidFill>
              </a:rPr>
              <a:t>directly</a:t>
            </a:r>
            <a:r>
              <a:rPr lang="it-IT" dirty="0" smtClean="0">
                <a:solidFill>
                  <a:schemeClr val="bg1"/>
                </a:solidFill>
              </a:rPr>
              <a:t> online?</a:t>
            </a:r>
          </a:p>
          <a:p>
            <a:r>
              <a:rPr lang="it-IT" dirty="0" err="1" smtClean="0">
                <a:solidFill>
                  <a:schemeClr val="bg1"/>
                </a:solidFill>
              </a:rPr>
              <a:t>Other</a:t>
            </a:r>
            <a:r>
              <a:rPr lang="it-IT" dirty="0" smtClean="0">
                <a:solidFill>
                  <a:schemeClr val="bg1"/>
                </a:solidFill>
              </a:rPr>
              <a:t> </a:t>
            </a:r>
            <a:r>
              <a:rPr lang="it-IT" dirty="0" err="1" smtClean="0">
                <a:solidFill>
                  <a:schemeClr val="bg1"/>
                </a:solidFill>
              </a:rPr>
              <a:t>issues</a:t>
            </a:r>
            <a:r>
              <a:rPr lang="it-IT" dirty="0">
                <a:solidFill>
                  <a:schemeClr val="bg1"/>
                </a:solidFill>
              </a:rPr>
              <a:t>?</a:t>
            </a:r>
            <a:endParaRPr lang="it-IT" dirty="0" smtClean="0">
              <a:solidFill>
                <a:schemeClr val="bg1"/>
              </a:solidFill>
            </a:endParaRPr>
          </a:p>
          <a:p>
            <a:endParaRPr lang="it-IT" dirty="0">
              <a:solidFill>
                <a:schemeClr val="bg1"/>
              </a:solidFill>
            </a:endParaRPr>
          </a:p>
        </p:txBody>
      </p:sp>
    </p:spTree>
    <p:extLst>
      <p:ext uri="{BB962C8B-B14F-4D97-AF65-F5344CB8AC3E}">
        <p14:creationId xmlns:p14="http://schemas.microsoft.com/office/powerpoint/2010/main" val="3436213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Topic</a:t>
            </a:r>
            <a:r>
              <a:rPr lang="it-IT" dirty="0" smtClean="0"/>
              <a:t> 1</a:t>
            </a:r>
            <a:br>
              <a:rPr lang="it-IT" dirty="0" smtClean="0"/>
            </a:br>
            <a:r>
              <a:rPr lang="it-IT" dirty="0" err="1" smtClean="0"/>
              <a:t>Introduction</a:t>
            </a:r>
            <a:endParaRPr lang="it-IT" dirty="0"/>
          </a:p>
        </p:txBody>
      </p:sp>
      <p:sp>
        <p:nvSpPr>
          <p:cNvPr id="3" name="Segnaposto contenuto 2"/>
          <p:cNvSpPr>
            <a:spLocks noGrp="1"/>
          </p:cNvSpPr>
          <p:nvPr>
            <p:ph idx="1"/>
          </p:nvPr>
        </p:nvSpPr>
        <p:spPr/>
        <p:txBody>
          <a:bodyPr>
            <a:normAutofit lnSpcReduction="10000"/>
          </a:bodyPr>
          <a:lstStyle/>
          <a:p>
            <a:r>
              <a:rPr lang="en-US" dirty="0"/>
              <a:t>To find a winning idea is the first difficulty to deal with both </a:t>
            </a:r>
            <a:r>
              <a:rPr lang="en-US" dirty="0" smtClean="0"/>
              <a:t>for the </a:t>
            </a:r>
            <a:r>
              <a:rPr lang="en-US" dirty="0"/>
              <a:t>aspirant and potential entrepreneur. The Business idea allows you, by offering a product or service, to meet a need or solve a problem experienced by a large number of subjects.</a:t>
            </a:r>
          </a:p>
          <a:p>
            <a:r>
              <a:rPr lang="en-US" dirty="0"/>
              <a:t>There is </a:t>
            </a:r>
            <a:r>
              <a:rPr lang="en-US" dirty="0" smtClean="0"/>
              <a:t>not </a:t>
            </a:r>
            <a:r>
              <a:rPr lang="en-US" dirty="0"/>
              <a:t>a recipe to find business ideas. However, to get into the game, we need to observe and listen to the environment we live in. During the module, we provide some tips and exercise, which allows you to identify and define the best of your business idea. When carrying out the proposals, give space to your creativity, curiosity and passion and do not underestimate the ideas related to hobbies and special interests</a:t>
            </a:r>
            <a:r>
              <a:rPr lang="en-US" dirty="0" smtClean="0"/>
              <a:t>.</a:t>
            </a:r>
            <a:endParaRPr lang="en-US" dirty="0"/>
          </a:p>
        </p:txBody>
      </p:sp>
    </p:spTree>
    <p:extLst>
      <p:ext uri="{BB962C8B-B14F-4D97-AF65-F5344CB8AC3E}">
        <p14:creationId xmlns:p14="http://schemas.microsoft.com/office/powerpoint/2010/main" val="3329378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smtClean="0"/>
              <a:t>Next</a:t>
            </a:r>
            <a:r>
              <a:rPr lang="it-IT" i="1" dirty="0" smtClean="0"/>
              <a:t> </a:t>
            </a:r>
            <a:r>
              <a:rPr lang="it-IT" i="1" dirty="0" err="1" smtClean="0"/>
              <a:t>Steps</a:t>
            </a:r>
            <a:r>
              <a:rPr lang="it-IT" i="1" dirty="0" smtClean="0"/>
              <a:t> (</a:t>
            </a:r>
            <a:r>
              <a:rPr lang="it-IT" i="1" dirty="0" err="1" smtClean="0"/>
              <a:t>until</a:t>
            </a:r>
            <a:r>
              <a:rPr lang="it-IT" i="1" dirty="0" smtClean="0"/>
              <a:t> </a:t>
            </a:r>
            <a:r>
              <a:rPr lang="it-IT" i="1" dirty="0" err="1" smtClean="0"/>
              <a:t>October</a:t>
            </a:r>
            <a:r>
              <a:rPr lang="it-IT" i="1" dirty="0" smtClean="0"/>
              <a:t>)</a:t>
            </a:r>
            <a:endParaRPr lang="it-IT" i="1" dirty="0"/>
          </a:p>
        </p:txBody>
      </p:sp>
      <p:sp>
        <p:nvSpPr>
          <p:cNvPr id="6" name="Segnaposto testo 5"/>
          <p:cNvSpPr>
            <a:spLocks noGrp="1"/>
          </p:cNvSpPr>
          <p:nvPr>
            <p:ph type="body" idx="1"/>
          </p:nvPr>
        </p:nvSpPr>
        <p:spPr/>
        <p:txBody>
          <a:bodyPr/>
          <a:lstStyle/>
          <a:p>
            <a:r>
              <a:rPr lang="it-IT" dirty="0" smtClean="0"/>
              <a:t>Teachers </a:t>
            </a:r>
            <a:endParaRPr lang="it-IT" dirty="0"/>
          </a:p>
        </p:txBody>
      </p:sp>
      <p:sp>
        <p:nvSpPr>
          <p:cNvPr id="7" name="Segnaposto contenuto 6"/>
          <p:cNvSpPr>
            <a:spLocks noGrp="1"/>
          </p:cNvSpPr>
          <p:nvPr>
            <p:ph sz="half" idx="2"/>
          </p:nvPr>
        </p:nvSpPr>
        <p:spPr/>
        <p:txBody>
          <a:bodyPr>
            <a:normAutofit fontScale="62500" lnSpcReduction="20000"/>
          </a:bodyPr>
          <a:lstStyle/>
          <a:p>
            <a:r>
              <a:rPr lang="it-IT" dirty="0" err="1" smtClean="0"/>
              <a:t>Translation</a:t>
            </a:r>
            <a:r>
              <a:rPr lang="it-IT" dirty="0" smtClean="0"/>
              <a:t> of </a:t>
            </a:r>
            <a:r>
              <a:rPr lang="it-IT" dirty="0" err="1" smtClean="0"/>
              <a:t>modules</a:t>
            </a:r>
            <a:r>
              <a:rPr lang="it-IT" dirty="0" smtClean="0"/>
              <a:t> </a:t>
            </a:r>
          </a:p>
          <a:p>
            <a:r>
              <a:rPr lang="it-IT" dirty="0" err="1" smtClean="0"/>
              <a:t>Organize</a:t>
            </a:r>
            <a:r>
              <a:rPr lang="it-IT" dirty="0" smtClean="0"/>
              <a:t> the training </a:t>
            </a:r>
            <a:r>
              <a:rPr lang="it-IT" dirty="0" err="1" smtClean="0"/>
              <a:t>event</a:t>
            </a:r>
            <a:r>
              <a:rPr lang="it-IT" dirty="0" smtClean="0"/>
              <a:t> </a:t>
            </a:r>
            <a:r>
              <a:rPr lang="it-IT" dirty="0" err="1" smtClean="0"/>
              <a:t>where</a:t>
            </a:r>
            <a:r>
              <a:rPr lang="it-IT" dirty="0" smtClean="0"/>
              <a:t> the </a:t>
            </a:r>
            <a:r>
              <a:rPr lang="it-IT" dirty="0" err="1" smtClean="0"/>
              <a:t>students</a:t>
            </a:r>
            <a:r>
              <a:rPr lang="it-IT" dirty="0" smtClean="0"/>
              <a:t> </a:t>
            </a:r>
            <a:r>
              <a:rPr lang="it-IT" dirty="0" err="1" smtClean="0"/>
              <a:t>who</a:t>
            </a:r>
            <a:r>
              <a:rPr lang="it-IT" dirty="0" smtClean="0"/>
              <a:t> </a:t>
            </a:r>
            <a:r>
              <a:rPr lang="it-IT" dirty="0" err="1" smtClean="0"/>
              <a:t>were</a:t>
            </a:r>
            <a:r>
              <a:rPr lang="it-IT" dirty="0" smtClean="0"/>
              <a:t> in </a:t>
            </a:r>
            <a:r>
              <a:rPr lang="it-IT" dirty="0" err="1" smtClean="0"/>
              <a:t>Italy</a:t>
            </a:r>
            <a:r>
              <a:rPr lang="it-IT" dirty="0" smtClean="0"/>
              <a:t> </a:t>
            </a:r>
            <a:r>
              <a:rPr lang="it-IT" dirty="0" err="1" smtClean="0"/>
              <a:t>will</a:t>
            </a:r>
            <a:r>
              <a:rPr lang="it-IT" dirty="0" smtClean="0"/>
              <a:t> report </a:t>
            </a:r>
            <a:r>
              <a:rPr lang="it-IT" dirty="0" err="1" smtClean="0"/>
              <a:t>about</a:t>
            </a:r>
            <a:r>
              <a:rPr lang="it-IT" dirty="0" smtClean="0"/>
              <a:t> </a:t>
            </a:r>
            <a:r>
              <a:rPr lang="it-IT" dirty="0" err="1" smtClean="0"/>
              <a:t>their</a:t>
            </a:r>
            <a:r>
              <a:rPr lang="it-IT" dirty="0" smtClean="0"/>
              <a:t> </a:t>
            </a:r>
            <a:r>
              <a:rPr lang="it-IT" dirty="0" err="1" smtClean="0"/>
              <a:t>experience</a:t>
            </a:r>
            <a:endParaRPr lang="it-IT" dirty="0" smtClean="0"/>
          </a:p>
          <a:p>
            <a:r>
              <a:rPr lang="it-IT" dirty="0" err="1" smtClean="0"/>
              <a:t>Setting</a:t>
            </a:r>
            <a:r>
              <a:rPr lang="it-IT" dirty="0" smtClean="0"/>
              <a:t> up for the first part of the training</a:t>
            </a:r>
          </a:p>
          <a:p>
            <a:pPr lvl="1"/>
            <a:r>
              <a:rPr lang="it-IT" dirty="0" err="1" smtClean="0"/>
              <a:t>Finalizing</a:t>
            </a:r>
            <a:r>
              <a:rPr lang="it-IT" dirty="0" smtClean="0"/>
              <a:t> the </a:t>
            </a:r>
            <a:r>
              <a:rPr lang="it-IT" dirty="0" err="1" smtClean="0"/>
              <a:t>group</a:t>
            </a:r>
            <a:r>
              <a:rPr lang="it-IT" dirty="0" smtClean="0"/>
              <a:t> of </a:t>
            </a:r>
            <a:r>
              <a:rPr lang="it-IT" dirty="0" err="1" smtClean="0"/>
              <a:t>students</a:t>
            </a:r>
            <a:r>
              <a:rPr lang="it-IT" dirty="0" smtClean="0"/>
              <a:t> </a:t>
            </a:r>
            <a:r>
              <a:rPr lang="it-IT" dirty="0" err="1" smtClean="0"/>
              <a:t>who</a:t>
            </a:r>
            <a:r>
              <a:rPr lang="it-IT" dirty="0" smtClean="0"/>
              <a:t> take part </a:t>
            </a:r>
            <a:r>
              <a:rPr lang="it-IT" dirty="0" err="1" smtClean="0"/>
              <a:t>at</a:t>
            </a:r>
            <a:r>
              <a:rPr lang="it-IT" dirty="0" smtClean="0"/>
              <a:t> the </a:t>
            </a:r>
            <a:r>
              <a:rPr lang="it-IT" dirty="0" err="1" smtClean="0"/>
              <a:t>project</a:t>
            </a:r>
            <a:endParaRPr lang="it-IT" dirty="0" smtClean="0"/>
          </a:p>
          <a:p>
            <a:pPr lvl="1"/>
            <a:r>
              <a:rPr lang="it-IT" dirty="0" err="1" smtClean="0"/>
              <a:t>Organizing</a:t>
            </a:r>
            <a:r>
              <a:rPr lang="it-IT" dirty="0" smtClean="0"/>
              <a:t> the meeting with the public </a:t>
            </a:r>
            <a:r>
              <a:rPr lang="it-IT" dirty="0" err="1" smtClean="0"/>
              <a:t>officer</a:t>
            </a:r>
            <a:r>
              <a:rPr lang="it-IT" dirty="0" smtClean="0"/>
              <a:t> or the </a:t>
            </a:r>
            <a:r>
              <a:rPr lang="it-IT" dirty="0" err="1" smtClean="0"/>
              <a:t>chamber</a:t>
            </a:r>
            <a:r>
              <a:rPr lang="it-IT" dirty="0" smtClean="0"/>
              <a:t> of </a:t>
            </a:r>
            <a:r>
              <a:rPr lang="it-IT" dirty="0" err="1" smtClean="0"/>
              <a:t>commerce</a:t>
            </a:r>
            <a:endParaRPr lang="it-IT" dirty="0" smtClean="0"/>
          </a:p>
          <a:p>
            <a:r>
              <a:rPr lang="it-IT" dirty="0" err="1" smtClean="0"/>
              <a:t>Monitoring</a:t>
            </a:r>
            <a:r>
              <a:rPr lang="it-IT" dirty="0" smtClean="0"/>
              <a:t> and </a:t>
            </a:r>
            <a:r>
              <a:rPr lang="it-IT" dirty="0" err="1" smtClean="0"/>
              <a:t>facilitating</a:t>
            </a:r>
            <a:r>
              <a:rPr lang="it-IT" dirty="0" smtClean="0"/>
              <a:t> the online training </a:t>
            </a:r>
            <a:r>
              <a:rPr lang="it-IT" dirty="0" err="1" smtClean="0"/>
              <a:t>activities</a:t>
            </a:r>
            <a:r>
              <a:rPr lang="it-IT" dirty="0" smtClean="0"/>
              <a:t> for </a:t>
            </a:r>
            <a:r>
              <a:rPr lang="it-IT" dirty="0" err="1" smtClean="0"/>
              <a:t>module</a:t>
            </a:r>
            <a:r>
              <a:rPr lang="it-IT" dirty="0" smtClean="0"/>
              <a:t> 1</a:t>
            </a:r>
          </a:p>
          <a:p>
            <a:r>
              <a:rPr lang="it-IT" dirty="0" err="1" smtClean="0"/>
              <a:t>Conducting</a:t>
            </a:r>
            <a:r>
              <a:rPr lang="it-IT" dirty="0" smtClean="0"/>
              <a:t> the </a:t>
            </a:r>
            <a:r>
              <a:rPr lang="it-IT" dirty="0" err="1" smtClean="0"/>
              <a:t>final</a:t>
            </a:r>
            <a:r>
              <a:rPr lang="it-IT" dirty="0" smtClean="0"/>
              <a:t> workshop of </a:t>
            </a:r>
            <a:r>
              <a:rPr lang="it-IT" dirty="0" err="1" smtClean="0"/>
              <a:t>module</a:t>
            </a:r>
            <a:r>
              <a:rPr lang="it-IT" dirty="0" smtClean="0"/>
              <a:t> 1</a:t>
            </a:r>
          </a:p>
          <a:p>
            <a:r>
              <a:rPr lang="it-IT" dirty="0" err="1" smtClean="0"/>
              <a:t>Document</a:t>
            </a:r>
            <a:r>
              <a:rPr lang="it-IT" dirty="0" smtClean="0"/>
              <a:t> </a:t>
            </a:r>
            <a:r>
              <a:rPr lang="it-IT" dirty="0" err="1" smtClean="0"/>
              <a:t>all</a:t>
            </a:r>
            <a:r>
              <a:rPr lang="it-IT" dirty="0" smtClean="0"/>
              <a:t> the </a:t>
            </a:r>
            <a:r>
              <a:rPr lang="it-IT" dirty="0" err="1" smtClean="0"/>
              <a:t>activities</a:t>
            </a:r>
            <a:r>
              <a:rPr lang="it-IT" dirty="0" smtClean="0"/>
              <a:t> with </a:t>
            </a:r>
            <a:r>
              <a:rPr lang="it-IT" dirty="0" err="1" smtClean="0"/>
              <a:t>pictures</a:t>
            </a:r>
            <a:r>
              <a:rPr lang="it-IT" dirty="0" smtClean="0"/>
              <a:t> and reports/</a:t>
            </a:r>
            <a:r>
              <a:rPr lang="it-IT" dirty="0" err="1" smtClean="0"/>
              <a:t>articles</a:t>
            </a:r>
            <a:r>
              <a:rPr lang="it-IT" dirty="0" smtClean="0"/>
              <a:t> for the </a:t>
            </a:r>
            <a:r>
              <a:rPr lang="it-IT" dirty="0" err="1" smtClean="0"/>
              <a:t>project</a:t>
            </a:r>
            <a:r>
              <a:rPr lang="it-IT" dirty="0" smtClean="0"/>
              <a:t> website and social network page </a:t>
            </a:r>
            <a:endParaRPr lang="it-IT" dirty="0"/>
          </a:p>
        </p:txBody>
      </p:sp>
      <p:sp>
        <p:nvSpPr>
          <p:cNvPr id="8" name="Segnaposto testo 7"/>
          <p:cNvSpPr>
            <a:spLocks noGrp="1"/>
          </p:cNvSpPr>
          <p:nvPr>
            <p:ph type="body" sz="quarter" idx="3"/>
          </p:nvPr>
        </p:nvSpPr>
        <p:spPr/>
        <p:txBody>
          <a:bodyPr/>
          <a:lstStyle/>
          <a:p>
            <a:r>
              <a:rPr lang="it-IT" dirty="0" smtClean="0"/>
              <a:t>Students</a:t>
            </a:r>
            <a:endParaRPr lang="it-IT" dirty="0"/>
          </a:p>
        </p:txBody>
      </p:sp>
      <p:sp>
        <p:nvSpPr>
          <p:cNvPr id="9" name="Segnaposto contenuto 8"/>
          <p:cNvSpPr>
            <a:spLocks noGrp="1"/>
          </p:cNvSpPr>
          <p:nvPr>
            <p:ph sz="quarter" idx="4"/>
          </p:nvPr>
        </p:nvSpPr>
        <p:spPr/>
        <p:txBody>
          <a:bodyPr>
            <a:normAutofit lnSpcReduction="10000"/>
          </a:bodyPr>
          <a:lstStyle/>
          <a:p>
            <a:r>
              <a:rPr lang="it-IT" dirty="0" smtClean="0"/>
              <a:t>Report the </a:t>
            </a:r>
            <a:r>
              <a:rPr lang="it-IT" dirty="0" err="1" smtClean="0"/>
              <a:t>experience</a:t>
            </a:r>
            <a:r>
              <a:rPr lang="it-IT" dirty="0" smtClean="0"/>
              <a:t> in </a:t>
            </a:r>
            <a:r>
              <a:rPr lang="it-IT" dirty="0" err="1" smtClean="0"/>
              <a:t>Italy</a:t>
            </a:r>
            <a:r>
              <a:rPr lang="it-IT" dirty="0" smtClean="0"/>
              <a:t> with a </a:t>
            </a:r>
            <a:r>
              <a:rPr lang="it-IT" dirty="0" err="1" smtClean="0"/>
              <a:t>particular</a:t>
            </a:r>
            <a:r>
              <a:rPr lang="it-IT" dirty="0" smtClean="0"/>
              <a:t> focus on the </a:t>
            </a:r>
            <a:r>
              <a:rPr lang="it-IT" dirty="0" err="1" smtClean="0"/>
              <a:t>project</a:t>
            </a:r>
            <a:r>
              <a:rPr lang="it-IT" dirty="0" smtClean="0"/>
              <a:t> «A scuola d’impresa» and the «Plan-B» workshop</a:t>
            </a:r>
          </a:p>
          <a:p>
            <a:r>
              <a:rPr lang="it-IT" dirty="0" smtClean="0"/>
              <a:t>Complete </a:t>
            </a:r>
            <a:r>
              <a:rPr lang="it-IT" dirty="0" err="1" smtClean="0"/>
              <a:t>module</a:t>
            </a:r>
            <a:r>
              <a:rPr lang="it-IT" dirty="0" smtClean="0"/>
              <a:t> 1 and </a:t>
            </a:r>
            <a:r>
              <a:rPr lang="it-IT" dirty="0" err="1" smtClean="0"/>
              <a:t>all</a:t>
            </a:r>
            <a:r>
              <a:rPr lang="it-IT" dirty="0" smtClean="0"/>
              <a:t> </a:t>
            </a:r>
            <a:r>
              <a:rPr lang="it-IT" dirty="0" err="1" smtClean="0"/>
              <a:t>its</a:t>
            </a:r>
            <a:r>
              <a:rPr lang="it-IT" dirty="0" smtClean="0"/>
              <a:t> </a:t>
            </a:r>
            <a:r>
              <a:rPr lang="it-IT" dirty="0" err="1" smtClean="0"/>
              <a:t>activities</a:t>
            </a:r>
            <a:endParaRPr lang="it-IT" dirty="0" smtClean="0"/>
          </a:p>
          <a:p>
            <a:r>
              <a:rPr lang="it-IT" dirty="0" err="1" smtClean="0"/>
              <a:t>Participate</a:t>
            </a:r>
            <a:r>
              <a:rPr lang="it-IT" dirty="0" smtClean="0"/>
              <a:t> </a:t>
            </a:r>
            <a:r>
              <a:rPr lang="it-IT" dirty="0" err="1" smtClean="0"/>
              <a:t>at</a:t>
            </a:r>
            <a:r>
              <a:rPr lang="it-IT" dirty="0" smtClean="0"/>
              <a:t> the meeting in </a:t>
            </a:r>
            <a:r>
              <a:rPr lang="it-IT" dirty="0" err="1" smtClean="0"/>
              <a:t>October</a:t>
            </a:r>
            <a:r>
              <a:rPr lang="it-IT" dirty="0" smtClean="0"/>
              <a:t> (marketing </a:t>
            </a:r>
            <a:r>
              <a:rPr lang="it-IT" dirty="0" err="1" smtClean="0"/>
              <a:t>managers</a:t>
            </a:r>
            <a:r>
              <a:rPr lang="it-IT" dirty="0" smtClean="0"/>
              <a:t> of </a:t>
            </a:r>
            <a:r>
              <a:rPr lang="it-IT" dirty="0" err="1" smtClean="0"/>
              <a:t>all</a:t>
            </a:r>
            <a:r>
              <a:rPr lang="it-IT" dirty="0" smtClean="0"/>
              <a:t> the </a:t>
            </a:r>
            <a:r>
              <a:rPr lang="it-IT" dirty="0" err="1" smtClean="0"/>
              <a:t>national</a:t>
            </a:r>
            <a:r>
              <a:rPr lang="it-IT" dirty="0" smtClean="0"/>
              <a:t> sub-</a:t>
            </a:r>
            <a:r>
              <a:rPr lang="it-IT" dirty="0" err="1" smtClean="0"/>
              <a:t>groups</a:t>
            </a:r>
            <a:r>
              <a:rPr lang="it-IT" dirty="0" smtClean="0"/>
              <a:t>)</a:t>
            </a:r>
            <a:endParaRPr lang="it-IT" dirty="0"/>
          </a:p>
        </p:txBody>
      </p:sp>
    </p:spTree>
    <p:extLst>
      <p:ext uri="{BB962C8B-B14F-4D97-AF65-F5344CB8AC3E}">
        <p14:creationId xmlns:p14="http://schemas.microsoft.com/office/powerpoint/2010/main" val="2543453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egnaposto contenuto 7"/>
          <p:cNvSpPr>
            <a:spLocks noGrp="1"/>
          </p:cNvSpPr>
          <p:nvPr>
            <p:ph idx="1"/>
          </p:nvPr>
        </p:nvSpPr>
        <p:spPr/>
        <p:txBody>
          <a:bodyPr>
            <a:normAutofit fontScale="92500" lnSpcReduction="10000"/>
          </a:bodyPr>
          <a:lstStyle/>
          <a:p>
            <a:r>
              <a:rPr lang="en-US" dirty="0" smtClean="0"/>
              <a:t>November and December 2015 &gt;&gt; Local activities in each country: </a:t>
            </a:r>
          </a:p>
          <a:p>
            <a:pPr lvl="1"/>
            <a:r>
              <a:rPr lang="en-US" dirty="0" smtClean="0"/>
              <a:t>Module 2 on how to implement a market research</a:t>
            </a:r>
          </a:p>
          <a:p>
            <a:pPr lvl="1"/>
            <a:r>
              <a:rPr lang="en-US" dirty="0" smtClean="0"/>
              <a:t>Implementation of the market research and elaboration of the data</a:t>
            </a:r>
          </a:p>
          <a:p>
            <a:pPr lvl="1"/>
            <a:r>
              <a:rPr lang="en-US" dirty="0" smtClean="0"/>
              <a:t>Meetings with companies, authorities to check the potential of the transnational business ideas</a:t>
            </a:r>
          </a:p>
          <a:p>
            <a:r>
              <a:rPr lang="en-US" dirty="0" smtClean="0"/>
              <a:t>January 2016 &gt;&gt; 2nd school meeting focused on business administration</a:t>
            </a:r>
          </a:p>
          <a:p>
            <a:r>
              <a:rPr lang="en-US" dirty="0" smtClean="0"/>
              <a:t>February 2016 &gt;&gt; Local activities in each country : </a:t>
            </a:r>
          </a:p>
          <a:p>
            <a:pPr lvl="1"/>
            <a:r>
              <a:rPr lang="en-US" dirty="0" smtClean="0"/>
              <a:t>Module 3 on logo and marketing strategy+</a:t>
            </a:r>
          </a:p>
          <a:p>
            <a:pPr lvl="1"/>
            <a:r>
              <a:rPr lang="en-US" dirty="0" smtClean="0"/>
              <a:t>Meetings with experts in communication and social innovation</a:t>
            </a:r>
          </a:p>
          <a:p>
            <a:r>
              <a:rPr lang="en-US" dirty="0" smtClean="0"/>
              <a:t>March 2016 &gt;&gt; Meeting in the Netherlands (targeted to problems) social network, team working, etc… </a:t>
            </a:r>
          </a:p>
        </p:txBody>
      </p:sp>
      <p:sp>
        <p:nvSpPr>
          <p:cNvPr id="9" name="Titolo 1"/>
          <p:cNvSpPr>
            <a:spLocks noGrp="1"/>
          </p:cNvSpPr>
          <p:nvPr>
            <p:ph type="title"/>
          </p:nvPr>
        </p:nvSpPr>
        <p:spPr/>
        <p:txBody>
          <a:bodyPr/>
          <a:lstStyle/>
          <a:p>
            <a:r>
              <a:rPr lang="it-IT" i="1" dirty="0" err="1" smtClean="0"/>
              <a:t>Next</a:t>
            </a:r>
            <a:r>
              <a:rPr lang="it-IT" i="1" dirty="0" smtClean="0"/>
              <a:t> </a:t>
            </a:r>
            <a:r>
              <a:rPr lang="it-IT" i="1" dirty="0" err="1" smtClean="0"/>
              <a:t>Steps</a:t>
            </a:r>
            <a:r>
              <a:rPr lang="it-IT" i="1" dirty="0" smtClean="0"/>
              <a:t> (</a:t>
            </a:r>
            <a:r>
              <a:rPr lang="it-IT" i="1" dirty="0" err="1" smtClean="0"/>
              <a:t>after</a:t>
            </a:r>
            <a:r>
              <a:rPr lang="it-IT" i="1" dirty="0" smtClean="0"/>
              <a:t> </a:t>
            </a:r>
            <a:r>
              <a:rPr lang="it-IT" i="1" dirty="0" err="1" smtClean="0"/>
              <a:t>October</a:t>
            </a:r>
            <a:r>
              <a:rPr lang="it-IT" i="1" dirty="0" smtClean="0"/>
              <a:t> - 1)</a:t>
            </a:r>
            <a:endParaRPr lang="it-IT" i="1" dirty="0"/>
          </a:p>
        </p:txBody>
      </p:sp>
    </p:spTree>
    <p:extLst>
      <p:ext uri="{BB962C8B-B14F-4D97-AF65-F5344CB8AC3E}">
        <p14:creationId xmlns:p14="http://schemas.microsoft.com/office/powerpoint/2010/main" val="118385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egnaposto contenuto 7"/>
          <p:cNvSpPr>
            <a:spLocks noGrp="1"/>
          </p:cNvSpPr>
          <p:nvPr>
            <p:ph idx="1"/>
          </p:nvPr>
        </p:nvSpPr>
        <p:spPr/>
        <p:txBody>
          <a:bodyPr>
            <a:normAutofit/>
          </a:bodyPr>
          <a:lstStyle/>
          <a:p>
            <a:r>
              <a:rPr lang="en-US" dirty="0" smtClean="0"/>
              <a:t>April 2016 &gt;&gt; Preparing the presentation of the ideas</a:t>
            </a:r>
          </a:p>
          <a:p>
            <a:pPr lvl="1"/>
            <a:r>
              <a:rPr lang="en-US" dirty="0" smtClean="0"/>
              <a:t>Filling the template cooperating with the international members of the transnational business groups</a:t>
            </a:r>
            <a:endParaRPr lang="en-US" dirty="0"/>
          </a:p>
          <a:p>
            <a:r>
              <a:rPr lang="en-US" dirty="0" smtClean="0"/>
              <a:t>May 2016 &gt;&gt; 3rd school meeting: ideas presentation and selection</a:t>
            </a:r>
          </a:p>
          <a:p>
            <a:r>
              <a:rPr lang="en-US" dirty="0" smtClean="0"/>
              <a:t>June 2016 &gt;&gt; local </a:t>
            </a:r>
            <a:r>
              <a:rPr lang="en-US" dirty="0" err="1" smtClean="0"/>
              <a:t>activites</a:t>
            </a:r>
            <a:r>
              <a:rPr lang="en-US" dirty="0" smtClean="0"/>
              <a:t>: presentation of the winning idea at local level and local dissemination events</a:t>
            </a:r>
          </a:p>
        </p:txBody>
      </p:sp>
      <p:sp>
        <p:nvSpPr>
          <p:cNvPr id="9" name="Titolo 1"/>
          <p:cNvSpPr>
            <a:spLocks noGrp="1"/>
          </p:cNvSpPr>
          <p:nvPr>
            <p:ph type="title"/>
          </p:nvPr>
        </p:nvSpPr>
        <p:spPr/>
        <p:txBody>
          <a:bodyPr/>
          <a:lstStyle/>
          <a:p>
            <a:r>
              <a:rPr lang="it-IT" i="1" dirty="0" err="1" smtClean="0"/>
              <a:t>Next</a:t>
            </a:r>
            <a:r>
              <a:rPr lang="it-IT" i="1" dirty="0" smtClean="0"/>
              <a:t> </a:t>
            </a:r>
            <a:r>
              <a:rPr lang="it-IT" i="1" dirty="0" err="1" smtClean="0"/>
              <a:t>Steps</a:t>
            </a:r>
            <a:r>
              <a:rPr lang="it-IT" i="1" dirty="0" smtClean="0"/>
              <a:t> (</a:t>
            </a:r>
            <a:r>
              <a:rPr lang="it-IT" i="1" dirty="0" err="1" smtClean="0"/>
              <a:t>after</a:t>
            </a:r>
            <a:r>
              <a:rPr lang="it-IT" i="1" dirty="0" smtClean="0"/>
              <a:t> </a:t>
            </a:r>
            <a:r>
              <a:rPr lang="it-IT" i="1" dirty="0" err="1" smtClean="0"/>
              <a:t>October</a:t>
            </a:r>
            <a:r>
              <a:rPr lang="it-IT" i="1" dirty="0" smtClean="0"/>
              <a:t> - 2)</a:t>
            </a:r>
            <a:endParaRPr lang="it-IT" i="1" dirty="0"/>
          </a:p>
        </p:txBody>
      </p:sp>
    </p:spTree>
    <p:extLst>
      <p:ext uri="{BB962C8B-B14F-4D97-AF65-F5344CB8AC3E}">
        <p14:creationId xmlns:p14="http://schemas.microsoft.com/office/powerpoint/2010/main" val="3708405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Activity 1.1 (online) </a:t>
            </a:r>
            <a:br>
              <a:rPr lang="it-IT" dirty="0" smtClean="0"/>
            </a:br>
            <a:r>
              <a:rPr lang="en-GB" dirty="0" smtClean="0"/>
              <a:t>Listen </a:t>
            </a:r>
            <a:r>
              <a:rPr lang="en-GB" dirty="0"/>
              <a:t>to people when they say "If I only could ..."</a:t>
            </a:r>
            <a:endParaRPr lang="it-IT" dirty="0"/>
          </a:p>
        </p:txBody>
      </p:sp>
      <p:sp>
        <p:nvSpPr>
          <p:cNvPr id="3" name="Segnaposto contenuto 2"/>
          <p:cNvSpPr>
            <a:spLocks noGrp="1"/>
          </p:cNvSpPr>
          <p:nvPr>
            <p:ph idx="1"/>
          </p:nvPr>
        </p:nvSpPr>
        <p:spPr/>
        <p:txBody>
          <a:bodyPr/>
          <a:lstStyle/>
          <a:p>
            <a:r>
              <a:rPr lang="it-IT" b="1" dirty="0" err="1" smtClean="0"/>
              <a:t>Description</a:t>
            </a:r>
            <a:r>
              <a:rPr lang="it-IT" b="1" dirty="0" smtClean="0"/>
              <a:t>:</a:t>
            </a:r>
            <a:r>
              <a:rPr lang="it-IT" dirty="0" smtClean="0"/>
              <a:t> </a:t>
            </a:r>
            <a:r>
              <a:rPr lang="en-GB" dirty="0"/>
              <a:t>Try to remember the last time that you heard someone saying “If I only could…”. Would you be able to show this person a way to achieve his/her objectives and desires? </a:t>
            </a:r>
            <a:endParaRPr lang="en-GB" dirty="0" smtClean="0"/>
          </a:p>
          <a:p>
            <a:r>
              <a:rPr lang="en-GB" b="1" dirty="0" smtClean="0"/>
              <a:t>Instructions for the students:</a:t>
            </a:r>
            <a:r>
              <a:rPr lang="en-GB" dirty="0" smtClean="0"/>
              <a:t> Take </a:t>
            </a:r>
            <a:r>
              <a:rPr lang="en-GB" dirty="0"/>
              <a:t>a brief note of the identified problems and solutions; you will use this later with the rest of the </a:t>
            </a:r>
            <a:r>
              <a:rPr lang="en-GB" dirty="0" smtClean="0"/>
              <a:t>group</a:t>
            </a:r>
          </a:p>
          <a:p>
            <a:r>
              <a:rPr lang="en-GB" b="1" dirty="0" smtClean="0"/>
              <a:t>Interaction with the platform:</a:t>
            </a:r>
            <a:r>
              <a:rPr lang="en-GB" dirty="0" smtClean="0"/>
              <a:t> students are able to write the answer online. The answer is stored in the personal folder/page/account of the student and can be downloaded later one</a:t>
            </a:r>
            <a:endParaRPr lang="it-IT" dirty="0"/>
          </a:p>
        </p:txBody>
      </p:sp>
    </p:spTree>
    <p:extLst>
      <p:ext uri="{BB962C8B-B14F-4D97-AF65-F5344CB8AC3E}">
        <p14:creationId xmlns:p14="http://schemas.microsoft.com/office/powerpoint/2010/main" val="257134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Topic</a:t>
            </a:r>
            <a:r>
              <a:rPr lang="it-IT" dirty="0" smtClean="0"/>
              <a:t> 2</a:t>
            </a:r>
            <a:br>
              <a:rPr lang="it-IT" dirty="0" smtClean="0"/>
            </a:br>
            <a:r>
              <a:rPr lang="it-IT" dirty="0" err="1" smtClean="0"/>
              <a:t>What</a:t>
            </a:r>
            <a:r>
              <a:rPr lang="it-IT" dirty="0" smtClean="0"/>
              <a:t> </a:t>
            </a:r>
            <a:r>
              <a:rPr lang="it-IT" dirty="0" err="1" smtClean="0"/>
              <a:t>is</a:t>
            </a:r>
            <a:r>
              <a:rPr lang="it-IT" dirty="0" smtClean="0"/>
              <a:t> </a:t>
            </a:r>
            <a:r>
              <a:rPr lang="it-IT" dirty="0" err="1" smtClean="0"/>
              <a:t>creativity</a:t>
            </a:r>
            <a:r>
              <a:rPr lang="it-IT" dirty="0" smtClean="0"/>
              <a:t>?</a:t>
            </a:r>
            <a:endParaRPr lang="it-IT" dirty="0"/>
          </a:p>
        </p:txBody>
      </p:sp>
      <p:sp>
        <p:nvSpPr>
          <p:cNvPr id="3" name="Segnaposto contenuto 2"/>
          <p:cNvSpPr>
            <a:spLocks noGrp="1"/>
          </p:cNvSpPr>
          <p:nvPr>
            <p:ph idx="1"/>
          </p:nvPr>
        </p:nvSpPr>
        <p:spPr/>
        <p:txBody>
          <a:bodyPr>
            <a:normAutofit fontScale="70000" lnSpcReduction="20000"/>
          </a:bodyPr>
          <a:lstStyle/>
          <a:p>
            <a:r>
              <a:rPr lang="en-US" dirty="0" smtClean="0"/>
              <a:t>That teachable skill, creativity, has been defined in many ways. It has been called</a:t>
            </a:r>
          </a:p>
          <a:p>
            <a:pPr lvl="1"/>
            <a:r>
              <a:rPr lang="en-US" dirty="0" smtClean="0"/>
              <a:t>A "mental activity performed in situations where there is no prior correct solution or answer" (Encyclopedia of Creativity, vol. 2, "Teaching Creativity")</a:t>
            </a:r>
          </a:p>
          <a:p>
            <a:pPr lvl="1"/>
            <a:r>
              <a:rPr lang="en-US" dirty="0" smtClean="0"/>
              <a:t>A "process of developing new, uncommon, or unique ideas"</a:t>
            </a:r>
          </a:p>
          <a:p>
            <a:pPr lvl="1"/>
            <a:r>
              <a:rPr lang="en-US" dirty="0" smtClean="0"/>
              <a:t>The "generation of novel, useful ideas"</a:t>
            </a:r>
          </a:p>
          <a:p>
            <a:r>
              <a:rPr lang="en-US" dirty="0" smtClean="0"/>
              <a:t>No one idea of creativity fits all fields of endeavor. Creativity calls on cognitive and non-cognitive skills, curiosity, intuition, and doggedness. Creative solutions can be created or discovered, in a flash or over a period of decades.</a:t>
            </a:r>
          </a:p>
          <a:p>
            <a:r>
              <a:rPr lang="en-US" dirty="0" smtClean="0"/>
              <a:t>At one time creativity was thought of as a culture-changing product of a genius like Thomas Edison, Marie Curie, or Steve Jobs. Over the past several years, however, emphasis on such phenomena, sometimes called "Big-C" creativity, has given way to an interest in what is called "little-c" or everyday creativity, a process in which many can and do participate.</a:t>
            </a:r>
          </a:p>
          <a:p>
            <a:r>
              <a:rPr lang="en-US" dirty="0" smtClean="0"/>
              <a:t>Creativity does not arise in a vacuum; it requires a certain degree of both general knowledge and field-specific knowledge. This is clearly true if we think of creativity as a form of innovation – we cannot know what is novel without a sense of what is already known in any area.</a:t>
            </a:r>
            <a:endParaRPr lang="it-IT" dirty="0"/>
          </a:p>
        </p:txBody>
      </p:sp>
    </p:spTree>
    <p:extLst>
      <p:ext uri="{BB962C8B-B14F-4D97-AF65-F5344CB8AC3E}">
        <p14:creationId xmlns:p14="http://schemas.microsoft.com/office/powerpoint/2010/main" val="3540835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Resource 2.1</a:t>
            </a:r>
            <a:br>
              <a:rPr lang="it-IT" dirty="0" smtClean="0"/>
            </a:br>
            <a:r>
              <a:rPr lang="it-IT" dirty="0" smtClean="0"/>
              <a:t>Video on </a:t>
            </a:r>
            <a:r>
              <a:rPr lang="it-IT" dirty="0" err="1" smtClean="0"/>
              <a:t>Creativity</a:t>
            </a:r>
            <a:endParaRPr lang="it-IT" dirty="0"/>
          </a:p>
        </p:txBody>
      </p:sp>
      <p:sp>
        <p:nvSpPr>
          <p:cNvPr id="4" name="Segnaposto contenuto 3"/>
          <p:cNvSpPr>
            <a:spLocks noGrp="1"/>
          </p:cNvSpPr>
          <p:nvPr>
            <p:ph sz="half" idx="1"/>
          </p:nvPr>
        </p:nvSpPr>
        <p:spPr/>
        <p:txBody>
          <a:bodyPr/>
          <a:lstStyle/>
          <a:p>
            <a:r>
              <a:rPr lang="it-IT" dirty="0" smtClean="0"/>
              <a:t>THIS VIDEO AS A SAMPLE ONE FOR ALL THE COUNTRIES</a:t>
            </a:r>
          </a:p>
          <a:p>
            <a:r>
              <a:rPr lang="it-IT" dirty="0" smtClean="0"/>
              <a:t>VIDEOS FROM THE PARTNERS TO BE INTEGRATED IN THE NATIONAL VERSION OF THE MODULE</a:t>
            </a:r>
            <a:endParaRPr lang="it-IT" dirty="0"/>
          </a:p>
        </p:txBody>
      </p:sp>
      <p:pic>
        <p:nvPicPr>
          <p:cNvPr id="6" name="av-djjwbQ2k"/>
          <p:cNvPicPr>
            <a:picLocks noGrp="1" noRot="1" noChangeAspect="1"/>
          </p:cNvPicPr>
          <p:nvPr>
            <p:ph sz="half" idx="2"/>
            <a:videoFile r:link="rId1"/>
          </p:nvPr>
        </p:nvPicPr>
        <p:blipFill>
          <a:blip r:embed="rId3"/>
          <a:stretch>
            <a:fillRect/>
          </a:stretch>
        </p:blipFill>
        <p:spPr>
          <a:xfrm>
            <a:off x="6477000" y="2714625"/>
            <a:ext cx="4572000" cy="2571750"/>
          </a:xfrm>
          <a:prstGeom prst="rect">
            <a:avLst/>
          </a:prstGeom>
        </p:spPr>
      </p:pic>
    </p:spTree>
    <p:extLst>
      <p:ext uri="{BB962C8B-B14F-4D97-AF65-F5344CB8AC3E}">
        <p14:creationId xmlns:p14="http://schemas.microsoft.com/office/powerpoint/2010/main" val="238789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Topic</a:t>
            </a:r>
            <a:r>
              <a:rPr lang="it-IT" dirty="0" smtClean="0"/>
              <a:t> 3</a:t>
            </a:r>
            <a:br>
              <a:rPr lang="it-IT" dirty="0" smtClean="0"/>
            </a:br>
            <a:r>
              <a:rPr lang="it-IT" dirty="0" err="1" smtClean="0"/>
              <a:t>What</a:t>
            </a:r>
            <a:r>
              <a:rPr lang="it-IT" dirty="0" smtClean="0"/>
              <a:t> </a:t>
            </a:r>
            <a:r>
              <a:rPr lang="it-IT" dirty="0" err="1" smtClean="0"/>
              <a:t>is</a:t>
            </a:r>
            <a:r>
              <a:rPr lang="it-IT" dirty="0" smtClean="0"/>
              <a:t> </a:t>
            </a:r>
            <a:r>
              <a:rPr lang="it-IT" dirty="0" err="1" smtClean="0"/>
              <a:t>around</a:t>
            </a:r>
            <a:r>
              <a:rPr lang="it-IT" dirty="0" smtClean="0"/>
              <a:t> </a:t>
            </a:r>
            <a:r>
              <a:rPr lang="it-IT" dirty="0" err="1" smtClean="0"/>
              <a:t>us</a:t>
            </a:r>
            <a:r>
              <a:rPr lang="it-IT" dirty="0" smtClean="0"/>
              <a:t>?</a:t>
            </a:r>
            <a:endParaRPr lang="it-IT" dirty="0"/>
          </a:p>
        </p:txBody>
      </p:sp>
      <p:sp>
        <p:nvSpPr>
          <p:cNvPr id="5" name="Segnaposto contenuto 4"/>
          <p:cNvSpPr>
            <a:spLocks noGrp="1"/>
          </p:cNvSpPr>
          <p:nvPr>
            <p:ph idx="1"/>
          </p:nvPr>
        </p:nvSpPr>
        <p:spPr/>
        <p:txBody>
          <a:bodyPr>
            <a:normAutofit lnSpcReduction="10000"/>
          </a:bodyPr>
          <a:lstStyle/>
          <a:p>
            <a:r>
              <a:rPr lang="it-IT" dirty="0" smtClean="0"/>
              <a:t>In </a:t>
            </a:r>
            <a:r>
              <a:rPr lang="it-IT" dirty="0" err="1" smtClean="0"/>
              <a:t>order</a:t>
            </a:r>
            <a:r>
              <a:rPr lang="it-IT" dirty="0" smtClean="0"/>
              <a:t> to </a:t>
            </a:r>
            <a:r>
              <a:rPr lang="it-IT" dirty="0" err="1" smtClean="0"/>
              <a:t>get</a:t>
            </a:r>
            <a:r>
              <a:rPr lang="it-IT" dirty="0" smtClean="0"/>
              <a:t> ready for the </a:t>
            </a:r>
            <a:r>
              <a:rPr lang="it-IT" dirty="0" err="1" smtClean="0"/>
              <a:t>identification</a:t>
            </a:r>
            <a:r>
              <a:rPr lang="it-IT" dirty="0" smtClean="0"/>
              <a:t> and </a:t>
            </a:r>
            <a:r>
              <a:rPr lang="it-IT" dirty="0" err="1" smtClean="0"/>
              <a:t>development</a:t>
            </a:r>
            <a:r>
              <a:rPr lang="it-IT" dirty="0" smtClean="0"/>
              <a:t> of </a:t>
            </a:r>
            <a:r>
              <a:rPr lang="it-IT" dirty="0" err="1" smtClean="0"/>
              <a:t>your</a:t>
            </a:r>
            <a:r>
              <a:rPr lang="it-IT" dirty="0" smtClean="0"/>
              <a:t> business idea, </a:t>
            </a:r>
            <a:r>
              <a:rPr lang="it-IT" dirty="0" err="1" smtClean="0"/>
              <a:t>it</a:t>
            </a:r>
            <a:r>
              <a:rPr lang="it-IT" dirty="0" smtClean="0"/>
              <a:t> </a:t>
            </a:r>
            <a:r>
              <a:rPr lang="it-IT" dirty="0" err="1" smtClean="0"/>
              <a:t>is</a:t>
            </a:r>
            <a:r>
              <a:rPr lang="it-IT" dirty="0" smtClean="0"/>
              <a:t> </a:t>
            </a:r>
            <a:r>
              <a:rPr lang="it-IT" dirty="0" err="1" smtClean="0"/>
              <a:t>very</a:t>
            </a:r>
            <a:r>
              <a:rPr lang="it-IT" dirty="0" smtClean="0"/>
              <a:t> </a:t>
            </a:r>
            <a:r>
              <a:rPr lang="it-IT" dirty="0" err="1" smtClean="0"/>
              <a:t>important</a:t>
            </a:r>
            <a:r>
              <a:rPr lang="it-IT" dirty="0" smtClean="0"/>
              <a:t> </a:t>
            </a:r>
            <a:r>
              <a:rPr lang="it-IT" dirty="0" err="1" smtClean="0"/>
              <a:t>that</a:t>
            </a:r>
            <a:r>
              <a:rPr lang="it-IT" dirty="0" smtClean="0"/>
              <a:t> </a:t>
            </a:r>
            <a:r>
              <a:rPr lang="it-IT" dirty="0" err="1" smtClean="0"/>
              <a:t>you</a:t>
            </a:r>
            <a:r>
              <a:rPr lang="it-IT" dirty="0" smtClean="0"/>
              <a:t> are </a:t>
            </a:r>
            <a:r>
              <a:rPr lang="it-IT" dirty="0" err="1" smtClean="0"/>
              <a:t>aware</a:t>
            </a:r>
            <a:r>
              <a:rPr lang="it-IT" dirty="0" smtClean="0"/>
              <a:t> of the </a:t>
            </a:r>
            <a:r>
              <a:rPr lang="it-IT" dirty="0" err="1" smtClean="0"/>
              <a:t>socio-economic</a:t>
            </a:r>
            <a:r>
              <a:rPr lang="it-IT" dirty="0" smtClean="0"/>
              <a:t> situation </a:t>
            </a:r>
            <a:r>
              <a:rPr lang="it-IT" dirty="0" err="1" smtClean="0"/>
              <a:t>that</a:t>
            </a:r>
            <a:r>
              <a:rPr lang="it-IT" dirty="0" smtClean="0"/>
              <a:t> surrounds </a:t>
            </a:r>
            <a:r>
              <a:rPr lang="it-IT" dirty="0" err="1" smtClean="0"/>
              <a:t>you</a:t>
            </a:r>
            <a:r>
              <a:rPr lang="it-IT" dirty="0" smtClean="0"/>
              <a:t>.</a:t>
            </a:r>
          </a:p>
          <a:p>
            <a:r>
              <a:rPr lang="it-IT" dirty="0" err="1" smtClean="0"/>
              <a:t>Check</a:t>
            </a:r>
            <a:r>
              <a:rPr lang="it-IT" dirty="0" smtClean="0"/>
              <a:t> the information </a:t>
            </a:r>
            <a:r>
              <a:rPr lang="it-IT" dirty="0" err="1" smtClean="0"/>
              <a:t>that</a:t>
            </a:r>
            <a:r>
              <a:rPr lang="it-IT" dirty="0" smtClean="0"/>
              <a:t> </a:t>
            </a:r>
            <a:r>
              <a:rPr lang="it-IT" dirty="0" err="1" smtClean="0"/>
              <a:t>you</a:t>
            </a:r>
            <a:r>
              <a:rPr lang="it-IT" dirty="0" smtClean="0"/>
              <a:t> can </a:t>
            </a:r>
            <a:r>
              <a:rPr lang="it-IT" dirty="0" err="1" smtClean="0"/>
              <a:t>find</a:t>
            </a:r>
            <a:r>
              <a:rPr lang="it-IT" dirty="0" smtClean="0"/>
              <a:t> </a:t>
            </a:r>
            <a:r>
              <a:rPr lang="it-IT" dirty="0" err="1" smtClean="0"/>
              <a:t>here</a:t>
            </a:r>
            <a:r>
              <a:rPr lang="it-IT" dirty="0" smtClean="0"/>
              <a:t> (</a:t>
            </a:r>
            <a:r>
              <a:rPr lang="it-IT" i="1" dirty="0" smtClean="0">
                <a:solidFill>
                  <a:schemeClr val="accent2"/>
                </a:solidFill>
              </a:rPr>
              <a:t>link to a website with </a:t>
            </a:r>
            <a:r>
              <a:rPr lang="it-IT" i="1" dirty="0" err="1" smtClean="0">
                <a:solidFill>
                  <a:schemeClr val="accent2"/>
                </a:solidFill>
              </a:rPr>
              <a:t>socio-economic</a:t>
            </a:r>
            <a:r>
              <a:rPr lang="it-IT" i="1" dirty="0" smtClean="0">
                <a:solidFill>
                  <a:schemeClr val="accent2"/>
                </a:solidFill>
              </a:rPr>
              <a:t> information </a:t>
            </a:r>
            <a:r>
              <a:rPr lang="it-IT" i="1" dirty="0" err="1" smtClean="0">
                <a:solidFill>
                  <a:schemeClr val="accent2"/>
                </a:solidFill>
              </a:rPr>
              <a:t>about</a:t>
            </a:r>
            <a:r>
              <a:rPr lang="it-IT" i="1" dirty="0" smtClean="0">
                <a:solidFill>
                  <a:schemeClr val="accent2"/>
                </a:solidFill>
              </a:rPr>
              <a:t> </a:t>
            </a:r>
            <a:r>
              <a:rPr lang="it-IT" i="1" dirty="0" err="1" smtClean="0">
                <a:solidFill>
                  <a:schemeClr val="accent2"/>
                </a:solidFill>
              </a:rPr>
              <a:t>your</a:t>
            </a:r>
            <a:r>
              <a:rPr lang="it-IT" i="1" dirty="0" smtClean="0">
                <a:solidFill>
                  <a:schemeClr val="accent2"/>
                </a:solidFill>
              </a:rPr>
              <a:t> </a:t>
            </a:r>
            <a:r>
              <a:rPr lang="it-IT" i="1" dirty="0" err="1" smtClean="0">
                <a:solidFill>
                  <a:schemeClr val="accent2"/>
                </a:solidFill>
              </a:rPr>
              <a:t>local</a:t>
            </a:r>
            <a:r>
              <a:rPr lang="it-IT" i="1" dirty="0" smtClean="0">
                <a:solidFill>
                  <a:schemeClr val="accent2"/>
                </a:solidFill>
              </a:rPr>
              <a:t> area</a:t>
            </a:r>
            <a:r>
              <a:rPr lang="it-IT" dirty="0" smtClean="0"/>
              <a:t>) and </a:t>
            </a:r>
            <a:r>
              <a:rPr lang="it-IT" dirty="0" err="1" smtClean="0"/>
              <a:t>get</a:t>
            </a:r>
            <a:r>
              <a:rPr lang="it-IT" dirty="0" smtClean="0"/>
              <a:t> </a:t>
            </a:r>
            <a:r>
              <a:rPr lang="it-IT" dirty="0" err="1" smtClean="0"/>
              <a:t>prepared</a:t>
            </a:r>
            <a:r>
              <a:rPr lang="it-IT" dirty="0" smtClean="0"/>
              <a:t> for the meeting </a:t>
            </a:r>
            <a:r>
              <a:rPr lang="it-IT" dirty="0" err="1" smtClean="0"/>
              <a:t>that</a:t>
            </a:r>
            <a:r>
              <a:rPr lang="it-IT" dirty="0" smtClean="0"/>
              <a:t> </a:t>
            </a:r>
            <a:r>
              <a:rPr lang="it-IT" dirty="0" err="1" smtClean="0"/>
              <a:t>you</a:t>
            </a:r>
            <a:r>
              <a:rPr lang="it-IT" dirty="0" smtClean="0"/>
              <a:t> </a:t>
            </a:r>
            <a:r>
              <a:rPr lang="it-IT" dirty="0" err="1" smtClean="0"/>
              <a:t>will</a:t>
            </a:r>
            <a:r>
              <a:rPr lang="it-IT" dirty="0" smtClean="0"/>
              <a:t> </a:t>
            </a:r>
            <a:r>
              <a:rPr lang="it-IT" dirty="0" err="1" smtClean="0"/>
              <a:t>have</a:t>
            </a:r>
            <a:r>
              <a:rPr lang="it-IT" dirty="0" smtClean="0"/>
              <a:t> with the </a:t>
            </a:r>
            <a:r>
              <a:rPr lang="it-IT" dirty="0" err="1" smtClean="0"/>
              <a:t>officer</a:t>
            </a:r>
            <a:r>
              <a:rPr lang="it-IT" dirty="0" smtClean="0"/>
              <a:t> of </a:t>
            </a:r>
            <a:r>
              <a:rPr lang="it-IT" dirty="0" err="1" smtClean="0"/>
              <a:t>your</a:t>
            </a:r>
            <a:r>
              <a:rPr lang="it-IT" dirty="0" smtClean="0"/>
              <a:t> </a:t>
            </a:r>
            <a:r>
              <a:rPr lang="it-IT" dirty="0" err="1" smtClean="0"/>
              <a:t>municipality</a:t>
            </a:r>
            <a:r>
              <a:rPr lang="it-IT" dirty="0" smtClean="0"/>
              <a:t> or the </a:t>
            </a:r>
            <a:r>
              <a:rPr lang="it-IT" dirty="0" err="1" smtClean="0"/>
              <a:t>expert</a:t>
            </a:r>
            <a:r>
              <a:rPr lang="it-IT" dirty="0" smtClean="0"/>
              <a:t> from the </a:t>
            </a:r>
            <a:r>
              <a:rPr lang="it-IT" dirty="0" err="1" smtClean="0"/>
              <a:t>chamber</a:t>
            </a:r>
            <a:r>
              <a:rPr lang="it-IT" dirty="0" smtClean="0"/>
              <a:t> of </a:t>
            </a:r>
            <a:r>
              <a:rPr lang="it-IT" dirty="0" err="1" smtClean="0"/>
              <a:t>commerce</a:t>
            </a:r>
            <a:r>
              <a:rPr lang="it-IT" dirty="0" smtClean="0"/>
              <a:t>.</a:t>
            </a:r>
          </a:p>
          <a:p>
            <a:r>
              <a:rPr lang="it-IT" i="1" dirty="0" err="1" smtClean="0">
                <a:solidFill>
                  <a:schemeClr val="accent2"/>
                </a:solidFill>
              </a:rPr>
              <a:t>This</a:t>
            </a:r>
            <a:r>
              <a:rPr lang="it-IT" i="1" dirty="0" smtClean="0">
                <a:solidFill>
                  <a:schemeClr val="accent2"/>
                </a:solidFill>
              </a:rPr>
              <a:t> </a:t>
            </a:r>
            <a:r>
              <a:rPr lang="it-IT" i="1" dirty="0" err="1" smtClean="0">
                <a:solidFill>
                  <a:schemeClr val="accent2"/>
                </a:solidFill>
              </a:rPr>
              <a:t>activity</a:t>
            </a:r>
            <a:r>
              <a:rPr lang="it-IT" i="1" dirty="0" smtClean="0">
                <a:solidFill>
                  <a:schemeClr val="accent2"/>
                </a:solidFill>
              </a:rPr>
              <a:t> </a:t>
            </a:r>
            <a:r>
              <a:rPr lang="it-IT" i="1" dirty="0" err="1" smtClean="0">
                <a:solidFill>
                  <a:schemeClr val="accent2"/>
                </a:solidFill>
              </a:rPr>
              <a:t>should</a:t>
            </a:r>
            <a:r>
              <a:rPr lang="it-IT" i="1" dirty="0" smtClean="0">
                <a:solidFill>
                  <a:schemeClr val="accent2"/>
                </a:solidFill>
              </a:rPr>
              <a:t> be </a:t>
            </a:r>
            <a:r>
              <a:rPr lang="it-IT" i="1" dirty="0" err="1" smtClean="0">
                <a:solidFill>
                  <a:schemeClr val="accent2"/>
                </a:solidFill>
              </a:rPr>
              <a:t>combined</a:t>
            </a:r>
            <a:r>
              <a:rPr lang="it-IT" i="1" dirty="0" smtClean="0">
                <a:solidFill>
                  <a:schemeClr val="accent2"/>
                </a:solidFill>
              </a:rPr>
              <a:t> with a meeting </a:t>
            </a:r>
            <a:r>
              <a:rPr lang="it-IT" i="1" dirty="0" err="1" smtClean="0">
                <a:solidFill>
                  <a:schemeClr val="accent2"/>
                </a:solidFill>
              </a:rPr>
              <a:t>at</a:t>
            </a:r>
            <a:r>
              <a:rPr lang="it-IT" i="1" dirty="0" smtClean="0">
                <a:solidFill>
                  <a:schemeClr val="accent2"/>
                </a:solidFill>
              </a:rPr>
              <a:t> the </a:t>
            </a:r>
            <a:r>
              <a:rPr lang="it-IT" i="1" dirty="0" err="1" smtClean="0">
                <a:solidFill>
                  <a:schemeClr val="accent2"/>
                </a:solidFill>
              </a:rPr>
              <a:t>municipality</a:t>
            </a:r>
            <a:r>
              <a:rPr lang="it-IT" i="1" dirty="0" smtClean="0">
                <a:solidFill>
                  <a:schemeClr val="accent2"/>
                </a:solidFill>
              </a:rPr>
              <a:t> or the </a:t>
            </a:r>
            <a:r>
              <a:rPr lang="it-IT" i="1" dirty="0" err="1" smtClean="0">
                <a:solidFill>
                  <a:schemeClr val="accent2"/>
                </a:solidFill>
              </a:rPr>
              <a:t>chamber</a:t>
            </a:r>
            <a:r>
              <a:rPr lang="it-IT" i="1" dirty="0" smtClean="0">
                <a:solidFill>
                  <a:schemeClr val="accent2"/>
                </a:solidFill>
              </a:rPr>
              <a:t> of </a:t>
            </a:r>
            <a:r>
              <a:rPr lang="it-IT" i="1" dirty="0" err="1" smtClean="0">
                <a:solidFill>
                  <a:schemeClr val="accent2"/>
                </a:solidFill>
              </a:rPr>
              <a:t>commerce</a:t>
            </a:r>
            <a:r>
              <a:rPr lang="it-IT" i="1" dirty="0" smtClean="0">
                <a:solidFill>
                  <a:schemeClr val="accent2"/>
                </a:solidFill>
              </a:rPr>
              <a:t> on the </a:t>
            </a:r>
            <a:r>
              <a:rPr lang="it-IT" i="1" dirty="0" err="1" smtClean="0">
                <a:solidFill>
                  <a:schemeClr val="accent2"/>
                </a:solidFill>
              </a:rPr>
              <a:t>local</a:t>
            </a:r>
            <a:r>
              <a:rPr lang="it-IT" i="1" dirty="0" smtClean="0">
                <a:solidFill>
                  <a:schemeClr val="accent2"/>
                </a:solidFill>
              </a:rPr>
              <a:t> </a:t>
            </a:r>
            <a:r>
              <a:rPr lang="it-IT" i="1" dirty="0" err="1" smtClean="0">
                <a:solidFill>
                  <a:schemeClr val="accent2"/>
                </a:solidFill>
              </a:rPr>
              <a:t>economic</a:t>
            </a:r>
            <a:r>
              <a:rPr lang="it-IT" i="1" dirty="0" smtClean="0">
                <a:solidFill>
                  <a:schemeClr val="accent2"/>
                </a:solidFill>
              </a:rPr>
              <a:t> reality… </a:t>
            </a:r>
            <a:r>
              <a:rPr lang="it-IT" i="1" dirty="0" err="1" smtClean="0">
                <a:solidFill>
                  <a:schemeClr val="accent2"/>
                </a:solidFill>
              </a:rPr>
              <a:t>ask</a:t>
            </a:r>
            <a:r>
              <a:rPr lang="it-IT" i="1" dirty="0" smtClean="0">
                <a:solidFill>
                  <a:schemeClr val="accent2"/>
                </a:solidFill>
              </a:rPr>
              <a:t> the </a:t>
            </a:r>
            <a:r>
              <a:rPr lang="it-IT" i="1" dirty="0" err="1" smtClean="0">
                <a:solidFill>
                  <a:schemeClr val="accent2"/>
                </a:solidFill>
              </a:rPr>
              <a:t>officer</a:t>
            </a:r>
            <a:r>
              <a:rPr lang="it-IT" i="1" dirty="0" smtClean="0">
                <a:solidFill>
                  <a:schemeClr val="accent2"/>
                </a:solidFill>
              </a:rPr>
              <a:t>/</a:t>
            </a:r>
            <a:r>
              <a:rPr lang="it-IT" i="1" dirty="0" err="1" smtClean="0">
                <a:solidFill>
                  <a:schemeClr val="accent2"/>
                </a:solidFill>
              </a:rPr>
              <a:t>expert</a:t>
            </a:r>
            <a:r>
              <a:rPr lang="it-IT" i="1" dirty="0" smtClean="0">
                <a:solidFill>
                  <a:schemeClr val="accent2"/>
                </a:solidFill>
              </a:rPr>
              <a:t> to focus on the </a:t>
            </a:r>
            <a:r>
              <a:rPr lang="it-IT" i="1" dirty="0" err="1" smtClean="0">
                <a:solidFill>
                  <a:schemeClr val="accent2"/>
                </a:solidFill>
              </a:rPr>
              <a:t>plans</a:t>
            </a:r>
            <a:r>
              <a:rPr lang="it-IT" i="1" dirty="0" smtClean="0">
                <a:solidFill>
                  <a:schemeClr val="accent2"/>
                </a:solidFill>
              </a:rPr>
              <a:t> and </a:t>
            </a:r>
            <a:r>
              <a:rPr lang="it-IT" i="1" dirty="0" err="1" smtClean="0">
                <a:solidFill>
                  <a:schemeClr val="accent2"/>
                </a:solidFill>
              </a:rPr>
              <a:t>priority</a:t>
            </a:r>
            <a:r>
              <a:rPr lang="it-IT" i="1" dirty="0" smtClean="0">
                <a:solidFill>
                  <a:schemeClr val="accent2"/>
                </a:solidFill>
              </a:rPr>
              <a:t> for the </a:t>
            </a:r>
            <a:r>
              <a:rPr lang="it-IT" i="1" dirty="0" err="1" smtClean="0">
                <a:solidFill>
                  <a:schemeClr val="accent2"/>
                </a:solidFill>
              </a:rPr>
              <a:t>economic</a:t>
            </a:r>
            <a:r>
              <a:rPr lang="it-IT" i="1" dirty="0" smtClean="0">
                <a:solidFill>
                  <a:schemeClr val="accent2"/>
                </a:solidFill>
              </a:rPr>
              <a:t> </a:t>
            </a:r>
            <a:r>
              <a:rPr lang="it-IT" i="1" dirty="0" err="1" smtClean="0">
                <a:solidFill>
                  <a:schemeClr val="accent2"/>
                </a:solidFill>
              </a:rPr>
              <a:t>development</a:t>
            </a:r>
            <a:r>
              <a:rPr lang="it-IT" i="1" dirty="0" smtClean="0">
                <a:solidFill>
                  <a:schemeClr val="accent2"/>
                </a:solidFill>
              </a:rPr>
              <a:t> of the </a:t>
            </a:r>
            <a:r>
              <a:rPr lang="it-IT" i="1" dirty="0" err="1" smtClean="0">
                <a:solidFill>
                  <a:schemeClr val="accent2"/>
                </a:solidFill>
              </a:rPr>
              <a:t>territory</a:t>
            </a:r>
            <a:r>
              <a:rPr lang="it-IT" i="1" dirty="0" smtClean="0">
                <a:solidFill>
                  <a:schemeClr val="accent2"/>
                </a:solidFill>
              </a:rPr>
              <a:t> </a:t>
            </a:r>
          </a:p>
        </p:txBody>
      </p:sp>
    </p:spTree>
    <p:extLst>
      <p:ext uri="{BB962C8B-B14F-4D97-AF65-F5344CB8AC3E}">
        <p14:creationId xmlns:p14="http://schemas.microsoft.com/office/powerpoint/2010/main" val="54018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Activity 3.1 (online)</a:t>
            </a:r>
            <a:br>
              <a:rPr lang="it-IT" dirty="0" smtClean="0"/>
            </a:br>
            <a:r>
              <a:rPr lang="it-IT" dirty="0" err="1" smtClean="0"/>
              <a:t>Statistics</a:t>
            </a:r>
            <a:r>
              <a:rPr lang="it-IT" dirty="0" smtClean="0"/>
              <a:t> are </a:t>
            </a:r>
            <a:r>
              <a:rPr lang="it-IT" dirty="0" err="1" smtClean="0"/>
              <a:t>not</a:t>
            </a:r>
            <a:r>
              <a:rPr lang="it-IT" dirty="0" smtClean="0"/>
              <a:t> </a:t>
            </a:r>
            <a:r>
              <a:rPr lang="it-IT" dirty="0" err="1" smtClean="0"/>
              <a:t>difficult</a:t>
            </a:r>
            <a:r>
              <a:rPr lang="it-IT" dirty="0" smtClean="0"/>
              <a:t>!</a:t>
            </a:r>
            <a:endParaRPr lang="it-IT" dirty="0"/>
          </a:p>
        </p:txBody>
      </p:sp>
      <p:sp>
        <p:nvSpPr>
          <p:cNvPr id="6" name="Segnaposto contenuto 2"/>
          <p:cNvSpPr>
            <a:spLocks noGrp="1"/>
          </p:cNvSpPr>
          <p:nvPr>
            <p:ph idx="1"/>
          </p:nvPr>
        </p:nvSpPr>
        <p:spPr/>
        <p:txBody>
          <a:bodyPr>
            <a:normAutofit fontScale="85000" lnSpcReduction="20000"/>
          </a:bodyPr>
          <a:lstStyle/>
          <a:p>
            <a:r>
              <a:rPr lang="it-IT" b="1" dirty="0" err="1" smtClean="0"/>
              <a:t>Description</a:t>
            </a:r>
            <a:r>
              <a:rPr lang="it-IT" b="1" dirty="0" smtClean="0"/>
              <a:t>:</a:t>
            </a:r>
            <a:r>
              <a:rPr lang="it-IT" dirty="0"/>
              <a:t> </a:t>
            </a:r>
            <a:r>
              <a:rPr lang="en-GB" dirty="0" smtClean="0"/>
              <a:t> How is the socio-economic situation of our Country? Where can you get information about this topic? Of course, the Internet is the perfect source, but you should be careful if you want to find official data and statistics.</a:t>
            </a:r>
          </a:p>
          <a:p>
            <a:r>
              <a:rPr lang="en-GB" b="1" dirty="0" smtClean="0"/>
              <a:t>Instructions for the students:</a:t>
            </a:r>
            <a:r>
              <a:rPr lang="en-GB" dirty="0" smtClean="0"/>
              <a:t> Search on the web for the three most relevant sources of statistics information of your country and answer the following questions:</a:t>
            </a:r>
          </a:p>
          <a:p>
            <a:pPr lvl="1"/>
            <a:r>
              <a:rPr lang="en-GB" dirty="0" smtClean="0"/>
              <a:t>Paste here the link of the web-sources that you identified </a:t>
            </a:r>
            <a:r>
              <a:rPr lang="en-GB" i="1" dirty="0" smtClean="0"/>
              <a:t>(</a:t>
            </a:r>
            <a:r>
              <a:rPr lang="en-GB" i="1" dirty="0" smtClean="0">
                <a:solidFill>
                  <a:schemeClr val="accent2"/>
                </a:solidFill>
              </a:rPr>
              <a:t>three text fields</a:t>
            </a:r>
            <a:r>
              <a:rPr lang="en-GB" i="1" dirty="0" smtClean="0"/>
              <a:t>)</a:t>
            </a:r>
          </a:p>
          <a:p>
            <a:pPr lvl="1"/>
            <a:r>
              <a:rPr lang="en-GB" dirty="0" smtClean="0"/>
              <a:t>What is the main economic sector of your country? </a:t>
            </a:r>
            <a:r>
              <a:rPr lang="en-GB" i="1" dirty="0" smtClean="0"/>
              <a:t>(</a:t>
            </a:r>
            <a:r>
              <a:rPr lang="en-GB" i="1" dirty="0" smtClean="0">
                <a:solidFill>
                  <a:schemeClr val="accent2"/>
                </a:solidFill>
              </a:rPr>
              <a:t>one text field</a:t>
            </a:r>
            <a:r>
              <a:rPr lang="en-GB" i="1" dirty="0" smtClean="0"/>
              <a:t>)</a:t>
            </a:r>
          </a:p>
          <a:p>
            <a:pPr lvl="1"/>
            <a:r>
              <a:rPr lang="en-GB" dirty="0" smtClean="0"/>
              <a:t>…and of your Region? </a:t>
            </a:r>
            <a:r>
              <a:rPr lang="en-GB" i="1" dirty="0" smtClean="0"/>
              <a:t>(</a:t>
            </a:r>
            <a:r>
              <a:rPr lang="en-GB" i="1" dirty="0" smtClean="0">
                <a:solidFill>
                  <a:schemeClr val="accent2"/>
                </a:solidFill>
              </a:rPr>
              <a:t>one text field</a:t>
            </a:r>
            <a:r>
              <a:rPr lang="en-GB" i="1" dirty="0" smtClean="0"/>
              <a:t>)</a:t>
            </a:r>
          </a:p>
          <a:p>
            <a:pPr lvl="1"/>
            <a:r>
              <a:rPr lang="en-GB" dirty="0" smtClean="0"/>
              <a:t>What is the employment rate of young people (under 30 years old) in your country? </a:t>
            </a:r>
            <a:r>
              <a:rPr lang="en-GB" i="1" dirty="0" smtClean="0"/>
              <a:t>(</a:t>
            </a:r>
            <a:r>
              <a:rPr lang="en-GB" i="1" dirty="0" smtClean="0">
                <a:solidFill>
                  <a:schemeClr val="accent2"/>
                </a:solidFill>
              </a:rPr>
              <a:t>one % field</a:t>
            </a:r>
            <a:r>
              <a:rPr lang="en-GB" i="1" dirty="0" smtClean="0"/>
              <a:t>)</a:t>
            </a:r>
          </a:p>
          <a:p>
            <a:pPr lvl="1"/>
            <a:r>
              <a:rPr lang="en-GB" dirty="0" smtClean="0"/>
              <a:t>Does your country promote entrepreneurship and how? </a:t>
            </a:r>
            <a:r>
              <a:rPr lang="en-GB" i="1" dirty="0" smtClean="0"/>
              <a:t>(</a:t>
            </a:r>
            <a:r>
              <a:rPr lang="en-GB" i="1" dirty="0" smtClean="0">
                <a:solidFill>
                  <a:schemeClr val="accent2"/>
                </a:solidFill>
              </a:rPr>
              <a:t>one comment field</a:t>
            </a:r>
            <a:r>
              <a:rPr lang="en-GB" i="1" dirty="0" smtClean="0"/>
              <a:t>)</a:t>
            </a:r>
            <a:endParaRPr lang="en-GB" dirty="0" smtClean="0"/>
          </a:p>
          <a:p>
            <a:r>
              <a:rPr lang="en-GB" b="1" dirty="0" smtClean="0"/>
              <a:t>Interaction with the platform:</a:t>
            </a:r>
            <a:r>
              <a:rPr lang="en-GB" dirty="0" smtClean="0"/>
              <a:t> students are able to write the answers online. The answer are stored in the personal folder/page/account of the student and can be downloaded later on</a:t>
            </a:r>
            <a:endParaRPr lang="it-IT" dirty="0"/>
          </a:p>
        </p:txBody>
      </p:sp>
    </p:spTree>
    <p:extLst>
      <p:ext uri="{BB962C8B-B14F-4D97-AF65-F5344CB8AC3E}">
        <p14:creationId xmlns:p14="http://schemas.microsoft.com/office/powerpoint/2010/main" val="227020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Topic</a:t>
            </a:r>
            <a:r>
              <a:rPr lang="it-IT" dirty="0" smtClean="0"/>
              <a:t> 4</a:t>
            </a:r>
            <a:br>
              <a:rPr lang="it-IT" dirty="0" smtClean="0"/>
            </a:br>
            <a:r>
              <a:rPr lang="it-IT" dirty="0" smtClean="0"/>
              <a:t>A common </a:t>
            </a:r>
            <a:r>
              <a:rPr lang="it-IT" dirty="0" err="1" smtClean="0"/>
              <a:t>European</a:t>
            </a:r>
            <a:r>
              <a:rPr lang="it-IT" dirty="0" smtClean="0"/>
              <a:t> </a:t>
            </a:r>
            <a:r>
              <a:rPr lang="it-IT" dirty="0" err="1" smtClean="0"/>
              <a:t>strategy</a:t>
            </a:r>
            <a:endParaRPr lang="it-IT" dirty="0"/>
          </a:p>
        </p:txBody>
      </p:sp>
      <p:sp>
        <p:nvSpPr>
          <p:cNvPr id="3" name="Segnaposto contenuto 2"/>
          <p:cNvSpPr>
            <a:spLocks noGrp="1"/>
          </p:cNvSpPr>
          <p:nvPr>
            <p:ph idx="1"/>
          </p:nvPr>
        </p:nvSpPr>
        <p:spPr/>
        <p:txBody>
          <a:bodyPr>
            <a:normAutofit fontScale="62500" lnSpcReduction="20000"/>
          </a:bodyPr>
          <a:lstStyle/>
          <a:p>
            <a:r>
              <a:rPr lang="en-US" dirty="0" smtClean="0"/>
              <a:t>Europe 2020 is the European Union’s ten-year jobs and growth strategy. It was launched in 2010 to create the conditions for smart, sustainable and inclusive growth.</a:t>
            </a:r>
          </a:p>
          <a:p>
            <a:r>
              <a:rPr lang="en-US" dirty="0" smtClean="0"/>
              <a:t>Five headline targets have been agreed for the EU to achieve by the end of 2020. These cover employment; research and development; climate/energy; education; social inclusion and poverty reduction.</a:t>
            </a:r>
          </a:p>
          <a:p>
            <a:pPr fontAlgn="t"/>
            <a:r>
              <a:rPr lang="en-US" dirty="0"/>
              <a:t>Europe has identified new engines to boost growth and jobs. These areas are addressed by </a:t>
            </a:r>
            <a:r>
              <a:rPr lang="en-US" b="1" dirty="0"/>
              <a:t>7 flagship initiatives</a:t>
            </a:r>
            <a:r>
              <a:rPr lang="en-US" dirty="0"/>
              <a:t>.</a:t>
            </a:r>
          </a:p>
          <a:p>
            <a:pPr fontAlgn="t"/>
            <a:r>
              <a:rPr lang="en-US" dirty="0"/>
              <a:t>Within each initiative, both the EU and national authorities have to coordinate their efforts so they are mutually reinforcing. Most of these initiatives have been presented by the Commission in 2010</a:t>
            </a:r>
            <a:r>
              <a:rPr lang="en-US" dirty="0" smtClean="0"/>
              <a:t>. Check the links below and get familiar with the European priorities on smart, sustainable and inclusive growth.</a:t>
            </a:r>
            <a:endParaRPr lang="en-US" dirty="0"/>
          </a:p>
          <a:p>
            <a:pPr lvl="1" fontAlgn="t"/>
            <a:r>
              <a:rPr lang="en-US" b="1" u="sng" dirty="0">
                <a:hlinkClick r:id="rId2" tooltip="Smart growth"/>
              </a:rPr>
              <a:t>Smart growth</a:t>
            </a:r>
            <a:endParaRPr lang="en-US" b="1" dirty="0"/>
          </a:p>
          <a:p>
            <a:pPr lvl="2" fontAlgn="t"/>
            <a:r>
              <a:rPr lang="en-US" u="sng" dirty="0">
                <a:hlinkClick r:id="rId3" tooltip="Digital agenda for Europe"/>
              </a:rPr>
              <a:t>Digital agenda for Europe</a:t>
            </a:r>
            <a:endParaRPr lang="en-US" dirty="0"/>
          </a:p>
          <a:p>
            <a:pPr lvl="2" fontAlgn="t"/>
            <a:r>
              <a:rPr lang="en-US" u="sng" dirty="0">
                <a:hlinkClick r:id="rId4" tooltip="Innovation Union"/>
              </a:rPr>
              <a:t>Innovation Union</a:t>
            </a:r>
            <a:endParaRPr lang="en-US" dirty="0"/>
          </a:p>
          <a:p>
            <a:pPr lvl="2" fontAlgn="t"/>
            <a:r>
              <a:rPr lang="en-US" u="sng" dirty="0">
                <a:hlinkClick r:id="rId5" tooltip="Youth on the move"/>
              </a:rPr>
              <a:t>Youth on the move</a:t>
            </a:r>
            <a:endParaRPr lang="en-US" dirty="0"/>
          </a:p>
          <a:p>
            <a:pPr lvl="1" fontAlgn="t"/>
            <a:r>
              <a:rPr lang="en-US" b="1" u="sng" dirty="0">
                <a:hlinkClick r:id="rId6" tooltip="Sustainable growth"/>
              </a:rPr>
              <a:t>Sustainable growth</a:t>
            </a:r>
            <a:endParaRPr lang="en-US" b="1" dirty="0"/>
          </a:p>
          <a:p>
            <a:pPr lvl="2" fontAlgn="t"/>
            <a:r>
              <a:rPr lang="en-US" u="sng" dirty="0">
                <a:hlinkClick r:id="rId7" tooltip="Resource efficient Europe"/>
              </a:rPr>
              <a:t>Resource efficient Europe</a:t>
            </a:r>
            <a:endParaRPr lang="en-US" dirty="0"/>
          </a:p>
          <a:p>
            <a:pPr lvl="2" fontAlgn="t"/>
            <a:r>
              <a:rPr lang="en-US" u="sng" dirty="0">
                <a:hlinkClick r:id="rId8" tooltip="An industrial policy for the globalisation era"/>
              </a:rPr>
              <a:t>An industrial policy for the </a:t>
            </a:r>
            <a:r>
              <a:rPr lang="en-US" u="sng" dirty="0" err="1">
                <a:hlinkClick r:id="rId8" tooltip="An industrial policy for the globalisation era"/>
              </a:rPr>
              <a:t>globalisation</a:t>
            </a:r>
            <a:r>
              <a:rPr lang="en-US" u="sng" dirty="0">
                <a:hlinkClick r:id="rId8" tooltip="An industrial policy for the globalisation era"/>
              </a:rPr>
              <a:t> era</a:t>
            </a:r>
            <a:endParaRPr lang="en-US" dirty="0"/>
          </a:p>
          <a:p>
            <a:pPr lvl="1" fontAlgn="t"/>
            <a:r>
              <a:rPr lang="en-US" b="1" u="sng" dirty="0">
                <a:hlinkClick r:id="rId9" tooltip="Inclusive growth"/>
              </a:rPr>
              <a:t>Inclusive growth</a:t>
            </a:r>
            <a:endParaRPr lang="en-US" b="1" dirty="0"/>
          </a:p>
          <a:p>
            <a:pPr lvl="2" fontAlgn="t"/>
            <a:r>
              <a:rPr lang="en-US" u="sng" dirty="0">
                <a:hlinkClick r:id="rId10" tooltip="An agenda for new skills and jobs"/>
              </a:rPr>
              <a:t>An agenda for new skills and jobs</a:t>
            </a:r>
            <a:endParaRPr lang="en-US" dirty="0"/>
          </a:p>
          <a:p>
            <a:pPr lvl="2" fontAlgn="t"/>
            <a:r>
              <a:rPr lang="en-US" u="sng" dirty="0">
                <a:hlinkClick r:id="rId11" tooltip="European platform against poverty"/>
              </a:rPr>
              <a:t>European platform against poverty</a:t>
            </a:r>
            <a:endParaRPr lang="en-US" dirty="0"/>
          </a:p>
          <a:p>
            <a:endParaRPr lang="en-US" dirty="0" smtClean="0"/>
          </a:p>
        </p:txBody>
      </p:sp>
    </p:spTree>
    <p:extLst>
      <p:ext uri="{BB962C8B-B14F-4D97-AF65-F5344CB8AC3E}">
        <p14:creationId xmlns:p14="http://schemas.microsoft.com/office/powerpoint/2010/main" val="2659462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Activity 4.1 (online)</a:t>
            </a:r>
            <a:br>
              <a:rPr lang="it-IT" dirty="0" smtClean="0"/>
            </a:br>
            <a:r>
              <a:rPr lang="it-IT" dirty="0" smtClean="0"/>
              <a:t>Quiz on EU </a:t>
            </a:r>
            <a:r>
              <a:rPr lang="it-IT" dirty="0" err="1" smtClean="0"/>
              <a:t>policies</a:t>
            </a:r>
            <a:r>
              <a:rPr lang="it-IT" dirty="0" smtClean="0"/>
              <a:t> and </a:t>
            </a:r>
            <a:r>
              <a:rPr lang="it-IT" dirty="0" err="1" smtClean="0"/>
              <a:t>initiatives</a:t>
            </a:r>
            <a:endParaRPr lang="it-IT" dirty="0"/>
          </a:p>
        </p:txBody>
      </p:sp>
      <p:sp>
        <p:nvSpPr>
          <p:cNvPr id="6" name="Segnaposto contenuto 2"/>
          <p:cNvSpPr>
            <a:spLocks noGrp="1"/>
          </p:cNvSpPr>
          <p:nvPr>
            <p:ph sz="half" idx="1"/>
          </p:nvPr>
        </p:nvSpPr>
        <p:spPr/>
        <p:txBody>
          <a:bodyPr>
            <a:normAutofit fontScale="47500" lnSpcReduction="20000"/>
          </a:bodyPr>
          <a:lstStyle/>
          <a:p>
            <a:r>
              <a:rPr lang="it-IT" b="1" dirty="0" smtClean="0"/>
              <a:t>1 </a:t>
            </a:r>
            <a:r>
              <a:rPr lang="it-IT" b="1" dirty="0" err="1" smtClean="0"/>
              <a:t>What</a:t>
            </a:r>
            <a:r>
              <a:rPr lang="it-IT" b="1" dirty="0" smtClean="0"/>
              <a:t> </a:t>
            </a:r>
            <a:r>
              <a:rPr lang="it-IT" b="1" dirty="0" err="1" smtClean="0"/>
              <a:t>is</a:t>
            </a:r>
            <a:r>
              <a:rPr lang="it-IT" b="1" dirty="0" smtClean="0"/>
              <a:t> Europe2020?	</a:t>
            </a:r>
          </a:p>
          <a:p>
            <a:pPr lvl="1"/>
            <a:r>
              <a:rPr lang="it-IT" dirty="0" smtClean="0"/>
              <a:t>A </a:t>
            </a:r>
            <a:r>
              <a:rPr lang="it-IT" dirty="0" err="1" smtClean="0"/>
              <a:t>European</a:t>
            </a:r>
            <a:r>
              <a:rPr lang="it-IT" dirty="0" smtClean="0"/>
              <a:t> </a:t>
            </a:r>
            <a:r>
              <a:rPr lang="it-IT" dirty="0" err="1" smtClean="0"/>
              <a:t>strategy</a:t>
            </a:r>
            <a:r>
              <a:rPr lang="it-IT" dirty="0" smtClean="0"/>
              <a:t> for </a:t>
            </a:r>
            <a:r>
              <a:rPr lang="it-IT" dirty="0" err="1" smtClean="0"/>
              <a:t>socio-economic</a:t>
            </a:r>
            <a:r>
              <a:rPr lang="it-IT" dirty="0" smtClean="0"/>
              <a:t> </a:t>
            </a:r>
            <a:r>
              <a:rPr lang="it-IT" dirty="0" err="1" smtClean="0"/>
              <a:t>growth</a:t>
            </a:r>
            <a:endParaRPr lang="it-IT" dirty="0" smtClean="0"/>
          </a:p>
          <a:p>
            <a:pPr lvl="1"/>
            <a:r>
              <a:rPr lang="it-IT" dirty="0" smtClean="0"/>
              <a:t>A </a:t>
            </a:r>
            <a:r>
              <a:rPr lang="it-IT" dirty="0" err="1" smtClean="0"/>
              <a:t>European</a:t>
            </a:r>
            <a:r>
              <a:rPr lang="it-IT" dirty="0" smtClean="0"/>
              <a:t> </a:t>
            </a:r>
            <a:r>
              <a:rPr lang="it-IT" dirty="0" err="1" smtClean="0"/>
              <a:t>event</a:t>
            </a:r>
            <a:r>
              <a:rPr lang="it-IT" dirty="0" smtClean="0"/>
              <a:t> </a:t>
            </a:r>
            <a:r>
              <a:rPr lang="it-IT" dirty="0" err="1" smtClean="0"/>
              <a:t>that</a:t>
            </a:r>
            <a:r>
              <a:rPr lang="it-IT" dirty="0" smtClean="0"/>
              <a:t> </a:t>
            </a:r>
            <a:r>
              <a:rPr lang="it-IT" dirty="0" err="1" smtClean="0"/>
              <a:t>will</a:t>
            </a:r>
            <a:r>
              <a:rPr lang="it-IT" dirty="0" smtClean="0"/>
              <a:t> take </a:t>
            </a:r>
            <a:r>
              <a:rPr lang="it-IT" dirty="0" err="1" smtClean="0"/>
              <a:t>place</a:t>
            </a:r>
            <a:r>
              <a:rPr lang="it-IT" dirty="0" smtClean="0"/>
              <a:t> in the </a:t>
            </a:r>
            <a:r>
              <a:rPr lang="it-IT" dirty="0" err="1" smtClean="0"/>
              <a:t>year</a:t>
            </a:r>
            <a:r>
              <a:rPr lang="it-IT" dirty="0" smtClean="0"/>
              <a:t> 2020</a:t>
            </a:r>
          </a:p>
          <a:p>
            <a:pPr lvl="1"/>
            <a:r>
              <a:rPr lang="it-IT" dirty="0" smtClean="0"/>
              <a:t>The </a:t>
            </a:r>
            <a:r>
              <a:rPr lang="it-IT" dirty="0" err="1" smtClean="0"/>
              <a:t>title</a:t>
            </a:r>
            <a:r>
              <a:rPr lang="it-IT" dirty="0" smtClean="0"/>
              <a:t> of a book on the </a:t>
            </a:r>
            <a:r>
              <a:rPr lang="it-IT" dirty="0" err="1" smtClean="0"/>
              <a:t>actual</a:t>
            </a:r>
            <a:r>
              <a:rPr lang="it-IT" dirty="0" smtClean="0"/>
              <a:t> situation of Europe</a:t>
            </a:r>
          </a:p>
          <a:p>
            <a:r>
              <a:rPr lang="it-IT" b="1" dirty="0" smtClean="0"/>
              <a:t>2 To create a single </a:t>
            </a:r>
            <a:r>
              <a:rPr lang="it-IT" b="1" dirty="0" err="1" smtClean="0"/>
              <a:t>digital</a:t>
            </a:r>
            <a:r>
              <a:rPr lang="it-IT" b="1" dirty="0" smtClean="0"/>
              <a:t> market </a:t>
            </a:r>
            <a:r>
              <a:rPr lang="it-IT" b="1" dirty="0" err="1" smtClean="0"/>
              <a:t>is</a:t>
            </a:r>
            <a:r>
              <a:rPr lang="it-IT" b="1" dirty="0" smtClean="0"/>
              <a:t> a </a:t>
            </a:r>
            <a:r>
              <a:rPr lang="it-IT" b="1" dirty="0" err="1" smtClean="0"/>
              <a:t>key</a:t>
            </a:r>
            <a:r>
              <a:rPr lang="it-IT" b="1" dirty="0" smtClean="0"/>
              <a:t> </a:t>
            </a:r>
            <a:r>
              <a:rPr lang="it-IT" b="1" dirty="0" err="1" smtClean="0"/>
              <a:t>priority</a:t>
            </a:r>
            <a:r>
              <a:rPr lang="it-IT" b="1" dirty="0" smtClean="0"/>
              <a:t> for…</a:t>
            </a:r>
          </a:p>
          <a:p>
            <a:pPr lvl="1"/>
            <a:r>
              <a:rPr lang="it-IT" dirty="0" smtClean="0"/>
              <a:t>The agenda for new </a:t>
            </a:r>
            <a:r>
              <a:rPr lang="it-IT" dirty="0" err="1" smtClean="0"/>
              <a:t>skills</a:t>
            </a:r>
            <a:r>
              <a:rPr lang="it-IT" dirty="0" smtClean="0"/>
              <a:t> and </a:t>
            </a:r>
            <a:r>
              <a:rPr lang="it-IT" dirty="0" err="1" smtClean="0"/>
              <a:t>jobs</a:t>
            </a:r>
            <a:endParaRPr lang="it-IT" dirty="0" smtClean="0"/>
          </a:p>
          <a:p>
            <a:pPr lvl="1"/>
            <a:r>
              <a:rPr lang="it-IT" dirty="0" smtClean="0"/>
              <a:t>The </a:t>
            </a:r>
            <a:r>
              <a:rPr lang="it-IT" dirty="0" err="1" smtClean="0"/>
              <a:t>digital</a:t>
            </a:r>
            <a:r>
              <a:rPr lang="it-IT" dirty="0" smtClean="0"/>
              <a:t> agenda for Europe</a:t>
            </a:r>
          </a:p>
          <a:p>
            <a:pPr lvl="1"/>
            <a:r>
              <a:rPr lang="it-IT" dirty="0" smtClean="0"/>
              <a:t>The </a:t>
            </a:r>
            <a:r>
              <a:rPr lang="it-IT" dirty="0" err="1" smtClean="0"/>
              <a:t>plan</a:t>
            </a:r>
            <a:r>
              <a:rPr lang="it-IT" dirty="0" smtClean="0"/>
              <a:t> for Resource </a:t>
            </a:r>
            <a:r>
              <a:rPr lang="it-IT" dirty="0" err="1" smtClean="0"/>
              <a:t>efficient</a:t>
            </a:r>
            <a:r>
              <a:rPr lang="it-IT" dirty="0" smtClean="0"/>
              <a:t> Europe</a:t>
            </a:r>
          </a:p>
          <a:p>
            <a:r>
              <a:rPr lang="it-IT" b="1" dirty="0" smtClean="0"/>
              <a:t>3 </a:t>
            </a:r>
            <a:r>
              <a:rPr lang="it-IT" b="1" dirty="0" err="1" smtClean="0"/>
              <a:t>What</a:t>
            </a:r>
            <a:r>
              <a:rPr lang="it-IT" b="1" dirty="0" smtClean="0"/>
              <a:t> </a:t>
            </a:r>
            <a:r>
              <a:rPr lang="it-IT" b="1" dirty="0" err="1" smtClean="0"/>
              <a:t>does</a:t>
            </a:r>
            <a:r>
              <a:rPr lang="it-IT" b="1" dirty="0" smtClean="0"/>
              <a:t> the </a:t>
            </a:r>
            <a:r>
              <a:rPr lang="it-IT" b="1" dirty="0" err="1" smtClean="0"/>
              <a:t>term</a:t>
            </a:r>
            <a:r>
              <a:rPr lang="it-IT" b="1" dirty="0" smtClean="0"/>
              <a:t> «</a:t>
            </a:r>
            <a:r>
              <a:rPr lang="it-IT" b="1" dirty="0" err="1" smtClean="0"/>
              <a:t>mobility</a:t>
            </a:r>
            <a:r>
              <a:rPr lang="it-IT" b="1" dirty="0" smtClean="0"/>
              <a:t>» stand for in the «Youth on the </a:t>
            </a:r>
            <a:r>
              <a:rPr lang="it-IT" b="1" dirty="0" err="1" smtClean="0"/>
              <a:t>move</a:t>
            </a:r>
            <a:r>
              <a:rPr lang="it-IT" b="1" dirty="0" smtClean="0"/>
              <a:t>» </a:t>
            </a:r>
            <a:r>
              <a:rPr lang="it-IT" b="1" dirty="0" err="1" smtClean="0"/>
              <a:t>flagship</a:t>
            </a:r>
            <a:r>
              <a:rPr lang="it-IT" b="1" dirty="0" smtClean="0"/>
              <a:t> </a:t>
            </a:r>
            <a:r>
              <a:rPr lang="it-IT" b="1" dirty="0" err="1" smtClean="0"/>
              <a:t>initiative</a:t>
            </a:r>
            <a:r>
              <a:rPr lang="it-IT" b="1" dirty="0" smtClean="0"/>
              <a:t>?</a:t>
            </a:r>
          </a:p>
          <a:p>
            <a:pPr lvl="1"/>
            <a:r>
              <a:rPr lang="it-IT" dirty="0" err="1" smtClean="0"/>
              <a:t>Trasportation</a:t>
            </a:r>
            <a:r>
              <a:rPr lang="it-IT" dirty="0" smtClean="0"/>
              <a:t> policy</a:t>
            </a:r>
          </a:p>
          <a:p>
            <a:pPr lvl="1"/>
            <a:r>
              <a:rPr lang="it-IT" dirty="0" err="1" smtClean="0"/>
              <a:t>Physical</a:t>
            </a:r>
            <a:r>
              <a:rPr lang="it-IT" dirty="0" smtClean="0"/>
              <a:t> </a:t>
            </a:r>
            <a:r>
              <a:rPr lang="it-IT" dirty="0" err="1" smtClean="0"/>
              <a:t>principle</a:t>
            </a:r>
            <a:endParaRPr lang="it-IT" dirty="0" smtClean="0"/>
          </a:p>
          <a:p>
            <a:pPr lvl="1"/>
            <a:r>
              <a:rPr lang="it-IT" dirty="0" err="1" smtClean="0"/>
              <a:t>Transnational</a:t>
            </a:r>
            <a:r>
              <a:rPr lang="it-IT" dirty="0" smtClean="0"/>
              <a:t> </a:t>
            </a:r>
            <a:r>
              <a:rPr lang="it-IT" dirty="0" err="1" smtClean="0"/>
              <a:t>experiences</a:t>
            </a:r>
            <a:endParaRPr lang="it-IT" dirty="0" smtClean="0"/>
          </a:p>
          <a:p>
            <a:r>
              <a:rPr lang="it-IT" b="1" dirty="0" smtClean="0"/>
              <a:t>4 To reduce CO2 </a:t>
            </a:r>
            <a:r>
              <a:rPr lang="it-IT" b="1" dirty="0" err="1" smtClean="0"/>
              <a:t>emissions</a:t>
            </a:r>
            <a:r>
              <a:rPr lang="it-IT" b="1" dirty="0" smtClean="0"/>
              <a:t> </a:t>
            </a:r>
            <a:r>
              <a:rPr lang="it-IT" b="1" dirty="0" err="1" smtClean="0"/>
              <a:t>is</a:t>
            </a:r>
            <a:r>
              <a:rPr lang="it-IT" b="1" dirty="0" smtClean="0"/>
              <a:t> a </a:t>
            </a:r>
            <a:r>
              <a:rPr lang="it-IT" b="1" dirty="0" err="1" smtClean="0"/>
              <a:t>key</a:t>
            </a:r>
            <a:r>
              <a:rPr lang="it-IT" b="1" dirty="0" smtClean="0"/>
              <a:t> </a:t>
            </a:r>
            <a:r>
              <a:rPr lang="it-IT" b="1" dirty="0" err="1" smtClean="0"/>
              <a:t>priority</a:t>
            </a:r>
            <a:r>
              <a:rPr lang="it-IT" b="1" dirty="0" smtClean="0"/>
              <a:t> for…</a:t>
            </a:r>
          </a:p>
          <a:p>
            <a:pPr lvl="1"/>
            <a:r>
              <a:rPr lang="it-IT" dirty="0" smtClean="0"/>
              <a:t>The </a:t>
            </a:r>
            <a:r>
              <a:rPr lang="it-IT" dirty="0" err="1" smtClean="0"/>
              <a:t>European</a:t>
            </a:r>
            <a:r>
              <a:rPr lang="it-IT" dirty="0" smtClean="0"/>
              <a:t> </a:t>
            </a:r>
            <a:r>
              <a:rPr lang="it-IT" dirty="0" err="1" smtClean="0"/>
              <a:t>platform</a:t>
            </a:r>
            <a:r>
              <a:rPr lang="it-IT" dirty="0" smtClean="0"/>
              <a:t> </a:t>
            </a:r>
            <a:r>
              <a:rPr lang="it-IT" dirty="0" err="1" smtClean="0"/>
              <a:t>against</a:t>
            </a:r>
            <a:r>
              <a:rPr lang="it-IT" dirty="0" smtClean="0"/>
              <a:t> </a:t>
            </a:r>
            <a:r>
              <a:rPr lang="it-IT" dirty="0" err="1" smtClean="0"/>
              <a:t>poverty</a:t>
            </a:r>
            <a:endParaRPr lang="it-IT" dirty="0" smtClean="0"/>
          </a:p>
          <a:p>
            <a:pPr lvl="1"/>
            <a:r>
              <a:rPr lang="it-IT" dirty="0"/>
              <a:t>The </a:t>
            </a:r>
            <a:r>
              <a:rPr lang="it-IT" dirty="0" err="1"/>
              <a:t>plan</a:t>
            </a:r>
            <a:r>
              <a:rPr lang="it-IT" dirty="0"/>
              <a:t> for Resource </a:t>
            </a:r>
            <a:r>
              <a:rPr lang="it-IT" dirty="0" err="1"/>
              <a:t>efficient</a:t>
            </a:r>
            <a:r>
              <a:rPr lang="it-IT" dirty="0"/>
              <a:t> Europe</a:t>
            </a:r>
          </a:p>
          <a:p>
            <a:pPr lvl="1"/>
            <a:r>
              <a:rPr lang="it-IT" dirty="0" smtClean="0"/>
              <a:t>The </a:t>
            </a:r>
            <a:r>
              <a:rPr lang="it-IT" dirty="0" err="1" smtClean="0"/>
              <a:t>Innovation</a:t>
            </a:r>
            <a:r>
              <a:rPr lang="it-IT" dirty="0" smtClean="0"/>
              <a:t> Union for Europe</a:t>
            </a:r>
          </a:p>
        </p:txBody>
      </p:sp>
      <p:sp>
        <p:nvSpPr>
          <p:cNvPr id="3" name="Segnaposto contenuto 2"/>
          <p:cNvSpPr>
            <a:spLocks noGrp="1"/>
          </p:cNvSpPr>
          <p:nvPr>
            <p:ph sz="half" idx="2"/>
          </p:nvPr>
        </p:nvSpPr>
        <p:spPr/>
        <p:txBody>
          <a:bodyPr>
            <a:normAutofit fontScale="47500" lnSpcReduction="20000"/>
          </a:bodyPr>
          <a:lstStyle/>
          <a:p>
            <a:r>
              <a:rPr lang="it-IT" b="1" dirty="0" smtClean="0"/>
              <a:t>5 </a:t>
            </a:r>
            <a:r>
              <a:rPr lang="it-IT" b="1" dirty="0" err="1" smtClean="0"/>
              <a:t>Which</a:t>
            </a:r>
            <a:r>
              <a:rPr lang="it-IT" b="1" dirty="0" smtClean="0"/>
              <a:t> </a:t>
            </a:r>
            <a:r>
              <a:rPr lang="it-IT" b="1" dirty="0" err="1" smtClean="0"/>
              <a:t>flagship</a:t>
            </a:r>
            <a:r>
              <a:rPr lang="it-IT" b="1" dirty="0" smtClean="0"/>
              <a:t> </a:t>
            </a:r>
            <a:r>
              <a:rPr lang="it-IT" b="1" dirty="0" err="1" smtClean="0"/>
              <a:t>initiatives</a:t>
            </a:r>
            <a:r>
              <a:rPr lang="it-IT" b="1" dirty="0" smtClean="0"/>
              <a:t> include </a:t>
            </a:r>
            <a:r>
              <a:rPr lang="it-IT" b="1" dirty="0" err="1" smtClean="0"/>
              <a:t>specific</a:t>
            </a:r>
            <a:r>
              <a:rPr lang="it-IT" b="1" dirty="0" smtClean="0"/>
              <a:t> </a:t>
            </a:r>
            <a:r>
              <a:rPr lang="it-IT" b="1" dirty="0" err="1" smtClean="0"/>
              <a:t>actions</a:t>
            </a:r>
            <a:r>
              <a:rPr lang="it-IT" b="1" dirty="0" smtClean="0"/>
              <a:t> for </a:t>
            </a:r>
            <a:r>
              <a:rPr lang="it-IT" b="1" dirty="0" err="1" smtClean="0"/>
              <a:t>persons</a:t>
            </a:r>
            <a:r>
              <a:rPr lang="it-IT" b="1" dirty="0" smtClean="0"/>
              <a:t> with </a:t>
            </a:r>
            <a:r>
              <a:rPr lang="it-IT" b="1" dirty="0" err="1" smtClean="0"/>
              <a:t>disabilities</a:t>
            </a:r>
            <a:r>
              <a:rPr lang="it-IT" b="1" dirty="0" smtClean="0"/>
              <a:t>? (</a:t>
            </a:r>
            <a:r>
              <a:rPr lang="it-IT" b="1" i="1" dirty="0" smtClean="0">
                <a:solidFill>
                  <a:schemeClr val="accent2"/>
                </a:solidFill>
              </a:rPr>
              <a:t>more </a:t>
            </a:r>
            <a:r>
              <a:rPr lang="it-IT" b="1" i="1" dirty="0" err="1" smtClean="0">
                <a:solidFill>
                  <a:schemeClr val="accent2"/>
                </a:solidFill>
              </a:rPr>
              <a:t>answers</a:t>
            </a:r>
            <a:r>
              <a:rPr lang="it-IT" b="1" i="1" dirty="0" smtClean="0">
                <a:solidFill>
                  <a:schemeClr val="accent2"/>
                </a:solidFill>
              </a:rPr>
              <a:t> </a:t>
            </a:r>
            <a:r>
              <a:rPr lang="it-IT" b="1" i="1" dirty="0" err="1" smtClean="0">
                <a:solidFill>
                  <a:schemeClr val="accent2"/>
                </a:solidFill>
              </a:rPr>
              <a:t>possible</a:t>
            </a:r>
            <a:r>
              <a:rPr lang="it-IT" b="1" dirty="0" smtClean="0"/>
              <a:t>) </a:t>
            </a:r>
          </a:p>
          <a:p>
            <a:pPr lvl="1"/>
            <a:r>
              <a:rPr lang="en-US" b="1" dirty="0">
                <a:solidFill>
                  <a:schemeClr val="accent2"/>
                </a:solidFill>
              </a:rPr>
              <a:t>Digital agenda for Europe</a:t>
            </a:r>
          </a:p>
          <a:p>
            <a:pPr lvl="1"/>
            <a:r>
              <a:rPr lang="en-US" dirty="0"/>
              <a:t>Innovation Union</a:t>
            </a:r>
          </a:p>
          <a:p>
            <a:pPr lvl="1"/>
            <a:r>
              <a:rPr lang="en-US" b="1" dirty="0">
                <a:solidFill>
                  <a:schemeClr val="accent2"/>
                </a:solidFill>
              </a:rPr>
              <a:t>Youth on the move</a:t>
            </a:r>
          </a:p>
          <a:p>
            <a:pPr lvl="1"/>
            <a:r>
              <a:rPr lang="en-US" dirty="0"/>
              <a:t>Resource efficient Europe</a:t>
            </a:r>
          </a:p>
          <a:p>
            <a:pPr lvl="1"/>
            <a:r>
              <a:rPr lang="en-US" dirty="0"/>
              <a:t>An industrial policy for the </a:t>
            </a:r>
            <a:r>
              <a:rPr lang="en-US" dirty="0" err="1"/>
              <a:t>globalisation</a:t>
            </a:r>
            <a:r>
              <a:rPr lang="en-US" dirty="0"/>
              <a:t> era</a:t>
            </a:r>
          </a:p>
          <a:p>
            <a:pPr lvl="1"/>
            <a:r>
              <a:rPr lang="en-US" dirty="0"/>
              <a:t>An agenda for new skills and jobs</a:t>
            </a:r>
          </a:p>
          <a:p>
            <a:pPr lvl="1"/>
            <a:r>
              <a:rPr lang="en-US" b="1" dirty="0">
                <a:solidFill>
                  <a:schemeClr val="accent2"/>
                </a:solidFill>
              </a:rPr>
              <a:t>European platform against </a:t>
            </a:r>
            <a:r>
              <a:rPr lang="en-US" b="1" dirty="0" smtClean="0">
                <a:solidFill>
                  <a:schemeClr val="accent2"/>
                </a:solidFill>
              </a:rPr>
              <a:t>poverty</a:t>
            </a:r>
          </a:p>
          <a:p>
            <a:r>
              <a:rPr lang="en-US" b="1" dirty="0" smtClean="0"/>
              <a:t>6 Where can you find information about the Partnership on Active and Healthy ageing?</a:t>
            </a:r>
          </a:p>
          <a:p>
            <a:pPr lvl="1"/>
            <a:r>
              <a:rPr lang="it-IT" dirty="0"/>
              <a:t>The </a:t>
            </a:r>
            <a:r>
              <a:rPr lang="it-IT" dirty="0" err="1"/>
              <a:t>Innovation</a:t>
            </a:r>
            <a:r>
              <a:rPr lang="it-IT" dirty="0"/>
              <a:t> Union for </a:t>
            </a:r>
            <a:r>
              <a:rPr lang="it-IT" dirty="0" smtClean="0"/>
              <a:t>Europe</a:t>
            </a:r>
          </a:p>
          <a:p>
            <a:pPr lvl="1"/>
            <a:r>
              <a:rPr lang="en-US" dirty="0"/>
              <a:t>An industrial policy for the </a:t>
            </a:r>
            <a:r>
              <a:rPr lang="en-US" dirty="0" err="1"/>
              <a:t>globalisation</a:t>
            </a:r>
            <a:r>
              <a:rPr lang="en-US" dirty="0"/>
              <a:t> </a:t>
            </a:r>
            <a:r>
              <a:rPr lang="en-US" dirty="0" smtClean="0"/>
              <a:t>era</a:t>
            </a:r>
          </a:p>
          <a:p>
            <a:pPr lvl="1"/>
            <a:r>
              <a:rPr lang="en-US" dirty="0"/>
              <a:t>An agenda for new skills and </a:t>
            </a:r>
            <a:r>
              <a:rPr lang="en-US" dirty="0" smtClean="0"/>
              <a:t>jobs</a:t>
            </a:r>
          </a:p>
          <a:p>
            <a:r>
              <a:rPr lang="en-US" b="1" dirty="0" smtClean="0"/>
              <a:t>7 What does CEDEFOP stand for?</a:t>
            </a:r>
          </a:p>
          <a:p>
            <a:pPr lvl="1"/>
            <a:r>
              <a:rPr lang="en-US" dirty="0"/>
              <a:t>European Centre for the Development of Vocational </a:t>
            </a:r>
            <a:r>
              <a:rPr lang="en-US" dirty="0" smtClean="0"/>
              <a:t>Training</a:t>
            </a:r>
          </a:p>
          <a:p>
            <a:pPr lvl="1"/>
            <a:r>
              <a:rPr lang="en-US" dirty="0" smtClean="0"/>
              <a:t>European Centre for the Development and Orientation of People</a:t>
            </a:r>
          </a:p>
          <a:p>
            <a:pPr lvl="1"/>
            <a:r>
              <a:rPr lang="en-US" dirty="0" smtClean="0"/>
              <a:t>European Centre for the Decentralized Operational Plans</a:t>
            </a:r>
          </a:p>
          <a:p>
            <a:r>
              <a:rPr lang="en-US" b="1" dirty="0" smtClean="0"/>
              <a:t>8 What is the target percentage for the reduction of School drop-out rate by 2020?</a:t>
            </a:r>
          </a:p>
          <a:p>
            <a:pPr lvl="1"/>
            <a:r>
              <a:rPr lang="en-US" dirty="0" smtClean="0"/>
              <a:t>25%</a:t>
            </a:r>
          </a:p>
          <a:p>
            <a:pPr lvl="1"/>
            <a:r>
              <a:rPr lang="en-US" dirty="0" smtClean="0"/>
              <a:t>60%</a:t>
            </a:r>
          </a:p>
          <a:p>
            <a:pPr lvl="1"/>
            <a:r>
              <a:rPr lang="en-US" dirty="0" smtClean="0"/>
              <a:t>10%</a:t>
            </a:r>
          </a:p>
          <a:p>
            <a:pPr lvl="1"/>
            <a:endParaRPr lang="it-IT" dirty="0"/>
          </a:p>
          <a:p>
            <a:pPr lvl="1"/>
            <a:endParaRPr lang="it-IT" b="1" dirty="0"/>
          </a:p>
        </p:txBody>
      </p:sp>
    </p:spTree>
    <p:extLst>
      <p:ext uri="{BB962C8B-B14F-4D97-AF65-F5344CB8AC3E}">
        <p14:creationId xmlns:p14="http://schemas.microsoft.com/office/powerpoint/2010/main" val="135112433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TotalTime>
  <Words>2687</Words>
  <Application>Microsoft Office PowerPoint</Application>
  <PresentationFormat>Widescreen</PresentationFormat>
  <Paragraphs>178</Paragraphs>
  <Slides>22</Slides>
  <Notes>0</Notes>
  <HiddenSlides>0</HiddenSlides>
  <MMClips>2</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Calibri Light</vt:lpstr>
      <vt:lpstr>Tema di Office</vt:lpstr>
      <vt:lpstr>MODULE 1</vt:lpstr>
      <vt:lpstr>Topic 1 Introduction</vt:lpstr>
      <vt:lpstr>Activity 1.1 (online)  Listen to people when they say "If I only could ..."</vt:lpstr>
      <vt:lpstr>Topic 2 What is creativity?</vt:lpstr>
      <vt:lpstr>Resource 2.1 Video on Creativity</vt:lpstr>
      <vt:lpstr>Topic 3 What is around us?</vt:lpstr>
      <vt:lpstr>Activity 3.1 (online) Statistics are not difficult!</vt:lpstr>
      <vt:lpstr>Topic 4 A common European strategy</vt:lpstr>
      <vt:lpstr>Activity 4.1 (online) Quiz on EU policies and initiatives</vt:lpstr>
      <vt:lpstr>Activity 4.2 (online)  How do you see the world?</vt:lpstr>
      <vt:lpstr>Topic 5 What does enterprise mean?</vt:lpstr>
      <vt:lpstr>Resource 5.1 Videos on Real Business ideas</vt:lpstr>
      <vt:lpstr>Activity 5.1 (online) Go entreprenuerial (1)!</vt:lpstr>
      <vt:lpstr>Activity 5.2 (online) Go entreprenuerial (2)!</vt:lpstr>
      <vt:lpstr>Final activity of the module  Group workshop to be held at school</vt:lpstr>
      <vt:lpstr>Final activity of the module  Steps for the implementation of the output (4 hours required)</vt:lpstr>
      <vt:lpstr>Final activity of the module  Steps for the implementation of the output (4 hours required)</vt:lpstr>
      <vt:lpstr>Meeting in October 2015</vt:lpstr>
      <vt:lpstr>Feedbacks from the teachers</vt:lpstr>
      <vt:lpstr>Next Steps (until October)</vt:lpstr>
      <vt:lpstr>Next Steps (after October - 1)</vt:lpstr>
      <vt:lpstr>Next Steps (after October - 2)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Altheo</dc:creator>
  <cp:lastModifiedBy>Altheo</cp:lastModifiedBy>
  <cp:revision>25</cp:revision>
  <dcterms:created xsi:type="dcterms:W3CDTF">2015-05-04T07:29:15Z</dcterms:created>
  <dcterms:modified xsi:type="dcterms:W3CDTF">2015-05-11T06:11:04Z</dcterms:modified>
</cp:coreProperties>
</file>