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81" r:id="rId6"/>
    <p:sldId id="259" r:id="rId7"/>
    <p:sldId id="291" r:id="rId8"/>
    <p:sldId id="283" r:id="rId9"/>
    <p:sldId id="284" r:id="rId10"/>
    <p:sldId id="285" r:id="rId11"/>
    <p:sldId id="286" r:id="rId12"/>
    <p:sldId id="262" r:id="rId13"/>
    <p:sldId id="287" r:id="rId14"/>
    <p:sldId id="292" r:id="rId15"/>
    <p:sldId id="290" r:id="rId16"/>
    <p:sldId id="271" r:id="rId17"/>
    <p:sldId id="275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>
        <p:scale>
          <a:sx n="50" d="100"/>
          <a:sy n="50" d="100"/>
        </p:scale>
        <p:origin x="-1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13/08/2015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64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13/08/2015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39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13/08/2015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80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13/08/2015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06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13/08/2015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12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13/08/2015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3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13/08/2015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12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13/08/2015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29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13/08/2015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39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13/08/2015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43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13/08/2015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76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AF0F-63CE-4D4B-A928-21D88D63B967}" type="datetimeFigureOut">
              <a:rPr lang="it-IT" smtClean="0"/>
              <a:t>13/08/2015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D122A-9590-43F9-89EE-A222B6FAEFF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9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logomaker.com/" TargetMode="External"/><Relationship Id="rId2" Type="http://schemas.openxmlformats.org/officeDocument/2006/relationships/hyperlink" Target="http://www.gimp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signmantic.com/index11?utm_expid=68723407-19.ALiBcuyrTqaUsiunYjOIAw.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altobsrl.ucoz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VhlUNO1cgc" TargetMode="External"/><Relationship Id="rId3" Type="http://schemas.openxmlformats.org/officeDocument/2006/relationships/hyperlink" Target="https://www.youtube.com/watch?v=v76f6KPSJ2w" TargetMode="External"/><Relationship Id="rId7" Type="http://schemas.openxmlformats.org/officeDocument/2006/relationships/hyperlink" Target="https://www.youtube.com/watch?v=y0qgsOlZ1z0" TargetMode="External"/><Relationship Id="rId2" Type="http://schemas.openxmlformats.org/officeDocument/2006/relationships/hyperlink" Target="Links%20to%20the%20&#171;A%20scuola%20d&#8217;impresa&#187;%20vide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POc3Jucrok" TargetMode="External"/><Relationship Id="rId5" Type="http://schemas.openxmlformats.org/officeDocument/2006/relationships/hyperlink" Target="https://www.youtube.com/watch?v=qjIJp6kbNd4" TargetMode="External"/><Relationship Id="rId4" Type="http://schemas.openxmlformats.org/officeDocument/2006/relationships/hyperlink" Target="https://www.youtube.com/watch?v=SHQfowQfp4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it/url?url=http://comefarepubblicita.blogspot.com/2012/08/come-ideare-uno-slogan.html&amp;rct=j&amp;frm=1&amp;q=&amp;esrc=s&amp;sa=U&amp;ei=7WOhVcrpBoWR7Aa60YPwDg&amp;ved=0CC4Q9QEwDA&amp;usg=AFQjCNFOld1xbE2PwrHTRpWbDjUJJSCMd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ilpost.it/2015/04/11/slogan-famosi/4-85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po.int/portal/index.html.en" TargetMode="External"/><Relationship Id="rId3" Type="http://schemas.openxmlformats.org/officeDocument/2006/relationships/hyperlink" Target="http://www.brandsoftheworld.com/" TargetMode="External"/><Relationship Id="rId7" Type="http://schemas.openxmlformats.org/officeDocument/2006/relationships/hyperlink" Target="http://oami.europa.eu/ows/rw/pages/index.it.do" TargetMode="External"/><Relationship Id="rId2" Type="http://schemas.openxmlformats.org/officeDocument/2006/relationships/hyperlink" Target="http://logooftheday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marcasepatentes.pt/index.php?section=1" TargetMode="External"/><Relationship Id="rId5" Type="http://schemas.openxmlformats.org/officeDocument/2006/relationships/hyperlink" Target="http://www.logofaves.com/" TargetMode="External"/><Relationship Id="rId4" Type="http://schemas.openxmlformats.org/officeDocument/2006/relationships/hyperlink" Target="http://www.logomoose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MÓDULO 3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Estratégia de Comunicação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8260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Atividade 2.1 </a:t>
            </a:r>
            <a:r>
              <a:rPr lang="it-IT" dirty="0" smtClean="0"/>
              <a:t>(online)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Os </a:t>
            </a:r>
            <a:r>
              <a:rPr lang="en-GB" dirty="0" smtClean="0"/>
              <a:t>meus </a:t>
            </a:r>
            <a:r>
              <a:rPr lang="en-GB" dirty="0" smtClean="0"/>
              <a:t>logos </a:t>
            </a:r>
            <a:r>
              <a:rPr lang="en-GB" dirty="0" err="1" smtClean="0"/>
              <a:t>favoritos</a:t>
            </a:r>
            <a:r>
              <a:rPr lang="en-GB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Descrição:</a:t>
            </a:r>
            <a:r>
              <a:rPr lang="en-GB" dirty="0" smtClean="0"/>
              <a:t> </a:t>
            </a:r>
            <a:r>
              <a:rPr lang="en-GB" dirty="0" err="1" smtClean="0"/>
              <a:t>Pense</a:t>
            </a:r>
            <a:r>
              <a:rPr lang="en-GB" dirty="0" smtClean="0"/>
              <a:t> </a:t>
            </a:r>
            <a:r>
              <a:rPr lang="en-GB" dirty="0" err="1" smtClean="0"/>
              <a:t>nos</a:t>
            </a:r>
            <a:r>
              <a:rPr lang="en-GB" dirty="0" smtClean="0"/>
              <a:t> </a:t>
            </a:r>
            <a:r>
              <a:rPr lang="en-GB" dirty="0" err="1" smtClean="0"/>
              <a:t>seus</a:t>
            </a:r>
            <a:r>
              <a:rPr lang="en-GB" dirty="0" smtClean="0"/>
              <a:t> </a:t>
            </a:r>
            <a:r>
              <a:rPr lang="en-GB" dirty="0" smtClean="0"/>
              <a:t>logotipos e marcas favoritas. </a:t>
            </a:r>
            <a:r>
              <a:rPr lang="en-GB" dirty="0" err="1" smtClean="0"/>
              <a:t>Já</a:t>
            </a:r>
            <a:r>
              <a:rPr lang="en-GB" dirty="0" smtClean="0"/>
              <a:t> </a:t>
            </a:r>
            <a:r>
              <a:rPr lang="en-GB" dirty="0" smtClean="0"/>
              <a:t>pensou as razões pelas quais estas empresas optaram por uma </a:t>
            </a:r>
            <a:r>
              <a:rPr lang="en-GB" dirty="0" err="1" smtClean="0"/>
              <a:t>determinada</a:t>
            </a:r>
            <a:r>
              <a:rPr lang="en-GB" dirty="0" smtClean="0"/>
              <a:t> </a:t>
            </a:r>
            <a:r>
              <a:rPr lang="en-GB" dirty="0"/>
              <a:t>e </a:t>
            </a:r>
            <a:r>
              <a:rPr lang="en-GB" dirty="0" err="1"/>
              <a:t>predominante</a:t>
            </a:r>
            <a:r>
              <a:rPr lang="en-GB" dirty="0"/>
              <a:t> </a:t>
            </a:r>
            <a:r>
              <a:rPr lang="en-GB" dirty="0" err="1"/>
              <a:t>cor</a:t>
            </a:r>
            <a:r>
              <a:rPr lang="en-GB" dirty="0"/>
              <a:t> </a:t>
            </a:r>
            <a:r>
              <a:rPr lang="en-GB" dirty="0" smtClean="0"/>
              <a:t>para o </a:t>
            </a:r>
            <a:r>
              <a:rPr lang="en-GB" dirty="0" err="1" smtClean="0"/>
              <a:t>seu</a:t>
            </a:r>
            <a:r>
              <a:rPr lang="en-GB" dirty="0" smtClean="0"/>
              <a:t> </a:t>
            </a:r>
            <a:r>
              <a:rPr lang="en-GB" dirty="0" smtClean="0"/>
              <a:t>logotipo?</a:t>
            </a:r>
          </a:p>
          <a:p>
            <a:r>
              <a:rPr lang="en-GB" b="1" dirty="0" smtClean="0"/>
              <a:t>Instruções para os alunos:</a:t>
            </a:r>
            <a:r>
              <a:rPr lang="en-GB" dirty="0" smtClean="0"/>
              <a:t> Faça o upload dos logotipos de suas marcas favoritas de acordo com sua cor predominante e </a:t>
            </a:r>
            <a:r>
              <a:rPr lang="en-GB" dirty="0" err="1" smtClean="0"/>
              <a:t>explique</a:t>
            </a:r>
            <a:r>
              <a:rPr lang="en-GB" dirty="0" smtClean="0"/>
              <a:t> </a:t>
            </a:r>
            <a:r>
              <a:rPr lang="en-GB" dirty="0" smtClean="0"/>
              <a:t>brevemente, em sua opinião, por que a </a:t>
            </a:r>
            <a:r>
              <a:rPr lang="en-GB" dirty="0" err="1" smtClean="0"/>
              <a:t>empresa</a:t>
            </a:r>
            <a:r>
              <a:rPr lang="en-GB" dirty="0" smtClean="0"/>
              <a:t> </a:t>
            </a:r>
            <a:r>
              <a:rPr lang="en-GB" dirty="0" err="1" smtClean="0"/>
              <a:t>escolheu</a:t>
            </a:r>
            <a:r>
              <a:rPr lang="en-GB" dirty="0" smtClean="0"/>
              <a:t> </a:t>
            </a:r>
            <a:r>
              <a:rPr lang="en-GB" dirty="0" smtClean="0"/>
              <a:t>esta cor particular. Lembre-se que não existem respostas certas ou erradas, por isso </a:t>
            </a:r>
            <a:r>
              <a:rPr lang="en-GB" dirty="0" err="1" smtClean="0"/>
              <a:t>não</a:t>
            </a:r>
            <a:r>
              <a:rPr lang="en-GB" dirty="0" smtClean="0"/>
              <a:t> </a:t>
            </a:r>
            <a:r>
              <a:rPr lang="en-GB" dirty="0" smtClean="0"/>
              <a:t>vale </a:t>
            </a:r>
            <a:r>
              <a:rPr lang="en-GB" dirty="0" err="1" smtClean="0"/>
              <a:t>googlar</a:t>
            </a:r>
            <a:r>
              <a:rPr lang="en-GB" dirty="0" smtClean="0"/>
              <a:t> - </a:t>
            </a:r>
            <a:r>
              <a:rPr lang="en-GB" dirty="0" err="1" smtClean="0"/>
              <a:t>interessa</a:t>
            </a:r>
            <a:r>
              <a:rPr lang="en-GB" dirty="0" smtClean="0"/>
              <a:t> </a:t>
            </a:r>
            <a:r>
              <a:rPr lang="en-GB" dirty="0" err="1" smtClean="0"/>
              <a:t>expressar</a:t>
            </a:r>
            <a:r>
              <a:rPr lang="en-GB" dirty="0" smtClean="0"/>
              <a:t> </a:t>
            </a:r>
            <a:r>
              <a:rPr lang="en-GB" dirty="0" smtClean="0"/>
              <a:t>a </a:t>
            </a:r>
            <a:r>
              <a:rPr lang="en-GB" dirty="0" err="1" smtClean="0"/>
              <a:t>sua</a:t>
            </a:r>
            <a:r>
              <a:rPr lang="en-GB" dirty="0" smtClean="0"/>
              <a:t> </a:t>
            </a:r>
            <a:r>
              <a:rPr lang="en-GB" dirty="0" smtClean="0"/>
              <a:t>opinião pessoal. </a:t>
            </a:r>
          </a:p>
          <a:p>
            <a:r>
              <a:rPr lang="en-GB" b="1" dirty="0" smtClean="0"/>
              <a:t>A interação com a plataforma:</a:t>
            </a:r>
            <a:r>
              <a:rPr lang="en-GB" dirty="0" smtClean="0"/>
              <a:t> caixas coloridas </a:t>
            </a:r>
            <a:r>
              <a:rPr lang="en-GB" dirty="0" err="1" smtClean="0"/>
              <a:t>são</a:t>
            </a:r>
            <a:r>
              <a:rPr lang="en-GB" dirty="0" smtClean="0"/>
              <a:t> </a:t>
            </a:r>
            <a:r>
              <a:rPr lang="en-GB" dirty="0" err="1" smtClean="0"/>
              <a:t>apresentadas</a:t>
            </a:r>
            <a:r>
              <a:rPr lang="en-GB" dirty="0" smtClean="0"/>
              <a:t> </a:t>
            </a:r>
            <a:r>
              <a:rPr lang="en-GB" dirty="0" smtClean="0"/>
              <a:t>e </a:t>
            </a:r>
            <a:r>
              <a:rPr lang="en-GB" dirty="0" err="1" smtClean="0"/>
              <a:t>nomeadas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após</a:t>
            </a:r>
            <a:r>
              <a:rPr lang="en-GB" dirty="0" smtClean="0"/>
              <a:t> </a:t>
            </a:r>
            <a:r>
              <a:rPr lang="en-GB" dirty="0" smtClean="0"/>
              <a:t>a </a:t>
            </a:r>
            <a:r>
              <a:rPr lang="en-GB" dirty="0" err="1" smtClean="0"/>
              <a:t>outra</a:t>
            </a:r>
            <a:r>
              <a:rPr lang="en-GB" dirty="0" smtClean="0"/>
              <a:t> </a:t>
            </a:r>
            <a:r>
              <a:rPr lang="en-GB" dirty="0" smtClean="0"/>
              <a:t>(com base na lista no slide anterior). Para cada cor, os alunos podem fazer upload de uma imagem de sua área de trabalho ou a partir de um link e </a:t>
            </a:r>
            <a:r>
              <a:rPr lang="en-GB" dirty="0" err="1" smtClean="0"/>
              <a:t>têm</a:t>
            </a:r>
            <a:r>
              <a:rPr lang="en-GB" dirty="0" smtClean="0"/>
              <a:t> </a:t>
            </a:r>
            <a:r>
              <a:rPr lang="en-GB" dirty="0" smtClean="0"/>
              <a:t>que preencher um campo de comentário, seguindo as instruções dadas na atividade.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0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Atividade 2.2 </a:t>
            </a:r>
            <a:r>
              <a:rPr lang="it-IT" dirty="0" smtClean="0"/>
              <a:t>(online)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en-GB" dirty="0" smtClean="0"/>
              <a:t>Agora é hora </a:t>
            </a:r>
            <a:r>
              <a:rPr lang="en-GB" dirty="0" smtClean="0"/>
              <a:t>do meu </a:t>
            </a:r>
            <a:r>
              <a:rPr lang="en-GB" dirty="0" smtClean="0"/>
              <a:t>logotipo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Descrição:</a:t>
            </a:r>
            <a:r>
              <a:rPr lang="en-GB" dirty="0" smtClean="0"/>
              <a:t> Tendo em mente todas as informações </a:t>
            </a:r>
            <a:r>
              <a:rPr lang="en-GB" dirty="0" err="1" smtClean="0"/>
              <a:t>já</a:t>
            </a:r>
            <a:r>
              <a:rPr lang="en-GB" dirty="0" smtClean="0"/>
              <a:t> </a:t>
            </a:r>
            <a:r>
              <a:rPr lang="en-GB" dirty="0" err="1" smtClean="0"/>
              <a:t>coligidas</a:t>
            </a:r>
            <a:r>
              <a:rPr lang="en-GB" dirty="0" smtClean="0"/>
              <a:t> para a </a:t>
            </a:r>
            <a:r>
              <a:rPr lang="en-GB" dirty="0" err="1" smtClean="0"/>
              <a:t>sua</a:t>
            </a:r>
            <a:r>
              <a:rPr lang="en-GB" dirty="0" smtClean="0"/>
              <a:t> </a:t>
            </a:r>
            <a:r>
              <a:rPr lang="en-GB" dirty="0" smtClean="0"/>
              <a:t>ideia de negócio transnacional, tentar projetar uma versão simples do logotipo para o produto ou </a:t>
            </a:r>
            <a:r>
              <a:rPr lang="en-GB" dirty="0" err="1" smtClean="0"/>
              <a:t>serviço</a:t>
            </a:r>
            <a:r>
              <a:rPr lang="en-GB" dirty="0" smtClean="0"/>
              <a:t> </a:t>
            </a:r>
            <a:r>
              <a:rPr lang="en-GB" dirty="0" smtClean="0"/>
              <a:t>da </a:t>
            </a:r>
            <a:r>
              <a:rPr lang="en-GB" dirty="0" err="1" smtClean="0"/>
              <a:t>sua</a:t>
            </a:r>
            <a:r>
              <a:rPr lang="en-GB" dirty="0" smtClean="0"/>
              <a:t> </a:t>
            </a:r>
            <a:r>
              <a:rPr lang="en-GB" dirty="0" err="1" smtClean="0"/>
              <a:t>equipa</a:t>
            </a:r>
            <a:r>
              <a:rPr lang="en-GB" dirty="0" smtClean="0"/>
              <a:t>.  </a:t>
            </a:r>
            <a:endParaRPr lang="en-GB" dirty="0" smtClean="0"/>
          </a:p>
          <a:p>
            <a:r>
              <a:rPr lang="en-GB" b="1" dirty="0" smtClean="0"/>
              <a:t>Instruções para os alunos:</a:t>
            </a:r>
            <a:r>
              <a:rPr lang="en-GB" dirty="0" smtClean="0"/>
              <a:t> Não é importante como fazê-lo, mas "apenas fazê-lo" </a:t>
            </a:r>
            <a:r>
              <a:rPr lang="en-GB" dirty="0" smtClean="0">
                <a:sym typeface="Wingdings" panose="05000000000000000000" pitchFamily="2" charset="2"/>
              </a:rPr>
              <a:t>. </a:t>
            </a:r>
            <a:r>
              <a:rPr lang="en-GB" dirty="0" err="1" smtClean="0">
                <a:sym typeface="Wingdings" panose="05000000000000000000" pitchFamily="2" charset="2"/>
              </a:rPr>
              <a:t>Pode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usar lápis de cor </a:t>
            </a:r>
            <a:r>
              <a:rPr lang="en-GB" dirty="0" err="1" smtClean="0">
                <a:sym typeface="Wingdings" panose="05000000000000000000" pitchFamily="2" charset="2"/>
              </a:rPr>
              <a:t>ou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um </a:t>
            </a:r>
            <a:r>
              <a:rPr lang="en-GB" dirty="0" smtClean="0">
                <a:sym typeface="Wingdings" panose="05000000000000000000" pitchFamily="2" charset="2"/>
              </a:rPr>
              <a:t>software de design </a:t>
            </a:r>
            <a:r>
              <a:rPr lang="en-GB" dirty="0" err="1" smtClean="0">
                <a:sym typeface="Wingdings" panose="05000000000000000000" pitchFamily="2" charset="2"/>
              </a:rPr>
              <a:t>gráfico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(</a:t>
            </a:r>
            <a:r>
              <a:rPr lang="en-GB" dirty="0" err="1" smtClean="0">
                <a:sym typeface="Wingdings" panose="05000000000000000000" pitchFamily="2" charset="2"/>
              </a:rPr>
              <a:t>sabia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que </a:t>
            </a:r>
            <a:r>
              <a:rPr lang="en-GB" dirty="0" err="1" smtClean="0">
                <a:sym typeface="Wingdings" panose="05000000000000000000" pitchFamily="2" charset="2"/>
              </a:rPr>
              <a:t>há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vários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softwares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de código aberto on-line para </a:t>
            </a:r>
            <a:r>
              <a:rPr lang="en-GB" dirty="0" err="1" smtClean="0">
                <a:sym typeface="Wingdings" panose="05000000000000000000" pitchFamily="2" charset="2"/>
              </a:rPr>
              <a:t>isto</a:t>
            </a:r>
            <a:r>
              <a:rPr lang="en-GB" dirty="0" smtClean="0">
                <a:sym typeface="Wingdings" panose="05000000000000000000" pitchFamily="2" charset="2"/>
              </a:rPr>
              <a:t>? </a:t>
            </a:r>
            <a:r>
              <a:rPr lang="en-GB" dirty="0" err="1" smtClean="0">
                <a:sym typeface="Wingdings" panose="05000000000000000000" pitchFamily="2" charset="2"/>
              </a:rPr>
              <a:t>Por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exemplo</a:t>
            </a:r>
            <a:r>
              <a:rPr lang="en-GB" dirty="0" smtClean="0">
                <a:sym typeface="Wingdings" panose="05000000000000000000" pitchFamily="2" charset="2"/>
              </a:rPr>
              <a:t>: </a:t>
            </a:r>
            <a:r>
              <a:rPr lang="en-GB" dirty="0" smtClean="0">
                <a:sym typeface="Wingdings" panose="05000000000000000000" pitchFamily="2" charset="2"/>
                <a:hlinkClick r:id="rId2"/>
              </a:rPr>
              <a:t>GIMP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  <a:hlinkClick r:id="rId3"/>
              </a:rPr>
              <a:t>OnlineLogoMaker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  <a:hlinkClick r:id="rId4"/>
              </a:rPr>
              <a:t>DesignMantic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e muitos outros). </a:t>
            </a:r>
            <a:r>
              <a:rPr lang="en-GB" dirty="0" err="1" smtClean="0">
                <a:sym typeface="Wingdings" panose="05000000000000000000" pitchFamily="2" charset="2"/>
              </a:rPr>
              <a:t>Certifique</a:t>
            </a:r>
            <a:r>
              <a:rPr lang="en-GB" dirty="0" smtClean="0">
                <a:sym typeface="Wingdings" panose="05000000000000000000" pitchFamily="2" charset="2"/>
              </a:rPr>
              <a:t>-se </a:t>
            </a:r>
            <a:r>
              <a:rPr lang="en-GB" dirty="0" smtClean="0">
                <a:sym typeface="Wingdings" panose="05000000000000000000" pitchFamily="2" charset="2"/>
              </a:rPr>
              <a:t>que </a:t>
            </a:r>
            <a:r>
              <a:rPr lang="en-GB" dirty="0" smtClean="0">
                <a:sym typeface="Wingdings" panose="05000000000000000000" pitchFamily="2" charset="2"/>
              </a:rPr>
              <a:t>o seu logotipo respeita todos os critérios descritos no tópico n</a:t>
            </a:r>
            <a:r>
              <a:rPr lang="en-GB" dirty="0" smtClean="0">
                <a:sym typeface="Wingdings" panose="05000000000000000000" pitchFamily="2" charset="2"/>
              </a:rPr>
              <a:t>. 2 </a:t>
            </a:r>
            <a:r>
              <a:rPr lang="en-GB" dirty="0" smtClean="0">
                <a:sym typeface="Wingdings" panose="05000000000000000000" pitchFamily="2" charset="2"/>
              </a:rPr>
              <a:t>e quando tiver </a:t>
            </a:r>
            <a:r>
              <a:rPr lang="en-GB" dirty="0" err="1" smtClean="0">
                <a:sym typeface="Wingdings" panose="05000000000000000000" pitchFamily="2" charset="2"/>
              </a:rPr>
              <a:t>terminado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carregue</a:t>
            </a:r>
            <a:r>
              <a:rPr lang="en-GB" dirty="0" smtClean="0">
                <a:sym typeface="Wingdings" panose="05000000000000000000" pitchFamily="2" charset="2"/>
              </a:rPr>
              <a:t>-o </a:t>
            </a:r>
            <a:r>
              <a:rPr lang="en-GB" dirty="0" err="1" smtClean="0">
                <a:sym typeface="Wingdings" panose="05000000000000000000" pitchFamily="2" charset="2"/>
              </a:rPr>
              <a:t>aqui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na plataforma, juntamente com uma breve explicação.</a:t>
            </a:r>
            <a:r>
              <a:rPr lang="en-GB" dirty="0" smtClean="0"/>
              <a:t> </a:t>
            </a:r>
          </a:p>
          <a:p>
            <a:r>
              <a:rPr lang="en-GB" b="1" dirty="0" smtClean="0"/>
              <a:t>A interação com a plataforma:</a:t>
            </a:r>
            <a:r>
              <a:rPr lang="en-GB" dirty="0" smtClean="0"/>
              <a:t> como para a atividade anterior, os alunos têm de fazer upload de uma imagem e de fornecer uma descrição antes de prosseguir com o módulo.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28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Tópico 3</a:t>
            </a:r>
            <a:br>
              <a:rPr lang="it-IT" dirty="0" smtClean="0"/>
            </a:br>
            <a:r>
              <a:rPr lang="it-IT" dirty="0" smtClean="0"/>
              <a:t>O </a:t>
            </a:r>
            <a:r>
              <a:rPr lang="it-IT" dirty="0" smtClean="0"/>
              <a:t>Plano de Marketing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852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 </a:t>
            </a:r>
            <a:r>
              <a:rPr lang="en-GB" dirty="0" err="1" smtClean="0"/>
              <a:t>Comunicação</a:t>
            </a:r>
            <a:r>
              <a:rPr lang="en-GB" dirty="0" smtClean="0"/>
              <a:t> </a:t>
            </a:r>
            <a:r>
              <a:rPr lang="en-GB" dirty="0"/>
              <a:t>de marketing ajuda a desenvolver a notoriedade da marca, o que significa que os </a:t>
            </a:r>
            <a:r>
              <a:rPr lang="en-GB" dirty="0" err="1"/>
              <a:t>consumidores</a:t>
            </a:r>
            <a:r>
              <a:rPr lang="en-GB" dirty="0"/>
              <a:t> </a:t>
            </a:r>
            <a:r>
              <a:rPr lang="en-GB" dirty="0" err="1" smtClean="0"/>
              <a:t>traduzem</a:t>
            </a:r>
            <a:r>
              <a:rPr lang="en-GB" dirty="0" smtClean="0"/>
              <a:t> </a:t>
            </a:r>
            <a:r>
              <a:rPr lang="en-GB" dirty="0"/>
              <a:t>informações sobre o produto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 smtClean="0"/>
              <a:t>perceções</a:t>
            </a:r>
            <a:r>
              <a:rPr lang="en-GB" dirty="0" smtClean="0"/>
              <a:t> </a:t>
            </a:r>
            <a:r>
              <a:rPr lang="en-GB" dirty="0"/>
              <a:t>sobre os atributos do produto e sua posição dentro do mercado maior. As empresas também usam a comunicação de marketing para manter a base de clientes atual do produto, e para cimentar as relações com clientes e </a:t>
            </a:r>
            <a:r>
              <a:rPr lang="en-GB" dirty="0" err="1" smtClean="0"/>
              <a:t>fornecedores</a:t>
            </a:r>
            <a:r>
              <a:rPr lang="en-GB" dirty="0" smtClean="0"/>
              <a:t>. A</a:t>
            </a:r>
            <a:r>
              <a:rPr lang="en-GB" dirty="0" smtClean="0"/>
              <a:t> </a:t>
            </a:r>
            <a:r>
              <a:rPr lang="en-GB" dirty="0" err="1" smtClean="0"/>
              <a:t>estratégia</a:t>
            </a:r>
            <a:r>
              <a:rPr lang="en-GB" dirty="0" smtClean="0"/>
              <a:t> </a:t>
            </a:r>
            <a:r>
              <a:rPr lang="en-GB" dirty="0"/>
              <a:t>de comunicação de marketing define o plano da </a:t>
            </a:r>
            <a:r>
              <a:rPr lang="en-GB" dirty="0" err="1"/>
              <a:t>empresa</a:t>
            </a:r>
            <a:r>
              <a:rPr lang="en-GB" dirty="0"/>
              <a:t> </a:t>
            </a:r>
            <a:r>
              <a:rPr lang="en-GB" dirty="0" smtClean="0"/>
              <a:t>para a </a:t>
            </a:r>
            <a:r>
              <a:rPr lang="en-GB" dirty="0"/>
              <a:t>divulgação de </a:t>
            </a:r>
            <a:r>
              <a:rPr lang="en-GB" dirty="0" err="1"/>
              <a:t>informações</a:t>
            </a:r>
            <a:r>
              <a:rPr lang="en-GB" dirty="0"/>
              <a:t> </a:t>
            </a:r>
            <a:r>
              <a:rPr lang="en-GB" dirty="0" smtClean="0"/>
              <a:t>de </a:t>
            </a:r>
            <a:r>
              <a:rPr lang="en-GB" dirty="0" err="1"/>
              <a:t>produtos</a:t>
            </a:r>
            <a:r>
              <a:rPr lang="en-GB" dirty="0"/>
              <a:t> </a:t>
            </a:r>
            <a:r>
              <a:rPr lang="en-GB" dirty="0"/>
              <a:t>e para </a:t>
            </a:r>
            <a:r>
              <a:rPr lang="en-GB" dirty="0" err="1"/>
              <a:t>desenvolvimento</a:t>
            </a:r>
            <a:r>
              <a:rPr lang="en-GB" dirty="0"/>
              <a:t> </a:t>
            </a:r>
            <a:r>
              <a:rPr lang="en-GB" dirty="0" smtClean="0"/>
              <a:t>da </a:t>
            </a:r>
            <a:r>
              <a:rPr lang="en-GB" dirty="0"/>
              <a:t>notoriedade da </a:t>
            </a:r>
            <a:r>
              <a:rPr lang="en-GB" dirty="0" err="1"/>
              <a:t>marca</a:t>
            </a:r>
            <a:r>
              <a:rPr lang="en-GB" dirty="0" smtClean="0"/>
              <a:t>.</a:t>
            </a:r>
          </a:p>
          <a:p>
            <a:endParaRPr lang="it-IT" dirty="0"/>
          </a:p>
          <a:p>
            <a:r>
              <a:rPr lang="en-GB" dirty="0"/>
              <a:t>Projete uma estratégia eficaz de comunicação de marketing com um ou mais componentes de comunicação de </a:t>
            </a:r>
            <a:r>
              <a:rPr lang="en-GB" dirty="0" smtClean="0"/>
              <a:t>marketing – a </a:t>
            </a:r>
            <a:r>
              <a:rPr lang="en-GB" dirty="0" err="1" smtClean="0"/>
              <a:t>Publicidade</a:t>
            </a:r>
            <a:r>
              <a:rPr lang="en-GB" dirty="0" smtClean="0"/>
              <a:t> </a:t>
            </a:r>
            <a:r>
              <a:rPr lang="en-GB" dirty="0"/>
              <a:t>permite a uma </a:t>
            </a:r>
            <a:r>
              <a:rPr lang="en-GB" dirty="0" err="1"/>
              <a:t>empresa</a:t>
            </a:r>
            <a:r>
              <a:rPr lang="en-GB" dirty="0"/>
              <a:t> </a:t>
            </a:r>
            <a:r>
              <a:rPr lang="en-GB" dirty="0" err="1" smtClean="0"/>
              <a:t>atingir</a:t>
            </a:r>
            <a:r>
              <a:rPr lang="en-GB" dirty="0" smtClean="0"/>
              <a:t> o </a:t>
            </a:r>
            <a:r>
              <a:rPr lang="en-GB" dirty="0"/>
              <a:t>grande </a:t>
            </a:r>
            <a:r>
              <a:rPr lang="en-GB" dirty="0" err="1"/>
              <a:t>público</a:t>
            </a:r>
            <a:r>
              <a:rPr lang="en-GB" dirty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o </a:t>
            </a:r>
            <a:r>
              <a:rPr lang="en-GB" dirty="0" err="1" smtClean="0"/>
              <a:t>público</a:t>
            </a:r>
            <a:r>
              <a:rPr lang="en-GB" dirty="0" smtClean="0"/>
              <a:t> </a:t>
            </a:r>
            <a:r>
              <a:rPr lang="en-GB" dirty="0" err="1" smtClean="0"/>
              <a:t>alvo</a:t>
            </a:r>
            <a:r>
              <a:rPr lang="en-GB" dirty="0" smtClean="0"/>
              <a:t> </a:t>
            </a:r>
            <a:r>
              <a:rPr lang="en-GB" dirty="0" err="1" smtClean="0"/>
              <a:t>através</a:t>
            </a:r>
            <a:r>
              <a:rPr lang="en-GB" dirty="0" smtClean="0"/>
              <a:t> da </a:t>
            </a:r>
            <a:r>
              <a:rPr lang="en-GB" dirty="0" err="1" smtClean="0"/>
              <a:t>segmentação</a:t>
            </a:r>
            <a:r>
              <a:rPr lang="en-GB" dirty="0" smtClean="0"/>
              <a:t>. A Venda </a:t>
            </a:r>
            <a:r>
              <a:rPr lang="en-GB" dirty="0" err="1" smtClean="0"/>
              <a:t>Direta</a:t>
            </a:r>
            <a:r>
              <a:rPr lang="en-GB" dirty="0" smtClean="0"/>
              <a:t> </a:t>
            </a:r>
            <a:r>
              <a:rPr lang="en-GB" dirty="0" err="1" smtClean="0"/>
              <a:t>permite</a:t>
            </a:r>
            <a:r>
              <a:rPr lang="en-GB" dirty="0" smtClean="0"/>
              <a:t> </a:t>
            </a:r>
            <a:r>
              <a:rPr lang="en-GB" dirty="0"/>
              <a:t>que uma </a:t>
            </a:r>
            <a:r>
              <a:rPr lang="en-GB" dirty="0" err="1"/>
              <a:t>empresa</a:t>
            </a:r>
            <a:r>
              <a:rPr lang="en-GB" dirty="0"/>
              <a:t> </a:t>
            </a:r>
            <a:r>
              <a:rPr lang="en-GB" dirty="0" err="1" smtClean="0"/>
              <a:t>comunique</a:t>
            </a:r>
            <a:r>
              <a:rPr lang="en-GB" dirty="0" smtClean="0"/>
              <a:t> </a:t>
            </a:r>
            <a:r>
              <a:rPr lang="en-GB" dirty="0"/>
              <a:t>os benefícios do produto diretamente ao cliente, como em um ambiente de </a:t>
            </a:r>
            <a:r>
              <a:rPr lang="en-GB" dirty="0" err="1" smtClean="0"/>
              <a:t>loja</a:t>
            </a:r>
            <a:r>
              <a:rPr lang="en-GB" dirty="0" smtClean="0"/>
              <a:t>. </a:t>
            </a:r>
            <a:r>
              <a:rPr lang="en-GB" dirty="0"/>
              <a:t>O </a:t>
            </a:r>
            <a:r>
              <a:rPr lang="en-GB" dirty="0" smtClean="0"/>
              <a:t>Marketing </a:t>
            </a:r>
            <a:r>
              <a:rPr lang="en-GB" dirty="0" err="1" smtClean="0"/>
              <a:t>Direto</a:t>
            </a:r>
            <a:r>
              <a:rPr lang="en-GB" dirty="0" smtClean="0"/>
              <a:t> </a:t>
            </a:r>
            <a:r>
              <a:rPr lang="en-GB" dirty="0"/>
              <a:t>permite a uma </a:t>
            </a:r>
            <a:r>
              <a:rPr lang="en-GB" dirty="0" err="1"/>
              <a:t>empresa</a:t>
            </a:r>
            <a:r>
              <a:rPr lang="en-GB" dirty="0"/>
              <a:t> </a:t>
            </a:r>
            <a:r>
              <a:rPr lang="en-GB" dirty="0" err="1" smtClean="0"/>
              <a:t>atingir</a:t>
            </a:r>
            <a:r>
              <a:rPr lang="en-GB" dirty="0" smtClean="0"/>
              <a:t> </a:t>
            </a:r>
            <a:r>
              <a:rPr lang="en-GB" dirty="0"/>
              <a:t>os clientes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 smtClean="0"/>
              <a:t>necessidade</a:t>
            </a:r>
            <a:r>
              <a:rPr lang="en-GB" dirty="0" smtClean="0"/>
              <a:t> de </a:t>
            </a:r>
            <a:r>
              <a:rPr lang="en-GB" dirty="0" err="1" smtClean="0"/>
              <a:t>terceiros</a:t>
            </a:r>
            <a:r>
              <a:rPr lang="en-GB" dirty="0"/>
              <a:t>; exemplos incluem catálogos e </a:t>
            </a:r>
            <a:r>
              <a:rPr lang="en-GB" dirty="0" smtClean="0"/>
              <a:t>direct mail. A </a:t>
            </a:r>
            <a:r>
              <a:rPr lang="en-GB" dirty="0" err="1" smtClean="0"/>
              <a:t>Promoção</a:t>
            </a:r>
            <a:r>
              <a:rPr lang="en-GB" dirty="0" smtClean="0"/>
              <a:t> </a:t>
            </a:r>
            <a:r>
              <a:rPr lang="en-GB" dirty="0"/>
              <a:t>de vendas </a:t>
            </a:r>
            <a:r>
              <a:rPr lang="en-GB" dirty="0" err="1"/>
              <a:t>fornece</a:t>
            </a:r>
            <a:r>
              <a:rPr lang="en-GB" dirty="0"/>
              <a:t> </a:t>
            </a:r>
            <a:r>
              <a:rPr lang="en-GB" dirty="0" err="1" smtClean="0"/>
              <a:t>ao</a:t>
            </a:r>
            <a:r>
              <a:rPr lang="en-GB" dirty="0" smtClean="0"/>
              <a:t> </a:t>
            </a:r>
            <a:r>
              <a:rPr lang="en-GB" dirty="0" err="1"/>
              <a:t>cliente</a:t>
            </a:r>
            <a:r>
              <a:rPr lang="en-GB" dirty="0"/>
              <a:t> </a:t>
            </a:r>
            <a:r>
              <a:rPr lang="en-GB" dirty="0" smtClean="0"/>
              <a:t>um </a:t>
            </a:r>
            <a:r>
              <a:rPr lang="en-GB" dirty="0"/>
              <a:t>incentivo para comprar o produto da empresa, como uma empresa que faz uma </a:t>
            </a:r>
            <a:r>
              <a:rPr lang="en-GB" dirty="0" err="1"/>
              <a:t>contribuição</a:t>
            </a:r>
            <a:r>
              <a:rPr lang="en-GB" dirty="0"/>
              <a:t> </a:t>
            </a:r>
            <a:r>
              <a:rPr lang="en-GB" dirty="0" smtClean="0"/>
              <a:t>para </a:t>
            </a:r>
            <a:r>
              <a:rPr lang="en-GB" dirty="0"/>
              <a:t>caridade com cada venda. </a:t>
            </a:r>
            <a:r>
              <a:rPr lang="en-GB" dirty="0" smtClean="0"/>
              <a:t>As </a:t>
            </a:r>
            <a:r>
              <a:rPr lang="en-GB" dirty="0" err="1" smtClean="0"/>
              <a:t>Relações</a:t>
            </a:r>
            <a:r>
              <a:rPr lang="en-GB" dirty="0" smtClean="0"/>
              <a:t> </a:t>
            </a:r>
            <a:r>
              <a:rPr lang="en-GB" dirty="0" err="1" smtClean="0"/>
              <a:t>Públicas</a:t>
            </a:r>
            <a:r>
              <a:rPr lang="en-GB" dirty="0" smtClean="0"/>
              <a:t> </a:t>
            </a:r>
            <a:r>
              <a:rPr lang="en-GB" dirty="0" err="1" smtClean="0"/>
              <a:t>envolvem</a:t>
            </a:r>
            <a:r>
              <a:rPr lang="en-GB" dirty="0" smtClean="0"/>
              <a:t> o </a:t>
            </a:r>
            <a:r>
              <a:rPr lang="en-GB" dirty="0"/>
              <a:t>fluxo de informações para os clientes, fornecedores e outros grupos afetados por operações da </a:t>
            </a:r>
            <a:r>
              <a:rPr lang="en-GB" dirty="0" err="1" smtClean="0"/>
              <a:t>empresa</a:t>
            </a:r>
            <a:r>
              <a:rPr lang="en-GB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01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Recurso </a:t>
            </a:r>
            <a:r>
              <a:rPr lang="it-IT" dirty="0"/>
              <a:t>3</a:t>
            </a:r>
            <a:r>
              <a:rPr lang="it-IT" dirty="0" smtClean="0"/>
              <a:t>.1a</a:t>
            </a:r>
            <a:br>
              <a:rPr lang="it-IT" dirty="0" smtClean="0"/>
            </a:br>
            <a:r>
              <a:rPr lang="it-IT" dirty="0" err="1" smtClean="0"/>
              <a:t>Exemplos</a:t>
            </a:r>
            <a:r>
              <a:rPr lang="it-IT" dirty="0" smtClean="0"/>
              <a:t> de «A scuola d'impresa»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i="1" dirty="0" smtClean="0"/>
              <a:t>Estratégia de publicidade ALTOB</a:t>
            </a:r>
          </a:p>
          <a:p>
            <a:pPr marL="0" indent="0">
              <a:buNone/>
            </a:pPr>
            <a:r>
              <a:rPr lang="en-GB" dirty="0" smtClean="0"/>
              <a:t>Decidimos promover o nosso produto através de:</a:t>
            </a:r>
          </a:p>
          <a:p>
            <a:r>
              <a:rPr lang="en-GB" dirty="0" smtClean="0"/>
              <a:t>Distribuição de folhetos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lojas</a:t>
            </a:r>
            <a:endParaRPr lang="en-GB" dirty="0" smtClean="0"/>
          </a:p>
          <a:p>
            <a:r>
              <a:rPr lang="en-GB" dirty="0" smtClean="0"/>
              <a:t>O </a:t>
            </a:r>
            <a:r>
              <a:rPr lang="en-GB" dirty="0"/>
              <a:t>site da empresa (</a:t>
            </a:r>
            <a:r>
              <a:rPr lang="en-GB" dirty="0">
                <a:hlinkClick r:id="rId2"/>
              </a:rPr>
              <a:t>http://altobsrl.ucoz.com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)</a:t>
            </a:r>
          </a:p>
          <a:p>
            <a:r>
              <a:rPr lang="en-GB" dirty="0" smtClean="0"/>
              <a:t>Páginas do Facebook e do Twitter, especialmente devido à rápida disseminação de notícias através das redes sociais</a:t>
            </a:r>
          </a:p>
          <a:p>
            <a:r>
              <a:rPr lang="en-GB" dirty="0" smtClean="0"/>
              <a:t>A campanha publicitária dedicada no Facebook </a:t>
            </a:r>
            <a:endParaRPr lang="en-GB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1" y="3171959"/>
            <a:ext cx="2304488" cy="2030144"/>
          </a:xfr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65" y="4789275"/>
            <a:ext cx="3603048" cy="201795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75" y="1690688"/>
            <a:ext cx="3621338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6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Recurso 3.1b</a:t>
            </a:r>
            <a:br>
              <a:rPr lang="it-IT" dirty="0" smtClean="0"/>
            </a:br>
            <a:r>
              <a:rPr lang="it-IT" dirty="0" err="1" smtClean="0"/>
              <a:t>Exemplos</a:t>
            </a:r>
            <a:r>
              <a:rPr lang="it-IT" dirty="0" smtClean="0"/>
              <a:t> de «A scuola d'impresa»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dirty="0" smtClean="0"/>
              <a:t>Estratégia de publicidade SWITCHER</a:t>
            </a:r>
          </a:p>
          <a:p>
            <a:pPr marL="0" indent="0">
              <a:buNone/>
            </a:pPr>
            <a:r>
              <a:rPr lang="en-GB" dirty="0" smtClean="0"/>
              <a:t>Decidimos promover o nosso produto através de:</a:t>
            </a:r>
          </a:p>
          <a:p>
            <a:r>
              <a:rPr lang="en-GB" dirty="0" smtClean="0"/>
              <a:t>Um site,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</a:t>
            </a:r>
            <a:r>
              <a:rPr lang="en-GB" dirty="0" err="1" smtClean="0"/>
              <a:t>importante</a:t>
            </a:r>
            <a:r>
              <a:rPr lang="en-GB" dirty="0" smtClean="0"/>
              <a:t> </a:t>
            </a:r>
            <a:r>
              <a:rPr lang="en-GB" dirty="0" smtClean="0"/>
              <a:t>para a </a:t>
            </a:r>
            <a:r>
              <a:rPr lang="en-GB" dirty="0" err="1" smtClean="0"/>
              <a:t>solicitação</a:t>
            </a:r>
            <a:r>
              <a:rPr lang="en-GB" dirty="0" smtClean="0"/>
              <a:t> </a:t>
            </a:r>
            <a:r>
              <a:rPr lang="en-GB" dirty="0" smtClean="0"/>
              <a:t>e o </a:t>
            </a:r>
            <a:r>
              <a:rPr lang="en-GB" dirty="0" smtClean="0"/>
              <a:t>uso do nosso serviço</a:t>
            </a:r>
          </a:p>
          <a:p>
            <a:r>
              <a:rPr lang="en-GB" dirty="0" smtClean="0"/>
              <a:t>A página do Facebook </a:t>
            </a:r>
            <a:r>
              <a:rPr lang="en-GB" dirty="0" err="1" smtClean="0"/>
              <a:t>devido</a:t>
            </a:r>
            <a:r>
              <a:rPr lang="en-GB" dirty="0" smtClean="0"/>
              <a:t> </a:t>
            </a:r>
            <a:r>
              <a:rPr lang="en-GB" dirty="0" smtClean="0"/>
              <a:t>à </a:t>
            </a:r>
            <a:r>
              <a:rPr lang="en-GB" dirty="0" err="1" smtClean="0"/>
              <a:t>grande</a:t>
            </a:r>
            <a:r>
              <a:rPr lang="en-GB" dirty="0" smtClean="0"/>
              <a:t> </a:t>
            </a:r>
            <a:r>
              <a:rPr lang="en-GB" dirty="0" err="1" smtClean="0"/>
              <a:t>utilização</a:t>
            </a:r>
            <a:r>
              <a:rPr lang="en-GB" dirty="0" smtClean="0"/>
              <a:t> das </a:t>
            </a:r>
            <a:r>
              <a:rPr lang="en-GB" dirty="0" smtClean="0"/>
              <a:t>redes sociais</a:t>
            </a:r>
          </a:p>
          <a:p>
            <a:r>
              <a:rPr lang="en-GB" dirty="0" smtClean="0"/>
              <a:t>Um spot publicitário, realizado por nós, para entrar facilmente em casas de famílias</a:t>
            </a:r>
          </a:p>
          <a:p>
            <a:r>
              <a:rPr lang="en-GB" dirty="0" err="1" smtClean="0"/>
              <a:t>Folhetos</a:t>
            </a:r>
            <a:r>
              <a:rPr lang="en-GB" dirty="0" smtClean="0"/>
              <a:t>, </a:t>
            </a:r>
            <a:r>
              <a:rPr lang="en-GB" dirty="0" smtClean="0"/>
              <a:t>cartazes e banners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1920202"/>
            <a:ext cx="4923860" cy="413769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27" y="4915773"/>
            <a:ext cx="2176461" cy="160948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27" y="1379033"/>
            <a:ext cx="2176272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Recurso 3.2</a:t>
            </a:r>
            <a:br>
              <a:rPr lang="it-IT" dirty="0" smtClean="0"/>
            </a:br>
            <a:r>
              <a:rPr lang="it-IT" dirty="0"/>
              <a:t>Vídeos </a:t>
            </a:r>
            <a:r>
              <a:rPr lang="it-IT" dirty="0"/>
              <a:t>sobre campanhas </a:t>
            </a:r>
            <a:r>
              <a:rPr lang="it-IT" dirty="0" smtClean="0"/>
              <a:t>promocionais inspiracionais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it-IT" dirty="0"/>
              <a:t>Links para </a:t>
            </a:r>
            <a:r>
              <a:rPr lang="it-IT" dirty="0" err="1" smtClean="0"/>
              <a:t>vídeos</a:t>
            </a:r>
            <a:r>
              <a:rPr lang="it-IT" dirty="0" smtClean="0"/>
              <a:t> Em inglês</a:t>
            </a:r>
            <a:endParaRPr lang="it-IT" dirty="0"/>
          </a:p>
          <a:p>
            <a:pPr lvl="1"/>
            <a:r>
              <a:rPr lang="it-IT" dirty="0" smtClean="0">
                <a:hlinkClick r:id="rId2" action="ppaction://hlinkfile"/>
              </a:rPr>
              <a:t>Coca-Cola e </a:t>
            </a:r>
            <a:r>
              <a:rPr lang="it-IT" dirty="0" err="1" smtClean="0">
                <a:hlinkClick r:id="rId2" action="ppaction://hlinkfile"/>
              </a:rPr>
              <a:t>preconceitos</a:t>
            </a:r>
            <a:r>
              <a:rPr lang="it-IT" dirty="0" smtClean="0"/>
              <a:t> </a:t>
            </a:r>
            <a:endParaRPr lang="it-IT" dirty="0"/>
          </a:p>
          <a:p>
            <a:pPr lvl="1"/>
            <a:r>
              <a:rPr lang="it-IT" dirty="0" smtClean="0">
                <a:hlinkClick r:id="rId3"/>
              </a:rPr>
              <a:t>Apple e sentimento de família</a:t>
            </a:r>
            <a:endParaRPr lang="it-IT" dirty="0" smtClean="0"/>
          </a:p>
          <a:p>
            <a:pPr lvl="1"/>
            <a:r>
              <a:rPr lang="it-IT" dirty="0" smtClean="0">
                <a:hlinkClick r:id="rId4"/>
              </a:rPr>
              <a:t>Comercial</a:t>
            </a:r>
            <a:r>
              <a:rPr lang="it-IT" dirty="0" smtClean="0"/>
              <a:t> </a:t>
            </a:r>
            <a:r>
              <a:rPr lang="it-IT" dirty="0" smtClean="0">
                <a:hlinkClick r:id="rId4"/>
              </a:rPr>
              <a:t>engraçado </a:t>
            </a:r>
            <a:endParaRPr lang="it-IT" dirty="0" smtClean="0"/>
          </a:p>
          <a:p>
            <a:pPr marL="457200" lvl="1" indent="0">
              <a:buNone/>
            </a:pPr>
            <a:endParaRPr lang="it-IT" dirty="0"/>
          </a:p>
          <a:p>
            <a:r>
              <a:rPr lang="it-IT" dirty="0"/>
              <a:t>VÍDEOS </a:t>
            </a:r>
            <a:r>
              <a:rPr lang="it-IT" dirty="0" smtClean="0"/>
              <a:t>comerciais </a:t>
            </a:r>
            <a:r>
              <a:rPr lang="it-IT" dirty="0" smtClean="0"/>
              <a:t>nacionais </a:t>
            </a:r>
            <a:r>
              <a:rPr lang="it-IT" dirty="0" smtClean="0"/>
              <a:t>inspiradores a serem integrados na Plataforma </a:t>
            </a:r>
            <a:r>
              <a:rPr lang="it-IT" dirty="0" smtClean="0"/>
              <a:t>pelos parceiros</a:t>
            </a:r>
            <a:endParaRPr lang="it-IT" dirty="0"/>
          </a:p>
          <a:p>
            <a:r>
              <a:rPr lang="it-IT" dirty="0">
                <a:hlinkClick r:id="rId5"/>
              </a:rPr>
              <a:t>https://</a:t>
            </a:r>
            <a:r>
              <a:rPr lang="it-IT" dirty="0" smtClean="0">
                <a:hlinkClick r:id="rId5"/>
              </a:rPr>
              <a:t>www.youtube.com/watch?v=qjIJp6kbNd4</a:t>
            </a:r>
            <a:r>
              <a:rPr lang="it-IT" dirty="0" smtClean="0"/>
              <a:t> </a:t>
            </a:r>
          </a:p>
          <a:p>
            <a:r>
              <a:rPr lang="it-IT" dirty="0">
                <a:hlinkClick r:id="rId6"/>
              </a:rPr>
              <a:t>https://</a:t>
            </a:r>
            <a:r>
              <a:rPr lang="it-IT" dirty="0" smtClean="0">
                <a:hlinkClick r:id="rId6"/>
              </a:rPr>
              <a:t>www.youtube.com/watch?v=aPOc3Jucrok</a:t>
            </a:r>
            <a:r>
              <a:rPr lang="it-IT" dirty="0" smtClean="0"/>
              <a:t> </a:t>
            </a:r>
          </a:p>
          <a:p>
            <a:r>
              <a:rPr lang="it-IT" dirty="0" smtClean="0">
                <a:hlinkClick r:id="rId7"/>
              </a:rPr>
              <a:t>https</a:t>
            </a:r>
            <a:r>
              <a:rPr lang="it-IT" dirty="0">
                <a:hlinkClick r:id="rId7"/>
              </a:rPr>
              <a:t>://</a:t>
            </a:r>
            <a:r>
              <a:rPr lang="it-IT" dirty="0" smtClean="0">
                <a:hlinkClick r:id="rId7"/>
              </a:rPr>
              <a:t>www.youtube.com/watch?v=y0qgsOlZ1z0</a:t>
            </a:r>
            <a:r>
              <a:rPr lang="it-IT" dirty="0" smtClean="0"/>
              <a:t> </a:t>
            </a:r>
          </a:p>
          <a:p>
            <a:r>
              <a:rPr lang="it-IT" dirty="0">
                <a:hlinkClick r:id="rId8"/>
              </a:rPr>
              <a:t>https://</a:t>
            </a:r>
            <a:r>
              <a:rPr lang="it-IT" dirty="0" smtClean="0">
                <a:hlinkClick r:id="rId8"/>
              </a:rPr>
              <a:t>www.youtube.com/watch?v=mVhlUNO1cgc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00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Atividade </a:t>
            </a:r>
            <a:r>
              <a:rPr lang="it-IT" b="1" dirty="0" smtClean="0"/>
              <a:t>final </a:t>
            </a:r>
            <a:r>
              <a:rPr lang="it-IT" b="1" dirty="0"/>
              <a:t>do </a:t>
            </a:r>
            <a:r>
              <a:rPr lang="it-IT" b="1" dirty="0" smtClean="0"/>
              <a:t>módulo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smtClean="0">
                <a:solidFill>
                  <a:schemeClr val="accent2"/>
                </a:solidFill>
              </a:rPr>
              <a:t>Workshop </a:t>
            </a:r>
            <a:r>
              <a:rPr lang="it-IT" i="1" dirty="0" smtClean="0">
                <a:solidFill>
                  <a:schemeClr val="accent2"/>
                </a:solidFill>
              </a:rPr>
              <a:t>para ser </a:t>
            </a:r>
            <a:r>
              <a:rPr lang="it-IT" i="1" dirty="0" smtClean="0">
                <a:solidFill>
                  <a:schemeClr val="accent2"/>
                </a:solidFill>
              </a:rPr>
              <a:t>desenvolvido na Escola</a:t>
            </a:r>
            <a:endParaRPr lang="it-IT" i="1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Orientação para professores</a:t>
            </a:r>
          </a:p>
          <a:p>
            <a:pPr marL="0" indent="0">
              <a:buNone/>
            </a:pPr>
            <a:r>
              <a:rPr lang="en-US" dirty="0" smtClean="0"/>
              <a:t>Com </a:t>
            </a:r>
            <a:r>
              <a:rPr lang="en-US" dirty="0"/>
              <a:t>base nos seus recursos internos e / ou oportunidades para colaboração externa, cada país poderia concentrar-se na implementação de um workshop </a:t>
            </a:r>
            <a:r>
              <a:rPr lang="en-US" dirty="0" err="1"/>
              <a:t>focado</a:t>
            </a:r>
            <a:r>
              <a:rPr lang="en-US" dirty="0"/>
              <a:t> </a:t>
            </a:r>
            <a:r>
              <a:rPr lang="en-US" dirty="0" err="1" smtClean="0"/>
              <a:t>num</a:t>
            </a:r>
            <a:r>
              <a:rPr lang="en-US" dirty="0" smtClean="0"/>
              <a:t> </a:t>
            </a:r>
            <a:r>
              <a:rPr lang="en-US" dirty="0"/>
              <a:t>aspecto específico da estratégia de comunicação, tais como: o </a:t>
            </a:r>
            <a:r>
              <a:rPr lang="en-US" dirty="0" err="1"/>
              <a:t>logotipo</a:t>
            </a:r>
            <a:r>
              <a:rPr lang="en-US" dirty="0"/>
              <a:t> </a:t>
            </a:r>
            <a:r>
              <a:rPr lang="en-US" dirty="0" smtClean="0"/>
              <a:t>e a </a:t>
            </a:r>
            <a:r>
              <a:rPr lang="en-US" dirty="0"/>
              <a:t>identidade gráfica, desenvolvimento de sites, rede social, marketing </a:t>
            </a:r>
            <a:r>
              <a:rPr lang="en-US" dirty="0" err="1" smtClean="0"/>
              <a:t>inovador</a:t>
            </a:r>
            <a:r>
              <a:rPr lang="en-US" dirty="0" smtClean="0"/>
              <a:t>, </a:t>
            </a:r>
            <a:r>
              <a:rPr lang="en-US" dirty="0"/>
              <a:t>etc ... (este aspecto pode ser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 smtClean="0"/>
              <a:t>definido</a:t>
            </a:r>
            <a:r>
              <a:rPr lang="en-US" dirty="0" smtClean="0"/>
              <a:t> </a:t>
            </a:r>
            <a:r>
              <a:rPr lang="en-US" dirty="0"/>
              <a:t>em 2016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GB" dirty="0" smtClean="0"/>
              <a:t>O </a:t>
            </a:r>
            <a:r>
              <a:rPr lang="en-GB" dirty="0"/>
              <a:t>workshop </a:t>
            </a:r>
            <a:r>
              <a:rPr lang="en-GB" dirty="0" err="1"/>
              <a:t>será</a:t>
            </a:r>
            <a:r>
              <a:rPr lang="en-GB" dirty="0"/>
              <a:t> </a:t>
            </a:r>
            <a:r>
              <a:rPr lang="en-GB" dirty="0" err="1" smtClean="0"/>
              <a:t>desenvolvido</a:t>
            </a:r>
            <a:r>
              <a:rPr lang="en-GB" dirty="0" smtClean="0"/>
              <a:t> com </a:t>
            </a:r>
            <a:r>
              <a:rPr lang="en-GB" dirty="0"/>
              <a:t>base </a:t>
            </a:r>
            <a:r>
              <a:rPr lang="en-GB" dirty="0" smtClean="0"/>
              <a:t>no </a:t>
            </a:r>
            <a:r>
              <a:rPr lang="en-GB" dirty="0" err="1"/>
              <a:t>acordo</a:t>
            </a:r>
            <a:r>
              <a:rPr lang="en-GB" dirty="0"/>
              <a:t> </a:t>
            </a:r>
            <a:r>
              <a:rPr lang="en-GB" dirty="0" smtClean="0"/>
              <a:t>entre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escola</a:t>
            </a:r>
            <a:r>
              <a:rPr lang="en-GB" dirty="0" smtClean="0"/>
              <a:t>. </a:t>
            </a:r>
            <a:r>
              <a:rPr lang="en-GB" dirty="0"/>
              <a:t>Os membros dos grupos empresariais </a:t>
            </a:r>
            <a:r>
              <a:rPr lang="en-GB" dirty="0" err="1"/>
              <a:t>transnacionais</a:t>
            </a:r>
            <a:r>
              <a:rPr lang="en-GB" dirty="0"/>
              <a:t> </a:t>
            </a:r>
            <a:r>
              <a:rPr lang="en-GB" dirty="0" err="1" smtClean="0"/>
              <a:t>vão</a:t>
            </a:r>
            <a:r>
              <a:rPr lang="en-GB" dirty="0" smtClean="0"/>
              <a:t> </a:t>
            </a:r>
            <a:r>
              <a:rPr lang="en-GB" dirty="0"/>
              <a:t>cooperar a fim de preparar uma apresentação para a reunião na Holanda, que incluirá todos os aspectos da estratégia de comunicação.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088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 principal objectivo da mobilidade transnacional será a última análise e melhoria das ideias de negócio, com um foco específico em marketing social </a:t>
            </a:r>
            <a:r>
              <a:rPr lang="en-US" dirty="0" smtClean="0"/>
              <a:t>e a </a:t>
            </a:r>
            <a:r>
              <a:rPr lang="en-US" dirty="0"/>
              <a:t>seleção do logos / imagem visual da empresa. </a:t>
            </a:r>
            <a:r>
              <a:rPr lang="en-US" i="1" u="sng" dirty="0"/>
              <a:t>É aconselhável que a </a:t>
            </a:r>
            <a:r>
              <a:rPr lang="en-US" i="1" u="sng" dirty="0" err="1"/>
              <a:t>reunião</a:t>
            </a:r>
            <a:r>
              <a:rPr lang="en-US" i="1" u="sng" dirty="0"/>
              <a:t> </a:t>
            </a:r>
            <a:r>
              <a:rPr lang="en-US" i="1" u="sng" dirty="0" err="1" smtClean="0"/>
              <a:t>seja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participada</a:t>
            </a:r>
            <a:r>
              <a:rPr lang="en-US" i="1" u="sng" dirty="0" smtClean="0"/>
              <a:t> </a:t>
            </a:r>
            <a:r>
              <a:rPr lang="en-US" i="1" u="sng" dirty="0"/>
              <a:t>pelos diretores de comunicação de cada sub-grupos nacionais. Se uma </a:t>
            </a:r>
            <a:r>
              <a:rPr lang="en-US" i="1" u="sng" dirty="0" err="1"/>
              <a:t>escola</a:t>
            </a:r>
            <a:r>
              <a:rPr lang="en-US" i="1" u="sng" dirty="0"/>
              <a:t> </a:t>
            </a:r>
            <a:r>
              <a:rPr lang="en-US" i="1" u="sng" dirty="0" err="1" smtClean="0"/>
              <a:t>quiser</a:t>
            </a:r>
            <a:r>
              <a:rPr lang="en-US" i="1" u="sng" dirty="0" smtClean="0"/>
              <a:t> </a:t>
            </a:r>
            <a:r>
              <a:rPr lang="en-US" i="1" u="sng" dirty="0"/>
              <a:t>trazer estudantes adicionais, sugerimos que </a:t>
            </a:r>
            <a:r>
              <a:rPr lang="en-US" i="1" u="sng" dirty="0" err="1" smtClean="0"/>
              <a:t>escolham</a:t>
            </a:r>
            <a:r>
              <a:rPr lang="en-US" i="1" u="sng" dirty="0" smtClean="0"/>
              <a:t> Marketing </a:t>
            </a:r>
            <a:r>
              <a:rPr lang="en-US" i="1" u="sng" dirty="0"/>
              <a:t>ou Diretor de produção / operação.</a:t>
            </a:r>
            <a:r>
              <a:rPr lang="en-US" dirty="0"/>
              <a:t> Uma descrição detalhada das </a:t>
            </a:r>
            <a:r>
              <a:rPr lang="en-US" dirty="0" err="1"/>
              <a:t>atividades</a:t>
            </a:r>
            <a:r>
              <a:rPr lang="en-US" dirty="0"/>
              <a:t> </a:t>
            </a:r>
            <a:r>
              <a:rPr lang="en-US" dirty="0" smtClean="0"/>
              <a:t>do workshop </a:t>
            </a:r>
            <a:r>
              <a:rPr lang="en-US" dirty="0"/>
              <a:t>serão preparadas e distribuídas entre os parceiros em fevereiro de 2016.</a:t>
            </a:r>
            <a:endParaRPr lang="it-IT" dirty="0"/>
          </a:p>
          <a:p>
            <a:r>
              <a:rPr lang="en-US" b="1" dirty="0"/>
              <a:t>Quando os </a:t>
            </a:r>
            <a:r>
              <a:rPr lang="en-US" b="1" dirty="0" err="1"/>
              <a:t>alunos</a:t>
            </a:r>
            <a:r>
              <a:rPr lang="en-US" b="1" dirty="0"/>
              <a:t> </a:t>
            </a:r>
            <a:r>
              <a:rPr lang="en-US" b="1" dirty="0" err="1" smtClean="0"/>
              <a:t>voltarem</a:t>
            </a:r>
            <a:r>
              <a:rPr lang="en-US" b="1" dirty="0" smtClean="0"/>
              <a:t> à Escola</a:t>
            </a:r>
            <a:r>
              <a:rPr lang="en-US" b="1" dirty="0"/>
              <a:t>, uma </a:t>
            </a:r>
            <a:r>
              <a:rPr lang="en-US" b="1" dirty="0" err="1"/>
              <a:t>atividade</a:t>
            </a:r>
            <a:r>
              <a:rPr lang="en-US" b="1" dirty="0"/>
              <a:t> </a:t>
            </a:r>
            <a:r>
              <a:rPr lang="en-US" b="1" dirty="0"/>
              <a:t>final de </a:t>
            </a:r>
            <a:r>
              <a:rPr lang="en-US" b="1" dirty="0" err="1"/>
              <a:t>grupo</a:t>
            </a:r>
            <a:r>
              <a:rPr lang="en-US" b="1" dirty="0"/>
              <a:t> </a:t>
            </a:r>
            <a:r>
              <a:rPr lang="en-US" b="1" dirty="0" err="1" smtClean="0"/>
              <a:t>deve</a:t>
            </a:r>
            <a:r>
              <a:rPr lang="en-US" b="1" dirty="0" smtClean="0"/>
              <a:t> </a:t>
            </a:r>
            <a:r>
              <a:rPr lang="en-US" b="1" dirty="0"/>
              <a:t>ser organizada de forma a apresentar os resultados da mobilidade e da versão melhorada de </a:t>
            </a:r>
            <a:r>
              <a:rPr lang="en-US" b="1" smtClean="0"/>
              <a:t>ideias</a:t>
            </a:r>
            <a:r>
              <a:rPr lang="en-US" b="1" dirty="0" smtClean="0"/>
              <a:t> </a:t>
            </a:r>
            <a:r>
              <a:rPr lang="en-US" b="1" dirty="0"/>
              <a:t>de negócios transnacionais.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Reunião em </a:t>
            </a:r>
            <a:r>
              <a:rPr lang="en-US" b="1" i="1" dirty="0" smtClean="0"/>
              <a:t>Março 2016</a:t>
            </a:r>
            <a:endParaRPr lang="it-IT" sz="3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Tópico</a:t>
            </a:r>
            <a:r>
              <a:rPr lang="it-IT" dirty="0" smtClean="0"/>
              <a:t> 1</a:t>
            </a:r>
            <a:br>
              <a:rPr lang="it-IT" dirty="0" smtClean="0"/>
            </a:br>
            <a:r>
              <a:rPr lang="it-IT" dirty="0" smtClean="0"/>
              <a:t>O </a:t>
            </a:r>
            <a:r>
              <a:rPr lang="it-IT" dirty="0" err="1" smtClean="0"/>
              <a:t>importância</a:t>
            </a:r>
            <a:r>
              <a:rPr lang="it-IT" dirty="0" smtClean="0"/>
              <a:t> de </a:t>
            </a:r>
            <a:r>
              <a:rPr lang="it-IT" dirty="0" err="1" smtClean="0"/>
              <a:t>comunicação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Um negócio que não se </a:t>
            </a:r>
            <a:r>
              <a:rPr lang="en-US" dirty="0" err="1" smtClean="0"/>
              <a:t>comunica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destinado</a:t>
            </a:r>
            <a:r>
              <a:rPr lang="en-US" dirty="0" smtClean="0"/>
              <a:t> a </a:t>
            </a:r>
            <a:r>
              <a:rPr lang="en-US" dirty="0" smtClean="0"/>
              <a:t>morrer. A empresa envia mensagens para o mundo, a fim de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conhecida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potenciais</a:t>
            </a:r>
            <a:r>
              <a:rPr lang="en-US" dirty="0" smtClean="0"/>
              <a:t> </a:t>
            </a:r>
            <a:r>
              <a:rPr lang="en-US" dirty="0" err="1" smtClean="0"/>
              <a:t>utilizadores</a:t>
            </a:r>
            <a:r>
              <a:rPr lang="en-US" dirty="0" smtClean="0"/>
              <a:t> / </a:t>
            </a:r>
            <a:r>
              <a:rPr lang="en-US" dirty="0" smtClean="0"/>
              <a:t>clientes e para estimular a </a:t>
            </a:r>
            <a:r>
              <a:rPr lang="en-US" dirty="0" err="1" smtClean="0"/>
              <a:t>procura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smtClean="0"/>
              <a:t>seu produto e / ou serviço.</a:t>
            </a:r>
          </a:p>
          <a:p>
            <a:r>
              <a:rPr lang="en-US" dirty="0" smtClean="0"/>
              <a:t>Comunicação empresarial é uma ferramenta essencial para melhorar a identidade e imagem da empresa no mercado, para obter credibilidade, confiança e legitimidade que podem atrair os recursos necessários para um sucesso duradouro.</a:t>
            </a:r>
          </a:p>
          <a:p>
            <a:r>
              <a:rPr lang="en-US" dirty="0" smtClean="0"/>
              <a:t>A comunicação pode </a:t>
            </a:r>
            <a:r>
              <a:rPr lang="en-US" dirty="0" err="1" smtClean="0"/>
              <a:t>elaborar</a:t>
            </a:r>
            <a:r>
              <a:rPr lang="en-US" dirty="0" smtClean="0"/>
              <a:t> </a:t>
            </a:r>
            <a:r>
              <a:rPr lang="en-US" dirty="0" err="1" smtClean="0"/>
              <a:t>processos</a:t>
            </a:r>
            <a:r>
              <a:rPr lang="en-US" dirty="0" smtClean="0"/>
              <a:t> que </a:t>
            </a:r>
            <a:r>
              <a:rPr lang="en-US" dirty="0" smtClean="0"/>
              <a:t>se relacionam com a esfera racional (</a:t>
            </a:r>
            <a:r>
              <a:rPr lang="en-US" dirty="0" err="1" smtClean="0"/>
              <a:t>comunicação</a:t>
            </a:r>
            <a:r>
              <a:rPr lang="en-US" dirty="0" smtClean="0"/>
              <a:t> </a:t>
            </a:r>
            <a:r>
              <a:rPr lang="en-US" dirty="0" err="1" smtClean="0"/>
              <a:t>informativa</a:t>
            </a:r>
            <a:r>
              <a:rPr lang="en-US" dirty="0" smtClean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técnica</a:t>
            </a:r>
            <a:r>
              <a:rPr lang="en-US" dirty="0" smtClean="0"/>
              <a:t>) </a:t>
            </a:r>
            <a:r>
              <a:rPr lang="en-US" dirty="0" smtClean="0"/>
              <a:t>e para a esfera emocional (ênfase máxima em valores simbólicos, à procura de envolvimento e cumplicidade com o alvo) </a:t>
            </a:r>
          </a:p>
          <a:p>
            <a:r>
              <a:rPr lang="en-US" dirty="0" smtClean="0"/>
              <a:t>As empresas estão cada vez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promoverem</a:t>
            </a:r>
            <a:r>
              <a:rPr lang="en-US" dirty="0" smtClean="0"/>
              <a:t>-se </a:t>
            </a:r>
            <a:r>
              <a:rPr lang="en-US" dirty="0" err="1" smtClean="0"/>
              <a:t>através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quantidade</a:t>
            </a:r>
            <a:r>
              <a:rPr lang="en-US" dirty="0" smtClean="0"/>
              <a:t> de </a:t>
            </a:r>
            <a:r>
              <a:rPr lang="en-US" dirty="0"/>
              <a:t>ferramentas de comunicação,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/>
              <a:t>dos quais é </a:t>
            </a:r>
            <a:r>
              <a:rPr lang="en-US" dirty="0" err="1" smtClean="0"/>
              <a:t>adequada</a:t>
            </a:r>
            <a:r>
              <a:rPr lang="en-US" dirty="0" smtClean="0"/>
              <a:t> </a:t>
            </a:r>
            <a:r>
              <a:rPr lang="en-US" dirty="0"/>
              <a:t>para atingir determinado conjunto de </a:t>
            </a:r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 smtClean="0"/>
              <a:t>metas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7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Actividade 1.1 (online) </a:t>
            </a:r>
            <a:br>
              <a:rPr lang="it-IT" dirty="0" smtClean="0"/>
            </a:br>
            <a:r>
              <a:rPr lang="en-GB" dirty="0" smtClean="0"/>
              <a:t>Comunicação efetiva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 err="1" smtClean="0"/>
              <a:t>Descrição</a:t>
            </a:r>
            <a:r>
              <a:rPr lang="it-IT" b="1" dirty="0" smtClean="0"/>
              <a:t>:</a:t>
            </a:r>
            <a:r>
              <a:rPr lang="it-IT" dirty="0" smtClean="0"/>
              <a:t> </a:t>
            </a:r>
            <a:r>
              <a:rPr lang="en-US" dirty="0"/>
              <a:t>Para comunicar de forma eficaz, é </a:t>
            </a:r>
            <a:r>
              <a:rPr lang="en-US" dirty="0" err="1"/>
              <a:t>necessário</a:t>
            </a:r>
            <a:r>
              <a:rPr lang="en-US" dirty="0"/>
              <a:t> </a:t>
            </a:r>
            <a:r>
              <a:rPr lang="en-US" dirty="0" err="1" smtClean="0"/>
              <a:t>perguntar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 quem me comunico</a:t>
            </a:r>
            <a:r>
              <a:rPr lang="en-US" dirty="0" smtClean="0"/>
              <a:t>?</a:t>
            </a:r>
            <a:endParaRPr lang="en-US" dirty="0"/>
          </a:p>
          <a:p>
            <a:pPr marL="5103813" lvl="1" indent="0"/>
            <a:r>
              <a:rPr lang="en-US" dirty="0" smtClean="0"/>
              <a:t> O que </a:t>
            </a:r>
            <a:r>
              <a:rPr lang="en-US" dirty="0" err="1"/>
              <a:t>estou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comunicar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Qual </a:t>
            </a:r>
            <a:r>
              <a:rPr lang="en-US" dirty="0"/>
              <a:t>canal </a:t>
            </a:r>
            <a:r>
              <a:rPr lang="en-US" dirty="0" err="1" smtClean="0"/>
              <a:t>estou</a:t>
            </a:r>
            <a:r>
              <a:rPr lang="en-US" dirty="0" smtClean="0"/>
              <a:t> a </a:t>
            </a:r>
            <a:r>
              <a:rPr lang="en-US" dirty="0" err="1" smtClean="0"/>
              <a:t>usar</a:t>
            </a:r>
            <a:r>
              <a:rPr lang="en-US" dirty="0" smtClean="0"/>
              <a:t>?</a:t>
            </a:r>
            <a:endParaRPr lang="en-US" dirty="0" smtClean="0"/>
          </a:p>
          <a:p>
            <a:pPr marL="5294313" lvl="1"/>
            <a:r>
              <a:rPr lang="en-US" dirty="0" err="1" smtClean="0"/>
              <a:t>Quem</a:t>
            </a:r>
            <a:r>
              <a:rPr lang="en-US" dirty="0" smtClean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meus </a:t>
            </a:r>
            <a:r>
              <a:rPr lang="en-US" dirty="0"/>
              <a:t>concorrentes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Quando </a:t>
            </a:r>
            <a:r>
              <a:rPr lang="en-US" dirty="0" err="1"/>
              <a:t>estou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comunicar</a:t>
            </a:r>
            <a:r>
              <a:rPr lang="en-US" dirty="0" smtClean="0"/>
              <a:t>?</a:t>
            </a:r>
            <a:endParaRPr lang="en-US" dirty="0" smtClean="0"/>
          </a:p>
          <a:p>
            <a:pPr marL="5294313" lvl="1"/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/>
              <a:t>é o meu orçamento</a:t>
            </a:r>
            <a:r>
              <a:rPr lang="en-US" dirty="0" smtClean="0"/>
              <a:t>?</a:t>
            </a:r>
            <a:r>
              <a:rPr lang="en-GB" dirty="0" smtClean="0"/>
              <a:t>  </a:t>
            </a:r>
          </a:p>
          <a:p>
            <a:r>
              <a:rPr lang="en-GB" b="1" dirty="0" smtClean="0"/>
              <a:t>Instruções para os alunos:</a:t>
            </a:r>
            <a:r>
              <a:rPr lang="en-GB" dirty="0" smtClean="0"/>
              <a:t> selecionar o elemento gráfico que melhor se </a:t>
            </a:r>
            <a:r>
              <a:rPr lang="en-GB" dirty="0" err="1" smtClean="0"/>
              <a:t>encaixa</a:t>
            </a:r>
            <a:r>
              <a:rPr lang="en-GB" dirty="0" smtClean="0"/>
              <a:t> </a:t>
            </a:r>
            <a:r>
              <a:rPr lang="en-GB" dirty="0" smtClean="0"/>
              <a:t>com as questões-chave de um plano de comunicação eficaz. </a:t>
            </a:r>
          </a:p>
          <a:p>
            <a:r>
              <a:rPr lang="en-GB" b="1" dirty="0" smtClean="0"/>
              <a:t>A interação com a plataforma:</a:t>
            </a:r>
            <a:r>
              <a:rPr lang="en-GB" dirty="0" smtClean="0"/>
              <a:t> os alunos são capazes de </a:t>
            </a:r>
            <a:r>
              <a:rPr lang="en-GB" dirty="0" smtClean="0"/>
              <a:t>“</a:t>
            </a:r>
            <a:r>
              <a:rPr lang="en-GB" dirty="0" err="1" smtClean="0"/>
              <a:t>arrastar</a:t>
            </a:r>
            <a:r>
              <a:rPr lang="en-GB" dirty="0" smtClean="0"/>
              <a:t> </a:t>
            </a:r>
            <a:r>
              <a:rPr lang="en-GB" dirty="0" smtClean="0"/>
              <a:t>e </a:t>
            </a:r>
            <a:r>
              <a:rPr lang="en-GB" dirty="0" err="1" smtClean="0"/>
              <a:t>soltar</a:t>
            </a:r>
            <a:r>
              <a:rPr lang="en-GB" dirty="0" smtClean="0"/>
              <a:t>” </a:t>
            </a:r>
            <a:r>
              <a:rPr lang="en-GB" dirty="0" err="1" smtClean="0"/>
              <a:t>elementos</a:t>
            </a:r>
            <a:r>
              <a:rPr lang="en-GB" dirty="0" smtClean="0"/>
              <a:t> </a:t>
            </a:r>
            <a:r>
              <a:rPr lang="en-GB" dirty="0" err="1" smtClean="0"/>
              <a:t>gráficos</a:t>
            </a:r>
            <a:r>
              <a:rPr lang="en-GB" dirty="0" smtClean="0"/>
              <a:t> </a:t>
            </a:r>
            <a:r>
              <a:rPr lang="en-GB" dirty="0" err="1" smtClean="0"/>
              <a:t>relativos</a:t>
            </a:r>
            <a:r>
              <a:rPr lang="en-GB" dirty="0" smtClean="0"/>
              <a:t> a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smtClean="0"/>
              <a:t>uma das perguntas listadas na atividade. </a:t>
            </a:r>
            <a:r>
              <a:rPr lang="en-GB" dirty="0" err="1" smtClean="0"/>
              <a:t>Quando</a:t>
            </a:r>
            <a:r>
              <a:rPr lang="en-GB" dirty="0" smtClean="0"/>
              <a:t> </a:t>
            </a:r>
            <a:r>
              <a:rPr lang="en-GB" dirty="0" err="1" smtClean="0"/>
              <a:t>submeterem</a:t>
            </a:r>
            <a:r>
              <a:rPr lang="en-GB" dirty="0" smtClean="0"/>
              <a:t> </a:t>
            </a:r>
            <a:r>
              <a:rPr lang="en-GB" dirty="0" smtClean="0"/>
              <a:t>a </a:t>
            </a:r>
            <a:r>
              <a:rPr lang="en-GB" dirty="0" err="1" smtClean="0"/>
              <a:t>atividade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resultados</a:t>
            </a:r>
            <a:r>
              <a:rPr lang="en-GB" dirty="0" smtClean="0"/>
              <a:t> </a:t>
            </a:r>
            <a:r>
              <a:rPr lang="en-GB" dirty="0" err="1" smtClean="0"/>
              <a:t>são</a:t>
            </a:r>
            <a:r>
              <a:rPr lang="en-GB" dirty="0" smtClean="0"/>
              <a:t> dados </a:t>
            </a:r>
            <a:r>
              <a:rPr lang="en-GB" dirty="0" smtClean="0"/>
              <a:t>e, se alguma resposta </a:t>
            </a:r>
            <a:r>
              <a:rPr lang="en-GB" dirty="0" err="1" smtClean="0"/>
              <a:t>errada</a:t>
            </a:r>
            <a:r>
              <a:rPr lang="en-GB" dirty="0" smtClean="0"/>
              <a:t> </a:t>
            </a:r>
            <a:r>
              <a:rPr lang="en-GB" dirty="0" smtClean="0"/>
              <a:t>for </a:t>
            </a:r>
            <a:r>
              <a:rPr lang="en-GB" dirty="0" smtClean="0"/>
              <a:t>fornecida, eles têm a </a:t>
            </a:r>
            <a:r>
              <a:rPr lang="en-GB" dirty="0" err="1" smtClean="0"/>
              <a:t>hipótese</a:t>
            </a:r>
            <a:r>
              <a:rPr lang="en-GB" dirty="0" smtClean="0"/>
              <a:t> de </a:t>
            </a:r>
            <a:r>
              <a:rPr lang="en-GB" dirty="0" smtClean="0"/>
              <a:t>repetir a atividade.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63" y="2214563"/>
            <a:ext cx="715300" cy="6143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19" y="2364582"/>
            <a:ext cx="937121" cy="9286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82" y="2986311"/>
            <a:ext cx="797943" cy="5604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13" y="3705335"/>
            <a:ext cx="451490" cy="44291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053" y="2935796"/>
            <a:ext cx="625578" cy="71494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642" y="3729955"/>
            <a:ext cx="838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Tópico</a:t>
            </a:r>
            <a:r>
              <a:rPr lang="it-IT" dirty="0" smtClean="0"/>
              <a:t> 2.a</a:t>
            </a:r>
            <a:br>
              <a:rPr lang="it-IT" dirty="0" smtClean="0"/>
            </a:br>
            <a:r>
              <a:rPr lang="it-IT" dirty="0" smtClean="0"/>
              <a:t>Slogan e logotipo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escolheu</a:t>
            </a:r>
            <a:r>
              <a:rPr lang="en-US" dirty="0" smtClean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nome</a:t>
            </a:r>
            <a:r>
              <a:rPr lang="en-US" dirty="0" smtClean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empresa</a:t>
            </a:r>
            <a:r>
              <a:rPr lang="en-US" dirty="0" smtClean="0"/>
              <a:t>, é importante conceber um slogan, uma frase curta que "</a:t>
            </a:r>
            <a:r>
              <a:rPr lang="en-US" dirty="0" err="1" smtClean="0"/>
              <a:t>melhora</a:t>
            </a:r>
            <a:r>
              <a:rPr lang="en-US" dirty="0" smtClean="0"/>
              <a:t>" </a:t>
            </a:r>
            <a:r>
              <a:rPr lang="en-US" dirty="0" smtClean="0"/>
              <a:t>o nome e, às vezes, é integrado com o logotipo.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parte mais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smtClean="0"/>
              <a:t>da </a:t>
            </a:r>
            <a:r>
              <a:rPr lang="en-US" dirty="0" smtClean="0"/>
              <a:t>marca é o LOGO, uma mistura de elementos tipográficos e </a:t>
            </a:r>
            <a:r>
              <a:rPr lang="en-US" dirty="0" err="1" smtClean="0"/>
              <a:t>figurativos</a:t>
            </a:r>
            <a:r>
              <a:rPr lang="en-US" dirty="0" smtClean="0"/>
              <a:t> </a:t>
            </a:r>
            <a:r>
              <a:rPr lang="en-US" dirty="0" smtClean="0"/>
              <a:t>que, juntamente com o nome, qualificam a empresa e os principais produtos e / ou serviços oferecidos. </a:t>
            </a:r>
            <a:endParaRPr lang="en-US" dirty="0"/>
          </a:p>
        </p:txBody>
      </p:sp>
      <p:pic>
        <p:nvPicPr>
          <p:cNvPr id="4" name="Immagine 3" descr="https://encrypted-tbn0.gstatic.com/images?q=tbn:ANd9GcSLRaDM_I3GKKUgCDGLgjJReQwPS_iCHcdZC2Q88f-vR1sr5chKtQkQ-S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00" y="3100256"/>
            <a:ext cx="1585264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Think Differen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022" y="3100257"/>
            <a:ext cx="12382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encrypted-tbn1.gstatic.com/images?q=tbn:ANd9GcQXMgT_QgNSUsoojCBO-RVxK-l90xZywen8vbBpVw3XbQkIMAMfJ2ssOl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75" y="3229769"/>
            <a:ext cx="17716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Resultado de imagem para edp renovaveis logo"/>
          <p:cNvSpPr>
            <a:spLocks noChangeAspect="1" noChangeArrowheads="1"/>
          </p:cNvSpPr>
          <p:nvPr/>
        </p:nvSpPr>
        <p:spPr bwMode="auto">
          <a:xfrm>
            <a:off x="1495278" y="-2504891"/>
            <a:ext cx="3076722" cy="307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0" name="Picture 6" descr="http://dinheirodigital.sapo.pt/images_content/2015/EDP-Renovavei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82" y="2816354"/>
            <a:ext cx="2132635" cy="15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Tópico</a:t>
            </a:r>
            <a:r>
              <a:rPr lang="it-IT" dirty="0" smtClean="0"/>
              <a:t> 2.b</a:t>
            </a:r>
            <a:br>
              <a:rPr lang="it-IT" dirty="0" smtClean="0"/>
            </a:br>
            <a:r>
              <a:rPr lang="it-IT" dirty="0" smtClean="0"/>
              <a:t>Slogan e logotipo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 logotipo da empresa contribui para configurar a identidade do negócio através do uso de </a:t>
            </a:r>
            <a:r>
              <a:rPr lang="en-US" b="1" dirty="0" smtClean="0"/>
              <a:t>cores, símbolos e personagens</a:t>
            </a:r>
            <a:r>
              <a:rPr lang="en-US" dirty="0" smtClean="0"/>
              <a:t>, 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diferenciá</a:t>
            </a:r>
            <a:r>
              <a:rPr lang="en-US" dirty="0" smtClean="0"/>
              <a:t>-lo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/>
              <a:t>olhos do consumidor e </a:t>
            </a:r>
            <a:r>
              <a:rPr lang="en-US" dirty="0" smtClean="0"/>
              <a:t>dos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principais</a:t>
            </a:r>
            <a:r>
              <a:rPr lang="en-US" dirty="0" smtClean="0"/>
              <a:t> </a:t>
            </a:r>
            <a:r>
              <a:rPr lang="en-US" dirty="0" err="1" smtClean="0"/>
              <a:t>concorrentes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smtClean="0"/>
              <a:t>importância se baseia em ser reconhecível e </a:t>
            </a:r>
            <a:r>
              <a:rPr lang="en-US" dirty="0" err="1" smtClean="0"/>
              <a:t>transmitir</a:t>
            </a:r>
            <a:r>
              <a:rPr lang="en-US" dirty="0" smtClean="0"/>
              <a:t> </a:t>
            </a:r>
            <a:r>
              <a:rPr lang="en-US" dirty="0" err="1" smtClean="0"/>
              <a:t>num</a:t>
            </a:r>
            <a:r>
              <a:rPr lang="en-US" dirty="0" smtClean="0"/>
              <a:t> </a:t>
            </a:r>
            <a:r>
              <a:rPr lang="en-US" dirty="0" smtClean="0"/>
              <a:t>relance a essência real da actividade desenvolvida pela empresa.</a:t>
            </a:r>
          </a:p>
          <a:p>
            <a:r>
              <a:rPr lang="en-US" dirty="0" smtClean="0"/>
              <a:t>Na </a:t>
            </a:r>
            <a:r>
              <a:rPr lang="en-US" dirty="0" err="1" smtClean="0"/>
              <a:t>concepção</a:t>
            </a:r>
            <a:r>
              <a:rPr lang="en-US" dirty="0" smtClean="0"/>
              <a:t> </a:t>
            </a:r>
            <a:r>
              <a:rPr lang="en-US" dirty="0" smtClean="0"/>
              <a:t>e gestão do slogan e </a:t>
            </a:r>
            <a:r>
              <a:rPr lang="en-US" dirty="0" err="1" smtClean="0"/>
              <a:t>logotipo</a:t>
            </a:r>
            <a:r>
              <a:rPr lang="en-US" dirty="0" smtClean="0"/>
              <a:t> </a:t>
            </a:r>
            <a:r>
              <a:rPr lang="en-US" dirty="0" smtClean="0"/>
              <a:t>as características </a:t>
            </a:r>
            <a:r>
              <a:rPr lang="en-US" dirty="0" err="1" smtClean="0"/>
              <a:t>principais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b="1" i="1" dirty="0" smtClean="0"/>
              <a:t>Simples</a:t>
            </a:r>
          </a:p>
          <a:p>
            <a:pPr lvl="1"/>
            <a:r>
              <a:rPr lang="en-US" b="1" i="1" dirty="0"/>
              <a:t>Distintivo</a:t>
            </a:r>
            <a:r>
              <a:rPr lang="en-US" dirty="0"/>
              <a:t> (Percebida como </a:t>
            </a:r>
            <a:r>
              <a:rPr lang="en-US" dirty="0" smtClean="0"/>
              <a:t>diferente)</a:t>
            </a:r>
          </a:p>
          <a:p>
            <a:pPr lvl="1"/>
            <a:r>
              <a:rPr lang="en-US" b="1" i="1" dirty="0" err="1" smtClean="0"/>
              <a:t>Memorizável</a:t>
            </a:r>
            <a:r>
              <a:rPr lang="en-US" dirty="0" smtClean="0"/>
              <a:t> </a:t>
            </a:r>
            <a:r>
              <a:rPr lang="en-US" dirty="0"/>
              <a:t>(Fácil de reconhecer e lembrar</a:t>
            </a:r>
            <a:r>
              <a:rPr lang="en-US" dirty="0" smtClean="0"/>
              <a:t>)</a:t>
            </a:r>
          </a:p>
          <a:p>
            <a:pPr lvl="1"/>
            <a:r>
              <a:rPr lang="en-US" b="1" i="1" dirty="0" smtClean="0"/>
              <a:t>Significativo</a:t>
            </a:r>
            <a:r>
              <a:rPr lang="en-US" dirty="0" smtClean="0"/>
              <a:t> (Capaz de facilitar a criação correcta e eficaz das associações de marca, relacionados com a categoria de produto ou serviço oferecido, ou capaz de promover mensagens claras sobre os benefícios dos usuários) </a:t>
            </a:r>
          </a:p>
          <a:p>
            <a:pPr lvl="1"/>
            <a:r>
              <a:rPr lang="en-US" b="1" i="1" dirty="0" smtClean="0"/>
              <a:t>Coerente</a:t>
            </a:r>
            <a:r>
              <a:rPr lang="en-US" dirty="0" smtClean="0"/>
              <a:t> (Com o posicionamento seleccionado)</a:t>
            </a:r>
          </a:p>
          <a:p>
            <a:pPr lvl="1"/>
            <a:r>
              <a:rPr lang="en-US" b="1" i="1" dirty="0" smtClean="0"/>
              <a:t>Flexível</a:t>
            </a:r>
            <a:r>
              <a:rPr lang="en-US" dirty="0" smtClean="0"/>
              <a:t> (Médio e longo prazo a capacidade de adaptabilidade)</a:t>
            </a:r>
          </a:p>
          <a:p>
            <a:pPr lvl="1"/>
            <a:r>
              <a:rPr lang="en-US" b="1" i="1" dirty="0" err="1" smtClean="0"/>
              <a:t>Protegível</a:t>
            </a:r>
            <a:r>
              <a:rPr lang="en-US" b="1" i="1" dirty="0" smtClean="0"/>
              <a:t> </a:t>
            </a:r>
            <a:r>
              <a:rPr lang="en-US" dirty="0" smtClean="0"/>
              <a:t>(Do </a:t>
            </a:r>
            <a:r>
              <a:rPr lang="en-US" dirty="0" smtClean="0"/>
              <a:t>ponto de vista </a:t>
            </a:r>
            <a:r>
              <a:rPr lang="en-US" dirty="0" smtClean="0"/>
              <a:t>legal </a:t>
            </a:r>
            <a:r>
              <a:rPr lang="en-US" dirty="0" smtClean="0"/>
              <a:t>face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concorrentes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Recurso 2.1a</a:t>
            </a:r>
            <a:br>
              <a:rPr lang="it-IT" dirty="0" smtClean="0"/>
            </a:br>
            <a:r>
              <a:rPr lang="it-IT" dirty="0" err="1" smtClean="0"/>
              <a:t>Exemplos</a:t>
            </a:r>
            <a:r>
              <a:rPr lang="it-IT" dirty="0" smtClean="0"/>
              <a:t> de «A scuola d'impresa»</a:t>
            </a:r>
            <a:endParaRPr lang="it-IT" dirty="0"/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78" y="2732281"/>
            <a:ext cx="4005419" cy="1383912"/>
          </a:xfrm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50649" cy="381158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latin typeface="Century Gothic" pitchFamily="34" charset="0"/>
              </a:rPr>
              <a:t>O nosso </a:t>
            </a:r>
            <a:r>
              <a:rPr lang="it-IT" dirty="0">
                <a:latin typeface="Century Gothic" pitchFamily="34" charset="0"/>
              </a:rPr>
              <a:t>logotipo </a:t>
            </a:r>
            <a:r>
              <a:rPr lang="it-IT" dirty="0" smtClean="0">
                <a:latin typeface="Century Gothic" pitchFamily="34" charset="0"/>
              </a:rPr>
              <a:t>chega </a:t>
            </a:r>
            <a:r>
              <a:rPr lang="it-IT" dirty="0">
                <a:latin typeface="Century Gothic" pitchFamily="34" charset="0"/>
              </a:rPr>
              <a:t>a partir da fusão de </a:t>
            </a:r>
            <a:r>
              <a:rPr lang="it-IT" dirty="0">
                <a:latin typeface="Century Gothic" pitchFamily="34" charset="0"/>
              </a:rPr>
              <a:t>duas palavras em </a:t>
            </a:r>
            <a:r>
              <a:rPr lang="it-IT" dirty="0" smtClean="0">
                <a:latin typeface="Century Gothic" pitchFamily="34" charset="0"/>
              </a:rPr>
              <a:t>Inglês, </a:t>
            </a:r>
            <a:r>
              <a:rPr lang="it-IT" dirty="0">
                <a:latin typeface="Century Gothic" pitchFamily="34" charset="0"/>
              </a:rPr>
              <a:t>Alternativa e </a:t>
            </a:r>
            <a:r>
              <a:rPr lang="it-IT" dirty="0" smtClean="0">
                <a:latin typeface="Century Gothic" pitchFamily="34" charset="0"/>
              </a:rPr>
              <a:t>Tabaco</a:t>
            </a:r>
            <a:r>
              <a:rPr lang="it-IT" dirty="0">
                <a:latin typeface="Century Gothic" pitchFamily="34" charset="0"/>
              </a:rPr>
              <a:t>.</a:t>
            </a:r>
          </a:p>
          <a:p>
            <a:pPr algn="just"/>
            <a:r>
              <a:rPr lang="it-IT" dirty="0" smtClean="0">
                <a:latin typeface="Century Gothic" pitchFamily="34" charset="0"/>
              </a:rPr>
              <a:t>As duas abreviaturas </a:t>
            </a:r>
            <a:r>
              <a:rPr lang="it-IT" dirty="0">
                <a:latin typeface="Century Gothic" pitchFamily="34" charset="0"/>
              </a:rPr>
              <a:t>(ALT e TOB) </a:t>
            </a:r>
            <a:r>
              <a:rPr lang="it-IT" dirty="0" smtClean="0">
                <a:latin typeface="Century Gothic" pitchFamily="34" charset="0"/>
              </a:rPr>
              <a:t>partilham </a:t>
            </a:r>
            <a:r>
              <a:rPr lang="it-IT" dirty="0">
                <a:latin typeface="Century Gothic" pitchFamily="34" charset="0"/>
              </a:rPr>
              <a:t>a </a:t>
            </a:r>
            <a:r>
              <a:rPr lang="it-IT" dirty="0" smtClean="0">
                <a:latin typeface="Century Gothic" pitchFamily="34" charset="0"/>
              </a:rPr>
              <a:t>letra </a:t>
            </a:r>
            <a:r>
              <a:rPr lang="it-IT" dirty="0">
                <a:latin typeface="Century Gothic" pitchFamily="34" charset="0"/>
              </a:rPr>
              <a:t>T, </a:t>
            </a:r>
            <a:r>
              <a:rPr lang="it-IT" dirty="0" smtClean="0">
                <a:latin typeface="Century Gothic" pitchFamily="34" charset="0"/>
              </a:rPr>
              <a:t>a qual fizemos </a:t>
            </a:r>
            <a:r>
              <a:rPr lang="it-IT" dirty="0">
                <a:latin typeface="Century Gothic" pitchFamily="34" charset="0"/>
              </a:rPr>
              <a:t>maior e decorado com </a:t>
            </a:r>
            <a:r>
              <a:rPr lang="it-IT" dirty="0" smtClean="0">
                <a:latin typeface="Century Gothic" pitchFamily="34" charset="0"/>
              </a:rPr>
              <a:t>a planta do tabaco, representando </a:t>
            </a:r>
            <a:r>
              <a:rPr lang="it-IT" dirty="0">
                <a:latin typeface="Century Gothic" pitchFamily="34" charset="0"/>
              </a:rPr>
              <a:t>o núcleo </a:t>
            </a:r>
            <a:r>
              <a:rPr lang="it-IT" dirty="0" smtClean="0">
                <a:latin typeface="Century Gothic" pitchFamily="34" charset="0"/>
              </a:rPr>
              <a:t>do nosso </a:t>
            </a:r>
            <a:r>
              <a:rPr lang="it-IT" dirty="0">
                <a:latin typeface="Century Gothic" pitchFamily="34" charset="0"/>
              </a:rPr>
              <a:t>projeto.</a:t>
            </a:r>
          </a:p>
          <a:p>
            <a:pPr algn="just"/>
            <a:r>
              <a:rPr lang="it-IT" dirty="0" smtClean="0">
                <a:latin typeface="Century Gothic" pitchFamily="34" charset="0"/>
              </a:rPr>
              <a:t>Nós decidimos usar </a:t>
            </a:r>
            <a:r>
              <a:rPr lang="en-US" dirty="0">
                <a:latin typeface="Century Gothic" pitchFamily="34" charset="0"/>
              </a:rPr>
              <a:t>uma cor verde oliva, </a:t>
            </a:r>
            <a:r>
              <a:rPr lang="en-US" dirty="0" err="1">
                <a:latin typeface="Century Gothic" pitchFamily="34" charset="0"/>
              </a:rPr>
              <a:t>tendendo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para o </a:t>
            </a:r>
            <a:r>
              <a:rPr lang="en-US" dirty="0" err="1">
                <a:latin typeface="Century Gothic" pitchFamily="34" charset="0"/>
              </a:rPr>
              <a:t>escuro</a:t>
            </a:r>
            <a:r>
              <a:rPr lang="it-IT" dirty="0" smtClean="0">
                <a:latin typeface="Century Gothic" pitchFamily="34" charset="0"/>
              </a:rPr>
              <a:t>, </a:t>
            </a:r>
            <a:r>
              <a:rPr lang="en-US" dirty="0" err="1" smtClean="0">
                <a:latin typeface="Century Gothic" pitchFamily="34" charset="0"/>
              </a:rPr>
              <a:t>uma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>
                <a:latin typeface="Century Gothic" pitchFamily="34" charset="0"/>
              </a:rPr>
              <a:t>coloração que recorda directamente a folha de tabaco, e o uso de materiais naturais</a:t>
            </a:r>
            <a:r>
              <a:rPr lang="it-IT" dirty="0">
                <a:latin typeface="Century Gothic" pitchFamily="34" charset="0"/>
              </a:rPr>
              <a:t>.</a:t>
            </a:r>
          </a:p>
          <a:p>
            <a:pPr algn="just"/>
            <a:r>
              <a:rPr lang="it-IT" dirty="0" smtClean="0">
                <a:latin typeface="Century Gothic" pitchFamily="34" charset="0"/>
              </a:rPr>
              <a:t>A </a:t>
            </a:r>
            <a:r>
              <a:rPr lang="it-IT" dirty="0">
                <a:latin typeface="Century Gothic" pitchFamily="34" charset="0"/>
              </a:rPr>
              <a:t>mensagem </a:t>
            </a:r>
            <a:r>
              <a:rPr lang="it-IT" dirty="0" smtClean="0">
                <a:latin typeface="Century Gothic" pitchFamily="34" charset="0"/>
              </a:rPr>
              <a:t>por trás do </a:t>
            </a:r>
            <a:r>
              <a:rPr lang="it-IT" dirty="0">
                <a:latin typeface="Century Gothic" pitchFamily="34" charset="0"/>
              </a:rPr>
              <a:t>logotipo é </a:t>
            </a:r>
            <a:r>
              <a:rPr lang="it-IT" dirty="0" smtClean="0">
                <a:latin typeface="Century Gothic" pitchFamily="34" charset="0"/>
              </a:rPr>
              <a:t>«</a:t>
            </a:r>
            <a:r>
              <a:rPr lang="en-US" dirty="0" smtClean="0">
                <a:latin typeface="Century Gothic" pitchFamily="34" charset="0"/>
              </a:rPr>
              <a:t>Do </a:t>
            </a:r>
            <a:r>
              <a:rPr lang="en-US" dirty="0">
                <a:latin typeface="Century Gothic" pitchFamily="34" charset="0"/>
              </a:rPr>
              <a:t>uso alternativo de TABACO</a:t>
            </a:r>
            <a:r>
              <a:rPr lang="it-IT" dirty="0" smtClean="0">
                <a:latin typeface="Century Gothic" pitchFamily="34" charset="0"/>
              </a:rPr>
              <a:t>.»</a:t>
            </a:r>
            <a:endParaRPr lang="it-IT" dirty="0">
              <a:latin typeface="Century Gothic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789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171450"/>
            <a:ext cx="3932237" cy="1600200"/>
          </a:xfrm>
        </p:spPr>
        <p:txBody>
          <a:bodyPr/>
          <a:lstStyle/>
          <a:p>
            <a:r>
              <a:rPr lang="it-IT" dirty="0" smtClean="0"/>
              <a:t>Recurso 2.1b</a:t>
            </a:r>
            <a:br>
              <a:rPr lang="it-IT" dirty="0" smtClean="0"/>
            </a:br>
            <a:r>
              <a:rPr lang="it-IT" dirty="0" err="1" smtClean="0"/>
              <a:t>Exemplos</a:t>
            </a:r>
            <a:r>
              <a:rPr lang="it-IT" dirty="0" smtClean="0"/>
              <a:t> de «A scuola d'impresa»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839788" y="1847850"/>
            <a:ext cx="5065712" cy="4456840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Century Gothic" pitchFamily="34" charset="0"/>
              </a:rPr>
              <a:t>Decidimos chamar o nosso cinema "</a:t>
            </a:r>
            <a:r>
              <a:rPr lang="en-US" sz="2000" dirty="0" err="1">
                <a:latin typeface="Century Gothic" pitchFamily="34" charset="0"/>
              </a:rPr>
              <a:t>Lumiere</a:t>
            </a:r>
            <a:r>
              <a:rPr lang="en-US" sz="2000" dirty="0">
                <a:latin typeface="Century Gothic" pitchFamily="34" charset="0"/>
              </a:rPr>
              <a:t>" em </a:t>
            </a:r>
            <a:r>
              <a:rPr lang="en-US" sz="2000" dirty="0" err="1">
                <a:latin typeface="Century Gothic" pitchFamily="34" charset="0"/>
              </a:rPr>
              <a:t>honra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de </a:t>
            </a:r>
            <a:r>
              <a:rPr lang="en-US" sz="2000" dirty="0" err="1">
                <a:latin typeface="Century Gothic" pitchFamily="34" charset="0"/>
              </a:rPr>
              <a:t>Auguste</a:t>
            </a:r>
            <a:r>
              <a:rPr lang="en-US" sz="2000" dirty="0">
                <a:latin typeface="Century Gothic" pitchFamily="34" charset="0"/>
              </a:rPr>
              <a:t> Marie Louis Nicholas e Jean Louis </a:t>
            </a:r>
            <a:r>
              <a:rPr lang="en-US" sz="2000" dirty="0" smtClean="0">
                <a:latin typeface="Century Gothic" pitchFamily="34" charset="0"/>
              </a:rPr>
              <a:t>Lumière, </a:t>
            </a:r>
            <a:r>
              <a:rPr lang="en-US" sz="2000" dirty="0">
                <a:latin typeface="Century Gothic" pitchFamily="34" charset="0"/>
              </a:rPr>
              <a:t>irmãos que em 1895 </a:t>
            </a:r>
            <a:r>
              <a:rPr lang="en-US" sz="2000" dirty="0" err="1" smtClean="0">
                <a:latin typeface="Century Gothic" pitchFamily="34" charset="0"/>
              </a:rPr>
              <a:t>inventaram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>
                <a:latin typeface="Century Gothic" pitchFamily="34" charset="0"/>
              </a:rPr>
              <a:t>o "Cinematógrafo". O primeiro filme foi filmado com essa nova técnica em 19 de março de 1895; foi "trabalho que </a:t>
            </a:r>
            <a:r>
              <a:rPr lang="en-US" sz="2000" dirty="0" err="1">
                <a:latin typeface="Century Gothic" pitchFamily="34" charset="0"/>
              </a:rPr>
              <a:t>saem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da “Lumière </a:t>
            </a:r>
            <a:r>
              <a:rPr lang="en-US" sz="2000" dirty="0">
                <a:latin typeface="Century Gothic" pitchFamily="34" charset="0"/>
              </a:rPr>
              <a:t>Factory".</a:t>
            </a:r>
          </a:p>
          <a:p>
            <a:pPr algn="just"/>
            <a:r>
              <a:rPr lang="en-US" sz="2000" dirty="0">
                <a:latin typeface="Century Gothic" pitchFamily="34" charset="0"/>
              </a:rPr>
              <a:t>Com </a:t>
            </a:r>
            <a:r>
              <a:rPr lang="en-US" sz="2000" dirty="0" err="1">
                <a:latin typeface="Century Gothic" pitchFamily="34" charset="0"/>
              </a:rPr>
              <a:t>os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Lumière</a:t>
            </a:r>
            <a:r>
              <a:rPr lang="en-US" sz="2000" dirty="0">
                <a:latin typeface="Century Gothic" pitchFamily="34" charset="0"/>
              </a:rPr>
              <a:t>, em 1895, podemos começar a falar sobre o próprio cinema, que </a:t>
            </a:r>
            <a:r>
              <a:rPr lang="en-US" sz="2000" dirty="0" err="1">
                <a:latin typeface="Century Gothic" pitchFamily="34" charset="0"/>
              </a:rPr>
              <a:t>consiste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numa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>
                <a:latin typeface="Century Gothic" pitchFamily="34" charset="0"/>
              </a:rPr>
              <a:t>projeção de fotografias (a primeira projetada em 28 de dezembro de 1895 </a:t>
            </a:r>
            <a:r>
              <a:rPr lang="en-US" sz="2000" dirty="0" err="1" smtClean="0">
                <a:latin typeface="Century Gothic" pitchFamily="34" charset="0"/>
              </a:rPr>
              <a:t>na</a:t>
            </a:r>
            <a:r>
              <a:rPr lang="en-US" sz="2000" dirty="0" smtClean="0">
                <a:latin typeface="Century Gothic" pitchFamily="34" charset="0"/>
              </a:rPr>
              <a:t> cave </a:t>
            </a:r>
            <a:r>
              <a:rPr lang="en-US" sz="2000" dirty="0">
                <a:latin typeface="Century Gothic" pitchFamily="34" charset="0"/>
              </a:rPr>
              <a:t>de um edifício em Paris</a:t>
            </a:r>
            <a:r>
              <a:rPr lang="en-US" sz="2000" dirty="0" smtClean="0">
                <a:latin typeface="Century Gothic" pitchFamily="34" charset="0"/>
              </a:rPr>
              <a:t>), </a:t>
            </a:r>
            <a:r>
              <a:rPr lang="en-US" sz="2000" dirty="0">
                <a:latin typeface="Century Gothic" pitchFamily="34" charset="0"/>
              </a:rPr>
              <a:t>feita em rápida sucessão, de modo a dar a ilusão de movimento, para um público </a:t>
            </a:r>
            <a:r>
              <a:rPr lang="en-US" sz="2000" dirty="0" err="1">
                <a:latin typeface="Century Gothic" pitchFamily="34" charset="0"/>
              </a:rPr>
              <a:t>pagante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reunido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numa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sala</a:t>
            </a:r>
            <a:r>
              <a:rPr lang="en-US" sz="2000" dirty="0" smtClean="0">
                <a:latin typeface="Century Gothic" pitchFamily="34" charset="0"/>
              </a:rPr>
              <a:t>.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81" y="2439781"/>
            <a:ext cx="3608614" cy="407445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51" y="74818"/>
            <a:ext cx="5255474" cy="23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Recurso 2.2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 precisam de uma ideia </a:t>
            </a:r>
            <a:r>
              <a:rPr lang="it-IT" dirty="0" smtClean="0"/>
              <a:t>para um logotipo on-line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u="sng" dirty="0">
                <a:hlinkClick r:id="rId2" tooltip="Logo of the day"/>
              </a:rPr>
              <a:t>Logo </a:t>
            </a:r>
            <a:r>
              <a:rPr lang="it-IT" u="sng" dirty="0" smtClean="0">
                <a:hlinkClick r:id="rId2" tooltip="Logo of the day"/>
              </a:rPr>
              <a:t>do </a:t>
            </a:r>
            <a:r>
              <a:rPr lang="it-IT" u="sng" dirty="0">
                <a:hlinkClick r:id="rId2" tooltip="Logo of the day"/>
              </a:rPr>
              <a:t>dia</a:t>
            </a:r>
            <a:r>
              <a:rPr lang="it-IT" dirty="0"/>
              <a:t> </a:t>
            </a:r>
            <a:r>
              <a:rPr lang="it-IT" dirty="0" smtClean="0"/>
              <a:t>é </a:t>
            </a:r>
            <a:r>
              <a:rPr lang="it-IT" dirty="0" smtClean="0"/>
              <a:t>um </a:t>
            </a:r>
            <a:r>
              <a:rPr lang="it-IT" dirty="0" smtClean="0"/>
              <a:t>website </a:t>
            </a:r>
            <a:r>
              <a:rPr lang="it-IT" dirty="0" smtClean="0"/>
              <a:t>que premeia </a:t>
            </a:r>
            <a:r>
              <a:rPr lang="it-IT" dirty="0" smtClean="0"/>
              <a:t>os melhores </a:t>
            </a:r>
            <a:r>
              <a:rPr lang="it-IT" dirty="0"/>
              <a:t>exemplos </a:t>
            </a:r>
            <a:r>
              <a:rPr lang="it-IT" dirty="0" smtClean="0"/>
              <a:t>de logotipos </a:t>
            </a:r>
            <a:r>
              <a:rPr lang="it-IT" dirty="0"/>
              <a:t>a </a:t>
            </a:r>
            <a:r>
              <a:rPr lang="it-IT" dirty="0" smtClean="0"/>
              <a:t>partir </a:t>
            </a:r>
            <a:r>
              <a:rPr lang="it-IT" dirty="0" smtClean="0"/>
              <a:t>de todo o </a:t>
            </a:r>
            <a:r>
              <a:rPr lang="it-IT" dirty="0" smtClean="0"/>
              <a:t>mundo.</a:t>
            </a:r>
            <a:endParaRPr lang="it-IT" dirty="0"/>
          </a:p>
          <a:p>
            <a:endParaRPr lang="it-IT" dirty="0"/>
          </a:p>
          <a:p>
            <a:r>
              <a:rPr lang="it-IT" u="sng" dirty="0">
                <a:hlinkClick r:id="rId3" tooltip="Brands of the world"/>
              </a:rPr>
              <a:t>Marcas do mundo</a:t>
            </a:r>
            <a:r>
              <a:rPr lang="it-IT" dirty="0"/>
              <a:t> </a:t>
            </a:r>
            <a:r>
              <a:rPr lang="it-IT" dirty="0" smtClean="0"/>
              <a:t>é a </a:t>
            </a:r>
            <a:r>
              <a:rPr lang="it-IT" dirty="0" smtClean="0"/>
              <a:t>maior </a:t>
            </a:r>
            <a:r>
              <a:rPr lang="it-IT" dirty="0" smtClean="0"/>
              <a:t>coleção de logotipos </a:t>
            </a:r>
            <a:r>
              <a:rPr lang="it-IT" dirty="0" smtClean="0"/>
              <a:t>que </a:t>
            </a:r>
            <a:r>
              <a:rPr lang="it-IT" dirty="0" smtClean="0"/>
              <a:t>é possível </a:t>
            </a:r>
            <a:r>
              <a:rPr lang="it-IT" dirty="0" smtClean="0"/>
              <a:t>descarregar em formato vectorial.</a:t>
            </a:r>
            <a:endParaRPr lang="it-IT" dirty="0" smtClean="0"/>
          </a:p>
          <a:p>
            <a:endParaRPr lang="it-IT" dirty="0"/>
          </a:p>
          <a:p>
            <a:r>
              <a:rPr lang="it-IT" u="sng" dirty="0">
                <a:hlinkClick r:id="rId4" tooltip="Logomoose"/>
              </a:rPr>
              <a:t>Logomoose</a:t>
            </a:r>
            <a:r>
              <a:rPr lang="it-IT" dirty="0"/>
              <a:t> </a:t>
            </a:r>
            <a:r>
              <a:rPr lang="it-IT" dirty="0" smtClean="0"/>
              <a:t>oferece </a:t>
            </a:r>
            <a:r>
              <a:rPr lang="it-IT" dirty="0" smtClean="0"/>
              <a:t>uma seleção de </a:t>
            </a:r>
            <a:r>
              <a:rPr lang="it-IT" dirty="0"/>
              <a:t>logotipos </a:t>
            </a:r>
            <a:r>
              <a:rPr lang="it-IT" dirty="0" smtClean="0"/>
              <a:t>criativos </a:t>
            </a:r>
            <a:r>
              <a:rPr lang="it-IT" dirty="0" smtClean="0"/>
              <a:t>e </a:t>
            </a:r>
            <a:r>
              <a:rPr lang="it-IT" dirty="0" smtClean="0"/>
              <a:t>originais.</a:t>
            </a:r>
            <a:endParaRPr lang="it-IT" dirty="0"/>
          </a:p>
          <a:p>
            <a:endParaRPr lang="it-IT" dirty="0"/>
          </a:p>
          <a:p>
            <a:r>
              <a:rPr lang="it-IT" u="sng" dirty="0">
                <a:hlinkClick r:id="rId5" tooltip="Logofaves"/>
              </a:rPr>
              <a:t>Logofaves</a:t>
            </a:r>
            <a:r>
              <a:rPr lang="it-IT" dirty="0"/>
              <a:t> </a:t>
            </a:r>
            <a:r>
              <a:rPr lang="it-IT" dirty="0" smtClean="0"/>
              <a:t>está </a:t>
            </a:r>
            <a:r>
              <a:rPr lang="it-IT" dirty="0" smtClean="0"/>
              <a:t>constantemente </a:t>
            </a:r>
            <a:r>
              <a:rPr lang="it-IT" dirty="0" smtClean="0"/>
              <a:t>a navegar nos portefolios de desenhadores online </a:t>
            </a:r>
            <a:r>
              <a:rPr lang="it-IT" dirty="0" smtClean="0"/>
              <a:t>e </a:t>
            </a:r>
            <a:r>
              <a:rPr lang="it-IT" dirty="0" smtClean="0"/>
              <a:t>cataloga </a:t>
            </a:r>
            <a:r>
              <a:rPr lang="it-IT" dirty="0" smtClean="0"/>
              <a:t>os melhores logotipos.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err="1"/>
              <a:t>Patentes</a:t>
            </a:r>
            <a:r>
              <a:rPr lang="it-IT" dirty="0"/>
              <a:t> e </a:t>
            </a:r>
            <a:r>
              <a:rPr lang="it-IT" dirty="0" err="1"/>
              <a:t>marcas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i="1" u="sng" dirty="0" smtClean="0">
                <a:solidFill>
                  <a:schemeClr val="accent2"/>
                </a:solidFill>
              </a:rPr>
              <a:t>Link para o </a:t>
            </a:r>
            <a:r>
              <a:rPr lang="it-IT" i="1" u="sng" dirty="0" smtClean="0">
                <a:solidFill>
                  <a:schemeClr val="accent2"/>
                </a:solidFill>
              </a:rPr>
              <a:t>serviço Português de registo de patentes e logos:</a:t>
            </a:r>
          </a:p>
          <a:p>
            <a:pPr marL="0" indent="0">
              <a:buNone/>
            </a:pPr>
            <a:r>
              <a:rPr lang="it-IT" i="1" u="sng" dirty="0">
                <a:solidFill>
                  <a:schemeClr val="accent2"/>
                </a:solidFill>
                <a:hlinkClick r:id="rId6"/>
              </a:rPr>
              <a:t>http://</a:t>
            </a:r>
            <a:r>
              <a:rPr lang="it-IT" i="1" u="sng" dirty="0" smtClean="0">
                <a:solidFill>
                  <a:schemeClr val="accent2"/>
                </a:solidFill>
                <a:hlinkClick r:id="rId6"/>
              </a:rPr>
              <a:t>www.marcasepatentes.pt/index.php?section=1</a:t>
            </a:r>
            <a:r>
              <a:rPr lang="it-IT" i="1" u="sng" dirty="0" smtClean="0">
                <a:solidFill>
                  <a:schemeClr val="accent2"/>
                </a:solidFill>
              </a:rPr>
              <a:t> </a:t>
            </a:r>
            <a:endParaRPr lang="it-IT" i="1" u="sng" dirty="0" smtClean="0">
              <a:solidFill>
                <a:schemeClr val="accent2"/>
              </a:solidFill>
            </a:endParaRPr>
          </a:p>
          <a:p>
            <a:endParaRPr lang="it-IT" dirty="0"/>
          </a:p>
          <a:p>
            <a:r>
              <a:rPr lang="it-IT" u="sng" dirty="0" err="1" smtClean="0">
                <a:hlinkClick r:id="rId7" tooltip="Banca dati dell'Ufficio Europeo"/>
              </a:rPr>
              <a:t>Europeu</a:t>
            </a:r>
            <a:r>
              <a:rPr lang="it-IT" u="sng" dirty="0" smtClean="0">
                <a:hlinkClick r:id="rId7" tooltip="Banca dati dell'Ufficio Europeo"/>
              </a:rPr>
              <a:t> escritório para o </a:t>
            </a:r>
            <a:r>
              <a:rPr lang="it-IT" u="sng" dirty="0" err="1" smtClean="0">
                <a:hlinkClick r:id="rId7" tooltip="Banca dati dell'Ufficio Europeo"/>
              </a:rPr>
              <a:t>harmonização</a:t>
            </a:r>
            <a:r>
              <a:rPr lang="it-IT" u="sng" dirty="0" smtClean="0">
                <a:hlinkClick r:id="rId7" tooltip="Banca dati dell'Ufficio Europeo"/>
              </a:rPr>
              <a:t> do </a:t>
            </a:r>
            <a:r>
              <a:rPr lang="it-IT" u="sng" dirty="0" err="1" smtClean="0">
                <a:hlinkClick r:id="rId7" tooltip="Banca dati dell'Ufficio Europeo"/>
              </a:rPr>
              <a:t>interno</a:t>
            </a:r>
            <a:r>
              <a:rPr lang="it-IT" u="sng" dirty="0" smtClean="0">
                <a:hlinkClick r:id="rId7" tooltip="Banca dati dell'Ufficio Europeo"/>
              </a:rPr>
              <a:t> mercado</a:t>
            </a:r>
            <a:endParaRPr lang="it-IT" dirty="0"/>
          </a:p>
          <a:p>
            <a:endParaRPr lang="it-IT" u="sng" dirty="0" smtClean="0">
              <a:hlinkClick r:id="rId8"/>
            </a:endParaRPr>
          </a:p>
          <a:p>
            <a:r>
              <a:rPr lang="it-IT" u="sng" dirty="0" smtClean="0">
                <a:hlinkClick r:id="rId8"/>
              </a:rPr>
              <a:t>WIPO </a:t>
            </a:r>
            <a:r>
              <a:rPr lang="it-IT" u="sng" dirty="0" smtClean="0">
                <a:hlinkClick r:id="rId8"/>
              </a:rPr>
              <a:t>– Organização Mundial da </a:t>
            </a:r>
            <a:r>
              <a:rPr lang="it-IT" u="sng" dirty="0">
                <a:hlinkClick r:id="rId8"/>
              </a:rPr>
              <a:t>Propriedade</a:t>
            </a:r>
            <a:r>
              <a:rPr lang="it-IT" u="sng" dirty="0">
                <a:hlinkClick r:id="rId8"/>
              </a:rPr>
              <a:t> </a:t>
            </a:r>
            <a:r>
              <a:rPr lang="it-IT" u="sng" dirty="0"/>
              <a:t>Intelectual </a:t>
            </a:r>
            <a:r>
              <a:rPr lang="it-IT" dirty="0" smtClean="0"/>
              <a:t>(para </a:t>
            </a:r>
            <a:r>
              <a:rPr lang="it-IT" dirty="0"/>
              <a:t>marcas </a:t>
            </a:r>
            <a:r>
              <a:rPr lang="it-IT" dirty="0" smtClean="0"/>
              <a:t>internacionais)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82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Recurso 2.2</a:t>
            </a:r>
            <a:br>
              <a:rPr lang="it-IT" dirty="0" smtClean="0"/>
            </a:br>
            <a:r>
              <a:rPr lang="it-IT" dirty="0"/>
              <a:t>Simbolismo das Cores </a:t>
            </a:r>
            <a:endParaRPr lang="it-IT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72033"/>
              </p:ext>
            </p:extLst>
          </p:nvPr>
        </p:nvGraphicFramePr>
        <p:xfrm>
          <a:off x="838194" y="1690688"/>
          <a:ext cx="10734680" cy="4967287"/>
        </p:xfrm>
        <a:graphic>
          <a:graphicData uri="http://schemas.openxmlformats.org/drawingml/2006/table">
            <a:tbl>
              <a:tblPr/>
              <a:tblGrid>
                <a:gridCol w="1073468"/>
                <a:gridCol w="1073468"/>
                <a:gridCol w="1073468"/>
                <a:gridCol w="1073468"/>
                <a:gridCol w="1014734"/>
                <a:gridCol w="1132202"/>
                <a:gridCol w="1073468"/>
                <a:gridCol w="1073468"/>
                <a:gridCol w="1073468"/>
                <a:gridCol w="1073468"/>
              </a:tblGrid>
              <a:tr h="988321"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RED</a:t>
                      </a:r>
                      <a:endParaRPr lang="it-IT" sz="14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inherit"/>
                        </a:rPr>
                        <a:t>AZUL</a:t>
                      </a:r>
                      <a:endParaRPr lang="it-IT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VERDE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AMARELO</a:t>
                      </a:r>
                      <a:endParaRPr lang="it-IT" sz="1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effectLst/>
                          <a:latin typeface="inherit"/>
                        </a:rPr>
                        <a:t>BRANCO</a:t>
                      </a:r>
                      <a:endParaRPr lang="it-IT" sz="1400" dirty="0"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solidFill>
                            <a:srgbClr val="FFC000"/>
                          </a:solidFill>
                          <a:effectLst/>
                          <a:latin typeface="inherit"/>
                        </a:rPr>
                        <a:t>DOURADO</a:t>
                      </a:r>
                      <a:r>
                        <a:rPr lang="it-IT" sz="1400" b="1" dirty="0" smtClean="0">
                          <a:effectLst/>
                          <a:latin typeface="inherit"/>
                        </a:rPr>
                        <a:t>/</a:t>
                      </a:r>
                      <a:endParaRPr lang="it-IT" sz="1400" b="1" dirty="0" smtClean="0">
                        <a:effectLst/>
                        <a:latin typeface="inherit"/>
                      </a:endParaRPr>
                    </a:p>
                    <a:p>
                      <a:pPr algn="ctr" fontAlgn="base"/>
                      <a:r>
                        <a:rPr lang="it-IT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PRATEADO</a:t>
                      </a:r>
                      <a:endParaRPr lang="it-IT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350" b="1" dirty="0" smtClean="0">
                          <a:solidFill>
                            <a:schemeClr val="accent2"/>
                          </a:solidFill>
                          <a:effectLst/>
                          <a:latin typeface="inherit"/>
                        </a:rPr>
                        <a:t>LARANJA</a:t>
                      </a:r>
                      <a:endParaRPr lang="it-IT" sz="1350" b="1" dirty="0">
                        <a:solidFill>
                          <a:schemeClr val="accent2"/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ROXO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CINZENTO</a:t>
                      </a:r>
                      <a:endParaRPr lang="it-IT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effectLst/>
                          <a:latin typeface="inherit"/>
                        </a:rPr>
                        <a:t>PRETO</a:t>
                      </a:r>
                      <a:endParaRPr lang="it-IT" sz="1400" b="1" dirty="0"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8966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Vigor</a:t>
                      </a:r>
                    </a:p>
                    <a:p>
                      <a:pPr algn="ctr" fontAlgn="base"/>
                      <a:r>
                        <a:rPr lang="fr-FR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Paixão</a:t>
                      </a:r>
                      <a:r>
                        <a:rPr lang="fr-F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FR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Energia</a:t>
                      </a:r>
                      <a:r>
                        <a:rPr lang="fr-F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Proibição</a:t>
                      </a:r>
                    </a:p>
                    <a:p>
                      <a:pPr algn="ctr" fontAlgn="base"/>
                      <a:r>
                        <a:rPr lang="fr-F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Perigo</a:t>
                      </a:r>
                    </a:p>
                    <a:p>
                      <a:pPr algn="ctr" fontAlgn="base"/>
                      <a:r>
                        <a:rPr lang="fr-FR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Virilidade</a:t>
                      </a:r>
                      <a:endParaRPr lang="fr-FR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Coragem</a:t>
                      </a:r>
                    </a:p>
                    <a:p>
                      <a:pPr algn="ctr" fontAlgn="base"/>
                      <a:r>
                        <a:rPr lang="fr-FR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Ação</a:t>
                      </a:r>
                      <a:endParaRPr lang="fr-FR" sz="13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Paz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Virtude</a:t>
                      </a:r>
                    </a:p>
                    <a:p>
                      <a:pPr algn="ctr" fontAlgn="base"/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Imaterialidade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Meditação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Sabedoria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Sonho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Confiança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Bondade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Quietude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Segurança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Fé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Feminidade</a:t>
                      </a:r>
                      <a:endParaRPr lang="fr-FR" sz="13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Esperança Natureza </a:t>
                      </a:r>
                      <a:r>
                        <a:rPr lang="en-US" sz="11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Imortalidade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Descanso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Fé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Juventude Fertilidade </a:t>
                      </a:r>
                      <a:r>
                        <a:rPr lang="en-US" sz="11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Satisfação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Quietude 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Ciência</a:t>
                      </a:r>
                    </a:p>
                    <a:p>
                      <a:pPr algn="ctr" fontAlgn="base"/>
                      <a:r>
                        <a:rPr lang="en-US" sz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Consciência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Idealismo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Ação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Inteligência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Orgulho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Ciúme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Segurança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E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Pureza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Inocência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Castidade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Riqueza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Silêncio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Imortalidade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Riqueza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Glória</a:t>
                      </a:r>
                      <a:r>
                        <a:rPr lang="en-US" sz="13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Respeito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Dignidade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Ambição Energia</a:t>
                      </a:r>
                    </a:p>
                    <a:p>
                      <a:pPr algn="ctr" fontAlgn="base"/>
                      <a:r>
                        <a:rPr lang="en-US" sz="11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Entusiasmo </a:t>
                      </a:r>
                    </a:p>
                    <a:p>
                      <a:pPr algn="ctr" fontAlgn="base"/>
                      <a:r>
                        <a:rPr lang="en-US" sz="11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Imaginação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Riqueza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Honra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Cortesia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Ciúme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Mistério</a:t>
                      </a:r>
                      <a:r>
                        <a:rPr lang="fr-F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FR" sz="11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Espiritualidade</a:t>
                      </a:r>
                      <a:endParaRPr lang="fr-FR" sz="11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2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Melancolia</a:t>
                      </a:r>
                      <a:endParaRPr lang="fr-FR" sz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Tristeza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Modéstia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Religião</a:t>
                      </a:r>
                      <a:r>
                        <a:rPr lang="fr-F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FR" sz="11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Inconsciência</a:t>
                      </a:r>
                      <a:endParaRPr lang="fr-FR" sz="11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Segredo </a:t>
                      </a:r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Escuridão</a:t>
                      </a:r>
                      <a:r>
                        <a:rPr lang="fr-F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Morte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Piedade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Nobreza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Sobriedade Tristeza</a:t>
                      </a:r>
                    </a:p>
                    <a:p>
                      <a:pPr algn="ctr" fontAlgn="base"/>
                      <a:r>
                        <a:rPr lang="en-US" sz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Modernismo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Medo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Monotonia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Morte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Luto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Noite 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Mistério 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Monotonia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Tristeza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Aflição 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Ansiedade 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Nobreza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Distinção 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Elegância Silêncio </a:t>
                      </a:r>
                    </a:p>
                    <a:p>
                      <a:pPr algn="ctr" fontAlgn="base"/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3" descr="http://rlv.zcache.com/vector_fist_punch_original_red_poster-r26486216f56948bebc3caeabcf355a6f_q2z0_8byvr_5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t="4961" r="8109" b="5521"/>
          <a:stretch/>
        </p:blipFill>
        <p:spPr bwMode="auto">
          <a:xfrm>
            <a:off x="965326" y="5669652"/>
            <a:ext cx="754656" cy="804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upload.wikimedia.org/wikipedia/commons/2/21/Love_heart_uidaodjsdse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26" y="4961898"/>
            <a:ext cx="754656" cy="6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6269-9001.zippykid.netdna-cdn.com/wp-content/uploads/2013/09/Sky-Blue-Wallpaper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096" y="5231811"/>
            <a:ext cx="742729" cy="594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http://hdwallpaperszon.com/wp-content/uploads/2013/10/Sea-Wallpapers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/>
          <a:stretch/>
        </p:blipFill>
        <p:spPr bwMode="auto">
          <a:xfrm>
            <a:off x="2094945" y="5891459"/>
            <a:ext cx="740880" cy="582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://www.hdwallpaperscorner.com/wp-content/uploads/2013/11/NATURE-Cover-Pictur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8" t="11652" r="12721" b="1391"/>
          <a:stretch/>
        </p:blipFill>
        <p:spPr bwMode="auto">
          <a:xfrm>
            <a:off x="3151288" y="4889890"/>
            <a:ext cx="792088" cy="716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www.hdwpapers.com/walls/hope_wallpaper_3-wid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11319"/>
          <a:stretch/>
        </p:blipFill>
        <p:spPr bwMode="auto">
          <a:xfrm>
            <a:off x="3134581" y="5681978"/>
            <a:ext cx="808795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3d model helmet security - Security Helmet... by ramsesvizcain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t="13671" r="15635" b="17618"/>
          <a:stretch/>
        </p:blipFill>
        <p:spPr bwMode="auto">
          <a:xfrm>
            <a:off x="4205413" y="5858398"/>
            <a:ext cx="792088" cy="615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encrypted-tbn1.gstatic.com/images?q=tbn:ANd9GcROfPjmXJF7AOKvw3Z8wUeaVCIJujVAzePuTUNueREjSFoTXxECu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279" y="5177922"/>
            <a:ext cx="726357" cy="632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ancoco.a.n.pic.centerblog.net/o/d370601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96" y="5753986"/>
            <a:ext cx="792088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lamborgini-aventador-mini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r="11609"/>
          <a:stretch/>
        </p:blipFill>
        <p:spPr bwMode="auto">
          <a:xfrm>
            <a:off x="6334505" y="5891459"/>
            <a:ext cx="808302" cy="582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www.oosgame.weebeetroc.com/wp-content/uploads/2011/02/playstation-3-satin-silver-oosgame-weebeetroc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3368" r="7500" b="5986"/>
          <a:stretch/>
        </p:blipFill>
        <p:spPr bwMode="auto">
          <a:xfrm>
            <a:off x="6331618" y="5266598"/>
            <a:ext cx="811189" cy="59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www.marketwallpapers.com/wallpapers/3/wallpaper-13899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/>
          <a:stretch/>
        </p:blipFill>
        <p:spPr bwMode="auto">
          <a:xfrm>
            <a:off x="5294396" y="5063807"/>
            <a:ext cx="792088" cy="593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static.freepik.com/free-photo/evening-of-singing-into-the-audience-and-the-enthusiasm-of-v_15-109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0"/>
          <a:stretch/>
        </p:blipFill>
        <p:spPr bwMode="auto">
          <a:xfrm>
            <a:off x="7401847" y="5002832"/>
            <a:ext cx="830291" cy="632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memo.fr/Media/Solei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28" y="5681978"/>
            <a:ext cx="830291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empathangiewynn.yolasite.com/resources/PURPLE%20FAC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55" y="5755203"/>
            <a:ext cx="717646" cy="717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2.bp.blogspot.com/-cTrbMmtinIw/TZtJ7Z6tXyI/AAAAAAAAAzs/AIey6CvzW-E/s1600/monotony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2182" r="3462" b="4112"/>
          <a:stretch/>
        </p:blipFill>
        <p:spPr bwMode="auto">
          <a:xfrm>
            <a:off x="9586929" y="5762061"/>
            <a:ext cx="809801" cy="712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www.theology21.com/wp-content/uploads/2011/06/FEAR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2571" r="1456"/>
          <a:stretch/>
        </p:blipFill>
        <p:spPr bwMode="auto">
          <a:xfrm>
            <a:off x="9592553" y="5085168"/>
            <a:ext cx="804177" cy="596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http://userserve-ak.last.fm/serve/_/3020769/Dead%2BLetters%2BSpell%2BOut%2BDead%2BWords%2B1878464538_cb938421c1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/>
          <a:stretch/>
        </p:blipFill>
        <p:spPr bwMode="auto">
          <a:xfrm>
            <a:off x="10616714" y="5768848"/>
            <a:ext cx="816422" cy="667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1864</Words>
  <Application>Microsoft Office PowerPoint</Application>
  <PresentationFormat>Ecrã Panorâmico</PresentationFormat>
  <Paragraphs>182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inherit</vt:lpstr>
      <vt:lpstr>Tahoma</vt:lpstr>
      <vt:lpstr>Wingdings</vt:lpstr>
      <vt:lpstr>Tema di Office</vt:lpstr>
      <vt:lpstr>MÓDULO 3</vt:lpstr>
      <vt:lpstr>Tópico 1 O importância de comunicação</vt:lpstr>
      <vt:lpstr>Actividade 1.1 (online)  Comunicação efetiva</vt:lpstr>
      <vt:lpstr>Tópico 2.a Slogan e logotipo</vt:lpstr>
      <vt:lpstr>Tópico 2.b Slogan e logotipo</vt:lpstr>
      <vt:lpstr>Recurso 2.1a Exemplos de «A scuola d'impresa»</vt:lpstr>
      <vt:lpstr>Recurso 2.1b Exemplos de «A scuola d'impresa»</vt:lpstr>
      <vt:lpstr>Recurso 2.2</vt:lpstr>
      <vt:lpstr>Recurso 2.2 Simbolismo das Cores </vt:lpstr>
      <vt:lpstr>Atividade 2.1 (online)  Os meus logos favoritos </vt:lpstr>
      <vt:lpstr>Atividade 2.2 (online)  Agora é hora do meu logotipo</vt:lpstr>
      <vt:lpstr>Tópico 3 O Plano de Marketing</vt:lpstr>
      <vt:lpstr>Recurso 3.1a Exemplos de «A scuola d'impresa»</vt:lpstr>
      <vt:lpstr>Recurso 3.1b Exemplos de «A scuola d'impresa»</vt:lpstr>
      <vt:lpstr>Recurso 3.2 Vídeos sobre campanhas promocionais inspiracionais</vt:lpstr>
      <vt:lpstr>Atividade final do módulo  Workshop para ser desenvolvido na Escola</vt:lpstr>
      <vt:lpstr>Reunião em Março 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Altheo</dc:creator>
  <cp:lastModifiedBy>SFernandes</cp:lastModifiedBy>
  <cp:revision>76</cp:revision>
  <dcterms:created xsi:type="dcterms:W3CDTF">2015-05-04T07:29:15Z</dcterms:created>
  <dcterms:modified xsi:type="dcterms:W3CDTF">2015-08-15T00:44:47Z</dcterms:modified>
</cp:coreProperties>
</file>