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1" r:id="rId4"/>
    <p:sldId id="283" r:id="rId5"/>
    <p:sldId id="284" r:id="rId6"/>
    <p:sldId id="332" r:id="rId7"/>
    <p:sldId id="258" r:id="rId8"/>
    <p:sldId id="324" r:id="rId9"/>
    <p:sldId id="260" r:id="rId10"/>
    <p:sldId id="322" r:id="rId11"/>
    <p:sldId id="296" r:id="rId12"/>
    <p:sldId id="297" r:id="rId13"/>
    <p:sldId id="325" r:id="rId14"/>
    <p:sldId id="259" r:id="rId15"/>
    <p:sldId id="303" r:id="rId16"/>
    <p:sldId id="305" r:id="rId17"/>
    <p:sldId id="306" r:id="rId18"/>
    <p:sldId id="319" r:id="rId19"/>
    <p:sldId id="326" r:id="rId20"/>
    <p:sldId id="327" r:id="rId21"/>
    <p:sldId id="328" r:id="rId22"/>
    <p:sldId id="330" r:id="rId23"/>
    <p:sldId id="331" r:id="rId24"/>
    <p:sldId id="32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90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12/08/2015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64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12/08/2015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39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12/08/2015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80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12/08/2015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06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12/08/2015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12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12/08/2015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3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12/08/2015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12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12/08/2015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29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12/08/2015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39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12/08/2015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43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12/08/2015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76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AF0F-63CE-4D4B-A928-21D88D63B967}" type="datetimeFigureOut">
              <a:rPr lang="it-IT" smtClean="0"/>
              <a:pPr/>
              <a:t>12/08/2015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122A-9590-43F9-89EE-A222B6FAEFFB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9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AfbeCKPZeo" TargetMode="External"/><Relationship Id="rId2" Type="http://schemas.openxmlformats.org/officeDocument/2006/relationships/hyperlink" Target="https://www.youtube.com/watch?v=2X-QSU6-hP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6UiH1wHrB-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8t79nbgTs" TargetMode="External"/><Relationship Id="rId2" Type="http://schemas.openxmlformats.org/officeDocument/2006/relationships/hyperlink" Target="https://www.youtube.com/watch?v=HfGyiRBwSec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nSsfgir1rp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ropbox.com/s/zc8vo9kziws8ggu/Questionnaire_example.docx?dl=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cuolaimpresa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cuolaimpresa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-6N4KqSLGI" TargetMode="External"/><Relationship Id="rId2" Type="http://schemas.openxmlformats.org/officeDocument/2006/relationships/hyperlink" Target="https://www.youtube.com/watch?v=4aFB9xrkdiU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H4mDDpZURYI" TargetMode="External"/><Relationship Id="rId4" Type="http://schemas.openxmlformats.org/officeDocument/2006/relationships/hyperlink" Target="https://www.youtube.com/watch?v=LzNRu-xb57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aps.google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MÓDULO 2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Ideia de negócio e </a:t>
            </a:r>
            <a:r>
              <a:rPr lang="it-IT" sz="2800" dirty="0"/>
              <a:t>pesquisa </a:t>
            </a:r>
            <a:r>
              <a:rPr lang="it-IT" sz="2800" dirty="0" smtClean="0"/>
              <a:t>de mercado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382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Recurso 2.1</a:t>
            </a:r>
            <a:br>
              <a:rPr lang="it-IT" dirty="0" smtClean="0"/>
            </a:br>
            <a:r>
              <a:rPr lang="it-IT" dirty="0" smtClean="0"/>
              <a:t>Vídeos </a:t>
            </a:r>
            <a:r>
              <a:rPr lang="it-IT" dirty="0"/>
              <a:t>de Pesquisa de Mercado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16662" cy="4351338"/>
          </a:xfrm>
        </p:spPr>
        <p:txBody>
          <a:bodyPr>
            <a:normAutofit/>
          </a:bodyPr>
          <a:lstStyle/>
          <a:p>
            <a:r>
              <a:rPr lang="it-IT" dirty="0" smtClean="0"/>
              <a:t>Este vídeo como amostragem para todos os países</a:t>
            </a:r>
          </a:p>
          <a:p>
            <a:r>
              <a:rPr lang="it-IT" dirty="0" smtClean="0">
                <a:hlinkClick r:id="rId2"/>
              </a:rPr>
              <a:t>https://www.youtube.com/watch?v=2X-QSU6-hPU</a:t>
            </a:r>
            <a:r>
              <a:rPr lang="it-IT" dirty="0" smtClean="0"/>
              <a:t> 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/>
              <a:t>VÍDEOS em Português</a:t>
            </a:r>
            <a:r>
              <a:rPr lang="it-IT" dirty="0" smtClean="0"/>
              <a:t>:</a:t>
            </a:r>
          </a:p>
          <a:p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www.youtube.com/watch?v=mAfbeCKPZeo</a:t>
            </a:r>
            <a:r>
              <a:rPr lang="it-IT" dirty="0" smtClean="0"/>
              <a:t> </a:t>
            </a:r>
          </a:p>
          <a:p>
            <a:r>
              <a:rPr lang="it-IT" dirty="0">
                <a:hlinkClick r:id="rId4"/>
              </a:rPr>
              <a:t>https://</a:t>
            </a:r>
            <a:r>
              <a:rPr lang="it-IT" dirty="0" smtClean="0">
                <a:hlinkClick r:id="rId4"/>
              </a:rPr>
              <a:t>www.youtube.com/watch?v=6UiH1wHrB-c</a:t>
            </a:r>
            <a:r>
              <a:rPr lang="it-IT" dirty="0" smtClean="0"/>
              <a:t> 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873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Atividade 2.1  </a:t>
            </a:r>
            <a:br>
              <a:rPr lang="it-IT" dirty="0" smtClean="0"/>
            </a:br>
            <a:r>
              <a:rPr lang="it-IT" dirty="0" smtClean="0"/>
              <a:t>O plano para </a:t>
            </a:r>
            <a:r>
              <a:rPr lang="it-IT" dirty="0" smtClean="0"/>
              <a:t>a </a:t>
            </a:r>
            <a:r>
              <a:rPr lang="it-IT" dirty="0"/>
              <a:t>minha pesquisa de mercado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Descrição: </a:t>
            </a:r>
            <a:r>
              <a:rPr lang="en-US" dirty="0" smtClean="0"/>
              <a:t>Com base no que </a:t>
            </a:r>
            <a:r>
              <a:rPr lang="en-US" dirty="0" err="1" smtClean="0"/>
              <a:t>leu</a:t>
            </a:r>
            <a:r>
              <a:rPr lang="en-US" dirty="0" smtClean="0"/>
              <a:t> </a:t>
            </a:r>
            <a:r>
              <a:rPr lang="en-US" dirty="0" smtClean="0"/>
              <a:t>e aprendeu até agora, </a:t>
            </a:r>
            <a:r>
              <a:rPr lang="en-US" dirty="0" err="1" smtClean="0"/>
              <a:t>tente</a:t>
            </a:r>
            <a:r>
              <a:rPr lang="en-US" dirty="0" smtClean="0"/>
              <a:t> </a:t>
            </a:r>
            <a:r>
              <a:rPr lang="en-US" dirty="0" err="1" smtClean="0"/>
              <a:t>descrever</a:t>
            </a:r>
            <a:r>
              <a:rPr lang="en-US" dirty="0" smtClean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smtClean="0"/>
              <a:t>projeto de pesquisa. </a:t>
            </a:r>
            <a:endParaRPr lang="en-GB" dirty="0" smtClean="0"/>
          </a:p>
          <a:p>
            <a:r>
              <a:rPr lang="en-GB" b="1" dirty="0" smtClean="0"/>
              <a:t>Instruções para os alunos:</a:t>
            </a:r>
            <a:r>
              <a:rPr lang="en-GB" dirty="0" smtClean="0"/>
              <a:t> </a:t>
            </a:r>
            <a:r>
              <a:rPr lang="en-US" dirty="0" smtClean="0"/>
              <a:t>Consulte os seguintes tópicos úteis no caso de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capaz</a:t>
            </a:r>
            <a:r>
              <a:rPr lang="en-US" dirty="0" smtClean="0"/>
              <a:t> </a:t>
            </a:r>
            <a:r>
              <a:rPr lang="en-US" dirty="0" smtClean="0"/>
              <a:t>de definir todas as etapas; </a:t>
            </a:r>
            <a:r>
              <a:rPr lang="en-US" dirty="0" err="1" smtClean="0"/>
              <a:t>termina</a:t>
            </a:r>
            <a:r>
              <a:rPr lang="en-US" dirty="0" smtClean="0"/>
              <a:t> </a:t>
            </a:r>
            <a:r>
              <a:rPr lang="en-US" dirty="0" smtClean="0"/>
              <a:t>a compilação mais tarde.</a:t>
            </a:r>
            <a:endParaRPr lang="it-IT" dirty="0" smtClean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82893"/>
              </p:ext>
            </p:extLst>
          </p:nvPr>
        </p:nvGraphicFramePr>
        <p:xfrm>
          <a:off x="914400" y="4060090"/>
          <a:ext cx="10391774" cy="1890384"/>
        </p:xfrm>
        <a:graphic>
          <a:graphicData uri="http://schemas.openxmlformats.org/drawingml/2006/table">
            <a:tbl>
              <a:tblPr firstRow="1" firstCol="1" bandRow="1">
                <a:tableStyleId>{00000000-0000-0000-0000-000000000000}</a:tableStyleId>
              </a:tblPr>
              <a:tblGrid>
                <a:gridCol w="5195887"/>
                <a:gridCol w="5195887"/>
              </a:tblGrid>
              <a:tr h="184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it-IT" sz="20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FASES DE </a:t>
                      </a:r>
                      <a:r>
                        <a:rPr lang="it-IT" sz="20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PESQUISA</a:t>
                      </a:r>
                      <a:endParaRPr lang="it-IT" sz="2000" b="1" kern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it-IT" sz="2000" kern="0" dirty="0" smtClean="0">
                          <a:solidFill>
                            <a:schemeClr val="tx1"/>
                          </a:solidFill>
                          <a:effectLst/>
                        </a:rPr>
                        <a:t>DESCRIÇÃO</a:t>
                      </a:r>
                      <a:endParaRPr lang="it-IT" sz="2000" b="1" kern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Definição dos </a:t>
                      </a:r>
                      <a:r>
                        <a:rPr lang="it-IT" sz="2000" baseline="0" dirty="0" smtClean="0">
                          <a:effectLst/>
                        </a:rPr>
                        <a:t>p</a:t>
                      </a:r>
                      <a:r>
                        <a:rPr lang="it-IT" sz="2000" dirty="0" smtClean="0">
                          <a:effectLst/>
                        </a:rPr>
                        <a:t>roblemas</a:t>
                      </a:r>
                      <a:r>
                        <a:rPr lang="it-IT" sz="2000" baseline="0" dirty="0" smtClean="0">
                          <a:effectLst/>
                        </a:rPr>
                        <a:t> </a:t>
                      </a:r>
                      <a:r>
                        <a:rPr lang="it-IT" sz="2000" baseline="0" dirty="0" smtClean="0">
                          <a:effectLst/>
                        </a:rPr>
                        <a:t>e objetivos </a:t>
                      </a:r>
                      <a:r>
                        <a:rPr lang="it-IT" sz="2000" baseline="0" dirty="0" smtClean="0">
                          <a:effectLst/>
                        </a:rPr>
                        <a:t>da </a:t>
                      </a:r>
                      <a:r>
                        <a:rPr lang="it-IT" sz="2000" dirty="0" smtClean="0">
                          <a:effectLst/>
                        </a:rPr>
                        <a:t>pesquisa</a:t>
                      </a:r>
                      <a:r>
                        <a:rPr lang="it-IT" sz="2000" baseline="0" dirty="0" smtClean="0">
                          <a:effectLst/>
                        </a:rPr>
                        <a:t> 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Desenvolvimento do plano de pesquisa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</a:t>
                      </a:r>
                      <a:endParaRPr lang="it-IT" sz="1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Recolha de informações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</a:t>
                      </a:r>
                      <a:endParaRPr lang="it-IT" sz="1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170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Análise e processamento</a:t>
                      </a:r>
                      <a:r>
                        <a:rPr lang="it-IT" sz="2000" baseline="0" dirty="0" smtClean="0">
                          <a:effectLst/>
                        </a:rPr>
                        <a:t> de dados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Apresentação dos </a:t>
                      </a:r>
                      <a:r>
                        <a:rPr lang="it-IT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resultados</a:t>
                      </a:r>
                      <a:r>
                        <a:rPr lang="it-IT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 </a:t>
                      </a:r>
                      <a:endParaRPr lang="it-IT" sz="1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9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Tópico</a:t>
            </a:r>
            <a:r>
              <a:rPr lang="it-IT" dirty="0" smtClean="0"/>
              <a:t> 3</a:t>
            </a:r>
            <a:br>
              <a:rPr lang="it-IT" dirty="0" smtClean="0"/>
            </a:br>
            <a:r>
              <a:rPr lang="it-IT" dirty="0" smtClean="0"/>
              <a:t>O </a:t>
            </a:r>
            <a:r>
              <a:rPr lang="it-IT" dirty="0" err="1" smtClean="0"/>
              <a:t>questionário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300" dirty="0" smtClean="0"/>
              <a:t>O </a:t>
            </a:r>
            <a:r>
              <a:rPr lang="en-US" sz="2300" dirty="0" err="1"/>
              <a:t>questionário</a:t>
            </a:r>
            <a:r>
              <a:rPr lang="en-US" sz="2300" dirty="0"/>
              <a:t> </a:t>
            </a:r>
            <a:r>
              <a:rPr lang="en-US" sz="2300" dirty="0" smtClean="0"/>
              <a:t>é, </a:t>
            </a:r>
            <a:r>
              <a:rPr lang="en-US" sz="2300" dirty="0" smtClean="0"/>
              <a:t>sem dúvida, </a:t>
            </a:r>
            <a:r>
              <a:rPr lang="en-US" sz="2300" dirty="0" err="1" smtClean="0"/>
              <a:t>uma</a:t>
            </a:r>
            <a:r>
              <a:rPr lang="en-US" sz="2300" dirty="0" smtClean="0"/>
              <a:t> das </a:t>
            </a:r>
            <a:r>
              <a:rPr lang="en-US" sz="2300" dirty="0"/>
              <a:t>ferramenta mais utilizada para a coleta de dados primários. A construção de um questionário exige decisões sobre </a:t>
            </a:r>
            <a:r>
              <a:rPr lang="en-US" sz="2300" dirty="0" err="1"/>
              <a:t>certos</a:t>
            </a:r>
            <a:r>
              <a:rPr lang="en-US" sz="2300" dirty="0"/>
              <a:t> </a:t>
            </a:r>
            <a:r>
              <a:rPr lang="en-US" sz="2300" dirty="0" err="1" smtClean="0"/>
              <a:t>aspetos</a:t>
            </a:r>
            <a:r>
              <a:rPr lang="en-US" sz="2300" dirty="0" smtClean="0"/>
              <a:t> </a:t>
            </a:r>
            <a:r>
              <a:rPr lang="en-US" sz="2300" dirty="0" err="1" smtClean="0"/>
              <a:t>cruciais</a:t>
            </a:r>
            <a:r>
              <a:rPr lang="en-US" sz="2300" dirty="0" smtClean="0"/>
              <a:t>, </a:t>
            </a:r>
            <a:r>
              <a:rPr lang="en-US" sz="2300" dirty="0"/>
              <a:t>incluindo</a:t>
            </a:r>
            <a:r>
              <a:rPr lang="en-US" sz="2300" dirty="0" smtClean="0"/>
              <a:t>:</a:t>
            </a:r>
            <a:endParaRPr lang="en-US" sz="2300" dirty="0"/>
          </a:p>
          <a:p>
            <a:r>
              <a:rPr lang="en-US" sz="2300" dirty="0"/>
              <a:t>identificar as </a:t>
            </a:r>
            <a:r>
              <a:rPr lang="en-US" sz="2300" dirty="0" err="1"/>
              <a:t>questões</a:t>
            </a:r>
            <a:r>
              <a:rPr lang="en-US" sz="2300" dirty="0"/>
              <a:t> </a:t>
            </a:r>
            <a:r>
              <a:rPr lang="en-US" sz="2300" dirty="0" err="1" smtClean="0"/>
              <a:t>interessantes</a:t>
            </a:r>
            <a:r>
              <a:rPr lang="en-US" sz="2300" dirty="0" smtClean="0"/>
              <a:t> </a:t>
            </a:r>
            <a:r>
              <a:rPr lang="en-US" sz="2300" dirty="0"/>
              <a:t>​​para uma investigação e as principais variáveis ​​a serem analisadas em </a:t>
            </a:r>
            <a:r>
              <a:rPr lang="en-US" sz="2300" dirty="0" err="1"/>
              <a:t>relação</a:t>
            </a:r>
            <a:r>
              <a:rPr lang="en-US" sz="2300" dirty="0"/>
              <a:t> </a:t>
            </a:r>
            <a:r>
              <a:rPr lang="en-US" sz="2300" dirty="0" err="1" smtClean="0"/>
              <a:t>aqueles</a:t>
            </a:r>
            <a:r>
              <a:rPr lang="en-US" sz="2300" dirty="0" smtClean="0"/>
              <a:t>; </a:t>
            </a:r>
            <a:endParaRPr lang="en-US" sz="2300" dirty="0"/>
          </a:p>
          <a:p>
            <a:r>
              <a:rPr lang="en-US" sz="2300" dirty="0" smtClean="0"/>
              <a:t>saber o </a:t>
            </a:r>
            <a:r>
              <a:rPr lang="en-US" sz="2300" dirty="0" err="1" smtClean="0"/>
              <a:t>quadro</a:t>
            </a:r>
            <a:r>
              <a:rPr lang="en-US" sz="2300" dirty="0" smtClean="0"/>
              <a:t> de </a:t>
            </a:r>
            <a:r>
              <a:rPr lang="en-US" sz="2300" dirty="0" err="1" smtClean="0"/>
              <a:t>referência</a:t>
            </a:r>
            <a:r>
              <a:rPr lang="en-US" sz="2300" dirty="0" smtClean="0"/>
              <a:t> </a:t>
            </a:r>
            <a:r>
              <a:rPr lang="en-US" sz="2300" dirty="0"/>
              <a:t>em que você formular as perguntas;</a:t>
            </a:r>
          </a:p>
          <a:p>
            <a:r>
              <a:rPr lang="en-US" sz="2300" dirty="0" err="1" smtClean="0"/>
              <a:t>planear</a:t>
            </a:r>
            <a:r>
              <a:rPr lang="en-US" sz="2300" dirty="0" smtClean="0"/>
              <a:t> </a:t>
            </a:r>
            <a:r>
              <a:rPr lang="en-US" sz="2300" dirty="0"/>
              <a:t>a </a:t>
            </a:r>
            <a:r>
              <a:rPr lang="en-US" sz="2300" dirty="0" err="1" smtClean="0"/>
              <a:t>redação</a:t>
            </a:r>
            <a:r>
              <a:rPr lang="en-US" sz="2300" dirty="0" smtClean="0"/>
              <a:t> das </a:t>
            </a:r>
            <a:r>
              <a:rPr lang="en-US" sz="2300" dirty="0" err="1" smtClean="0"/>
              <a:t>questões</a:t>
            </a:r>
            <a:r>
              <a:rPr lang="en-US" sz="2300" dirty="0" smtClean="0"/>
              <a:t>;</a:t>
            </a:r>
            <a:endParaRPr lang="en-US" sz="2300" dirty="0"/>
          </a:p>
          <a:p>
            <a:r>
              <a:rPr lang="en-US" sz="2300" dirty="0"/>
              <a:t>determinar sequências das perguntas e comprimento do questionário</a:t>
            </a:r>
            <a:r>
              <a:rPr lang="en-US" sz="2300" dirty="0" smtClean="0"/>
              <a:t>.</a:t>
            </a:r>
            <a:endParaRPr lang="en-US" sz="2300" dirty="0"/>
          </a:p>
          <a:p>
            <a:pPr marL="0" indent="0">
              <a:buNone/>
            </a:pPr>
            <a:r>
              <a:rPr lang="en-US" sz="2300" dirty="0"/>
              <a:t>O questionário pode ser administrado por meio de diferentes tipos de técnicas de </a:t>
            </a:r>
            <a:r>
              <a:rPr lang="en-US" sz="2300" dirty="0" err="1" smtClean="0"/>
              <a:t>interação</a:t>
            </a:r>
            <a:r>
              <a:rPr lang="en-US" sz="2300" dirty="0" smtClean="0"/>
              <a:t>: </a:t>
            </a:r>
            <a:r>
              <a:rPr lang="en-US" sz="2300" dirty="0"/>
              <a:t>encontro pessoal (face-a-face), contacto telefónico, postal e on-line</a:t>
            </a:r>
            <a:r>
              <a:rPr lang="en-US" sz="2300" dirty="0" smtClean="0"/>
              <a:t>.</a:t>
            </a:r>
          </a:p>
          <a:p>
            <a:pPr marL="0" indent="0">
              <a:buNone/>
            </a:pPr>
            <a:endParaRPr lang="en-US" sz="2300" dirty="0" smtClean="0"/>
          </a:p>
          <a:p>
            <a:pPr>
              <a:buNone/>
            </a:pPr>
            <a:r>
              <a:rPr lang="it-IT" sz="2000" b="1" i="1" dirty="0" smtClean="0"/>
              <a:t>Tipos </a:t>
            </a:r>
            <a:r>
              <a:rPr lang="it-IT" sz="2000" b="1" i="1" dirty="0" smtClean="0"/>
              <a:t>de </a:t>
            </a:r>
            <a:r>
              <a:rPr lang="it-IT" sz="2000" b="1" i="1" dirty="0"/>
              <a:t>perguntas do </a:t>
            </a:r>
            <a:r>
              <a:rPr lang="it-IT" sz="2000" b="1" i="1" dirty="0" smtClean="0"/>
              <a:t>questionário</a:t>
            </a:r>
            <a:endParaRPr lang="it-IT" sz="2000" b="1" i="1" dirty="0" smtClean="0"/>
          </a:p>
          <a:p>
            <a:r>
              <a:rPr lang="en-US" sz="2000" i="1" dirty="0" smtClean="0"/>
              <a:t>Aberto</a:t>
            </a:r>
            <a:r>
              <a:rPr lang="en-US" sz="2000" dirty="0" smtClean="0"/>
              <a:t>: Permite responder de forma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estruturada</a:t>
            </a:r>
            <a:r>
              <a:rPr lang="en-US" sz="2000" dirty="0" smtClean="0"/>
              <a:t> – </a:t>
            </a:r>
            <a:r>
              <a:rPr lang="en-US" sz="2000" dirty="0" err="1" smtClean="0"/>
              <a:t>utiliza</a:t>
            </a:r>
            <a:r>
              <a:rPr lang="en-US" sz="2000" dirty="0" smtClean="0"/>
              <a:t>-se </a:t>
            </a:r>
            <a:r>
              <a:rPr lang="en-US" sz="2000" dirty="0" err="1" smtClean="0"/>
              <a:t>quando</a:t>
            </a:r>
            <a:r>
              <a:rPr lang="en-US" sz="2000" dirty="0" smtClean="0"/>
              <a:t> </a:t>
            </a:r>
            <a:r>
              <a:rPr lang="en-US" sz="2000" dirty="0" smtClean="0"/>
              <a:t>se </a:t>
            </a:r>
            <a:r>
              <a:rPr lang="en-US" sz="2000" dirty="0" err="1" smtClean="0"/>
              <a:t>precisa</a:t>
            </a:r>
            <a:r>
              <a:rPr lang="en-US" sz="2000" dirty="0" smtClean="0"/>
              <a:t> </a:t>
            </a:r>
            <a:r>
              <a:rPr lang="en-US" sz="2000" dirty="0" smtClean="0"/>
              <a:t>de uma numerosa lista de opções ou </a:t>
            </a:r>
            <a:r>
              <a:rPr lang="en-US" sz="2000" dirty="0" err="1" smtClean="0"/>
              <a:t>quando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smtClean="0"/>
              <a:t>quer de forma alguma influenciar a resposta.</a:t>
            </a:r>
          </a:p>
          <a:p>
            <a:r>
              <a:rPr lang="en-US" sz="2000" i="1" dirty="0" smtClean="0"/>
              <a:t>Fechadas</a:t>
            </a:r>
            <a:r>
              <a:rPr lang="en-US" sz="2000" dirty="0" smtClean="0"/>
              <a:t>: Reduz o critério da transcrição da resposta e promove o processo de elaboração.</a:t>
            </a:r>
          </a:p>
          <a:p>
            <a:r>
              <a:rPr lang="en-US" sz="2000" i="1" dirty="0" smtClean="0"/>
              <a:t>Filtro</a:t>
            </a:r>
            <a:r>
              <a:rPr lang="en-US" sz="2000" dirty="0" smtClean="0"/>
              <a:t>: Direciona o respondente às próximas perguntas</a:t>
            </a:r>
            <a:endParaRPr lang="it-IT" sz="2000" dirty="0" smtClean="0"/>
          </a:p>
          <a:p>
            <a:r>
              <a:rPr lang="en-US" sz="2000" i="1" dirty="0" err="1" smtClean="0"/>
              <a:t>Controlo</a:t>
            </a:r>
            <a:r>
              <a:rPr lang="en-US" sz="2000" dirty="0" smtClean="0"/>
              <a:t>: </a:t>
            </a:r>
            <a:r>
              <a:rPr lang="en-US" sz="2000" dirty="0" err="1" smtClean="0"/>
              <a:t>Favorece</a:t>
            </a:r>
            <a:r>
              <a:rPr lang="en-US" sz="2000" dirty="0" smtClean="0"/>
              <a:t> </a:t>
            </a:r>
            <a:r>
              <a:rPr lang="en-US" sz="2000" dirty="0" smtClean="0"/>
              <a:t>a identificação de respostas no contraste entre </a:t>
            </a:r>
            <a:r>
              <a:rPr lang="en-US" sz="2000" dirty="0" err="1" smtClean="0"/>
              <a:t>elas</a:t>
            </a:r>
            <a:r>
              <a:rPr lang="en-US" sz="2000" dirty="0" smtClean="0"/>
              <a:t>.</a:t>
            </a:r>
            <a:endParaRPr lang="en-US" sz="23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13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Recurso 3.1</a:t>
            </a:r>
            <a:br>
              <a:rPr lang="it-IT" dirty="0" smtClean="0"/>
            </a:br>
            <a:r>
              <a:rPr lang="it-IT" dirty="0" smtClean="0"/>
              <a:t>Vídeos </a:t>
            </a:r>
            <a:r>
              <a:rPr lang="it-IT" dirty="0" smtClean="0"/>
              <a:t>Como fazer um </a:t>
            </a:r>
            <a:r>
              <a:rPr lang="it-IT" dirty="0" smtClean="0"/>
              <a:t>questionário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16662" cy="4351338"/>
          </a:xfrm>
        </p:spPr>
        <p:txBody>
          <a:bodyPr>
            <a:normAutofit/>
          </a:bodyPr>
          <a:lstStyle/>
          <a:p>
            <a:r>
              <a:rPr lang="it-IT" dirty="0" smtClean="0"/>
              <a:t>Este vídeo como amostragem para todos os países</a:t>
            </a:r>
          </a:p>
          <a:p>
            <a:r>
              <a:rPr lang="it-IT" dirty="0" smtClean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www.youtube.com/watch?v=HfGyiRBwSec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VÍDEOS </a:t>
            </a:r>
            <a:r>
              <a:rPr lang="it-IT" dirty="0" smtClean="0"/>
              <a:t>em Português</a:t>
            </a:r>
          </a:p>
          <a:p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www.youtube.com/watch?v=sF8t79nbgTs</a:t>
            </a:r>
            <a:r>
              <a:rPr lang="it-IT" dirty="0" smtClean="0"/>
              <a:t> (google docs)</a:t>
            </a:r>
          </a:p>
          <a:p>
            <a:r>
              <a:rPr lang="it-IT" dirty="0">
                <a:hlinkClick r:id="rId4"/>
              </a:rPr>
              <a:t>https://</a:t>
            </a:r>
            <a:r>
              <a:rPr lang="it-IT" dirty="0" smtClean="0">
                <a:hlinkClick r:id="rId4"/>
              </a:rPr>
              <a:t>www.youtube.com/watch?v=nSsfgir1rpc</a:t>
            </a:r>
            <a:r>
              <a:rPr lang="it-IT" dirty="0" smtClean="0"/>
              <a:t>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873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Recurso 3.2a</a:t>
            </a:r>
            <a:br>
              <a:rPr lang="it-IT" dirty="0" smtClean="0"/>
            </a:br>
            <a:r>
              <a:rPr lang="it-IT" dirty="0" smtClean="0"/>
              <a:t>Exemplos de </a:t>
            </a:r>
            <a:r>
              <a:rPr lang="it-IT" dirty="0" smtClean="0"/>
              <a:t>tipos de perguntas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500" b="1" dirty="0" smtClean="0"/>
              <a:t>O </a:t>
            </a:r>
            <a:r>
              <a:rPr lang="en-US" sz="4500" b="1" dirty="0" smtClean="0"/>
              <a:t>que </a:t>
            </a:r>
            <a:r>
              <a:rPr lang="en-US" sz="4500" b="1" dirty="0" err="1" smtClean="0"/>
              <a:t>dá</a:t>
            </a:r>
            <a:r>
              <a:rPr lang="en-US" sz="4500" b="1" dirty="0" smtClean="0"/>
              <a:t> </a:t>
            </a:r>
            <a:r>
              <a:rPr lang="en-US" sz="4500" b="1" dirty="0"/>
              <a:t>mais importância na escolha de um hotel? (Questão aberta)</a:t>
            </a:r>
            <a:r>
              <a:rPr lang="it-IT" sz="4500" b="1" dirty="0" smtClean="0"/>
              <a:t>  </a:t>
            </a:r>
            <a:r>
              <a:rPr lang="it-IT" sz="4500" dirty="0" err="1" smtClean="0"/>
              <a:t>…………………………………………………………………………………………………</a:t>
            </a:r>
            <a:endParaRPr lang="it-IT" sz="4500" dirty="0"/>
          </a:p>
          <a:p>
            <a:pPr marL="0" indent="0">
              <a:buNone/>
            </a:pPr>
            <a:endParaRPr lang="it-IT" sz="4500" i="1" dirty="0" smtClean="0"/>
          </a:p>
          <a:p>
            <a:pPr marL="0" indent="0">
              <a:buNone/>
            </a:pPr>
            <a:r>
              <a:rPr lang="en-US" sz="4500" b="1" dirty="0" smtClean="0"/>
              <a:t>O </a:t>
            </a:r>
            <a:r>
              <a:rPr lang="en-US" sz="4500" b="1" dirty="0" smtClean="0"/>
              <a:t>que </a:t>
            </a:r>
            <a:r>
              <a:rPr lang="en-US" sz="4500" b="1" dirty="0" err="1" smtClean="0"/>
              <a:t>dá</a:t>
            </a:r>
            <a:r>
              <a:rPr lang="en-US" sz="4500" b="1" dirty="0" smtClean="0"/>
              <a:t> </a:t>
            </a:r>
            <a:r>
              <a:rPr lang="en-US" sz="4500" b="1" dirty="0"/>
              <a:t>mais importância na escolha de um hotel? (Segue-se uma série de </a:t>
            </a:r>
            <a:r>
              <a:rPr lang="en-US" sz="4500" b="1" dirty="0" err="1"/>
              <a:t>respostas</a:t>
            </a:r>
            <a:r>
              <a:rPr lang="en-US" sz="4500" b="1" dirty="0"/>
              <a:t> </a:t>
            </a:r>
            <a:r>
              <a:rPr lang="en-US" sz="4500" b="1" dirty="0" err="1" smtClean="0"/>
              <a:t>possíveis</a:t>
            </a:r>
            <a:r>
              <a:rPr lang="en-US" sz="4500" b="1" dirty="0" smtClean="0"/>
              <a:t>; </a:t>
            </a:r>
            <a:r>
              <a:rPr lang="en-US" sz="4500" b="1" dirty="0"/>
              <a:t>desde o início deve </a:t>
            </a:r>
            <a:r>
              <a:rPr lang="en-US" sz="4500" b="1" dirty="0" err="1"/>
              <a:t>ser</a:t>
            </a:r>
            <a:r>
              <a:rPr lang="en-US" sz="4500" b="1" dirty="0"/>
              <a:t> </a:t>
            </a:r>
            <a:r>
              <a:rPr lang="en-US" sz="4500" b="1" dirty="0" err="1" smtClean="0"/>
              <a:t>estabelecido</a:t>
            </a:r>
            <a:r>
              <a:rPr lang="en-US" sz="4500" b="1" dirty="0" smtClean="0"/>
              <a:t> se </a:t>
            </a:r>
            <a:r>
              <a:rPr lang="en-US" sz="4500" b="1" dirty="0" err="1" smtClean="0"/>
              <a:t>se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pode</a:t>
            </a:r>
            <a:r>
              <a:rPr lang="en-US" sz="4500" b="1" dirty="0" smtClean="0"/>
              <a:t> </a:t>
            </a:r>
            <a:r>
              <a:rPr lang="en-US" sz="4500" b="1" dirty="0"/>
              <a:t>dar mais de uma </a:t>
            </a:r>
            <a:r>
              <a:rPr lang="en-US" sz="4500" b="1" dirty="0" err="1"/>
              <a:t>resposta</a:t>
            </a:r>
            <a:r>
              <a:rPr lang="en-US" sz="4500" b="1" dirty="0"/>
              <a:t> </a:t>
            </a:r>
            <a:r>
              <a:rPr lang="en-US" sz="4500" b="1" dirty="0" smtClean="0"/>
              <a:t>– </a:t>
            </a:r>
            <a:r>
              <a:rPr lang="en-US" sz="4500" b="1" dirty="0" err="1" smtClean="0"/>
              <a:t>questão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fechada</a:t>
            </a:r>
            <a:r>
              <a:rPr lang="en-US" sz="4500" b="1" dirty="0" smtClean="0"/>
              <a:t>)</a:t>
            </a:r>
            <a:endParaRPr lang="en-US" sz="4500" b="1" dirty="0"/>
          </a:p>
          <a:p>
            <a:pPr marL="0" indent="0">
              <a:buNone/>
            </a:pPr>
            <a:r>
              <a:rPr lang="en-US" sz="4500" i="1" dirty="0"/>
              <a:t>1) Preço</a:t>
            </a:r>
          </a:p>
          <a:p>
            <a:pPr marL="0" indent="0">
              <a:buNone/>
            </a:pPr>
            <a:r>
              <a:rPr lang="en-US" sz="4500" i="1" dirty="0"/>
              <a:t>2) Limpeza</a:t>
            </a:r>
          </a:p>
          <a:p>
            <a:pPr marL="0" indent="0">
              <a:buNone/>
            </a:pPr>
            <a:r>
              <a:rPr lang="en-US" sz="4500" i="1" dirty="0"/>
              <a:t>3) Serviços</a:t>
            </a:r>
          </a:p>
          <a:p>
            <a:pPr marL="0" indent="0">
              <a:buNone/>
            </a:pPr>
            <a:r>
              <a:rPr lang="en-US" sz="4500" i="1" dirty="0"/>
              <a:t>4) Local</a:t>
            </a:r>
          </a:p>
          <a:p>
            <a:pPr marL="0" indent="0">
              <a:buNone/>
            </a:pPr>
            <a:r>
              <a:rPr lang="en-US" sz="4500" i="1" dirty="0"/>
              <a:t>5) </a:t>
            </a:r>
            <a:r>
              <a:rPr lang="en-US" sz="4500" i="1" dirty="0" smtClean="0"/>
              <a:t>E</a:t>
            </a:r>
            <a:endParaRPr lang="en-US" sz="4500" i="1" dirty="0"/>
          </a:p>
          <a:p>
            <a:pPr marL="0" indent="0">
              <a:buNone/>
            </a:pPr>
            <a:r>
              <a:rPr lang="en-US" sz="4500" i="1" dirty="0"/>
              <a:t>6) F</a:t>
            </a:r>
          </a:p>
          <a:p>
            <a:pPr marL="0" indent="0">
              <a:buNone/>
            </a:pPr>
            <a:r>
              <a:rPr lang="en-US" sz="4500" i="1" dirty="0"/>
              <a:t>7) </a:t>
            </a:r>
            <a:r>
              <a:rPr lang="en-US" sz="4500" i="1" dirty="0" smtClean="0"/>
              <a:t>G</a:t>
            </a:r>
            <a:endParaRPr lang="en-US" sz="4500" i="1" dirty="0"/>
          </a:p>
          <a:p>
            <a:r>
              <a:rPr lang="en-US" sz="4500" i="1" dirty="0"/>
              <a:t>Outro (por favor, especifique</a:t>
            </a:r>
            <a:r>
              <a:rPr lang="en-US" sz="4500" i="1" dirty="0" smtClean="0"/>
              <a:t>) .............................................................</a:t>
            </a:r>
            <a:endParaRPr lang="en-US" sz="4500" i="1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it-IT" sz="4600" b="1" dirty="0" smtClean="0"/>
              <a:t>Pretende utilizar serviço como este?</a:t>
            </a:r>
            <a:endParaRPr lang="it-IT" sz="4600" b="1" dirty="0" smtClean="0"/>
          </a:p>
          <a:p>
            <a:pPr marL="457200" indent="-457200">
              <a:buAutoNum type="arabicParenR"/>
            </a:pPr>
            <a:r>
              <a:rPr lang="it-IT" sz="5000" dirty="0" smtClean="0"/>
              <a:t>Certamente </a:t>
            </a:r>
            <a:r>
              <a:rPr lang="it-IT" sz="5000" dirty="0" smtClean="0"/>
              <a:t>que sim</a:t>
            </a:r>
            <a:r>
              <a:rPr lang="it-IT" sz="5000" dirty="0" smtClean="0"/>
              <a:t>		</a:t>
            </a:r>
            <a:endParaRPr lang="it-IT" sz="5000" u="sng" dirty="0" smtClean="0"/>
          </a:p>
          <a:p>
            <a:pPr marL="457200" indent="-457200">
              <a:buAutoNum type="arabicParenR"/>
            </a:pPr>
            <a:r>
              <a:rPr lang="it-IT" sz="5000" dirty="0" err="1" smtClean="0"/>
              <a:t>Provavelmente</a:t>
            </a:r>
            <a:r>
              <a:rPr lang="it-IT" sz="5000" dirty="0" smtClean="0"/>
              <a:t> sim</a:t>
            </a:r>
            <a:endParaRPr lang="it-IT" sz="5000" u="sng" dirty="0" smtClean="0"/>
          </a:p>
          <a:p>
            <a:pPr marL="457200" indent="-457200">
              <a:buAutoNum type="arabicParenR"/>
            </a:pPr>
            <a:r>
              <a:rPr lang="it-IT" sz="5000" dirty="0" smtClean="0"/>
              <a:t>Não conheço</a:t>
            </a:r>
            <a:endParaRPr lang="it-IT" sz="5000" u="sng" dirty="0" smtClean="0"/>
          </a:p>
          <a:p>
            <a:pPr marL="457200" indent="-457200">
              <a:buAutoNum type="arabicParenR"/>
            </a:pPr>
            <a:r>
              <a:rPr lang="it-IT" sz="5000" dirty="0" err="1" smtClean="0"/>
              <a:t>Provavelmente</a:t>
            </a:r>
            <a:r>
              <a:rPr lang="it-IT" sz="5000" dirty="0" smtClean="0"/>
              <a:t> </a:t>
            </a:r>
            <a:r>
              <a:rPr lang="it-IT" sz="5000" dirty="0" err="1" smtClean="0"/>
              <a:t>não</a:t>
            </a:r>
            <a:endParaRPr lang="it-IT" sz="5000" u="sng" dirty="0" smtClean="0"/>
          </a:p>
          <a:p>
            <a:pPr marL="457200" indent="-457200">
              <a:buAutoNum type="arabicParenR"/>
            </a:pPr>
            <a:r>
              <a:rPr lang="it-IT" sz="5000" dirty="0" smtClean="0"/>
              <a:t>Certamente </a:t>
            </a:r>
            <a:r>
              <a:rPr lang="it-IT" sz="5000" dirty="0" smtClean="0"/>
              <a:t>que não</a:t>
            </a:r>
            <a:endParaRPr lang="it-IT" sz="5000" u="sng" dirty="0" smtClean="0"/>
          </a:p>
          <a:p>
            <a:pPr marL="457200" lvl="1" indent="0">
              <a:buNone/>
            </a:pPr>
            <a:r>
              <a:rPr lang="it-IT" sz="4600" dirty="0" smtClean="0"/>
              <a:t> </a:t>
            </a:r>
            <a:endParaRPr lang="it-IT" sz="4600" u="sng" dirty="0" smtClean="0"/>
          </a:p>
          <a:p>
            <a:pPr marL="0" indent="0">
              <a:buNone/>
            </a:pPr>
            <a:r>
              <a:rPr lang="it-IT" sz="4600" b="1" dirty="0" smtClean="0"/>
              <a:t>Como aprecia este </a:t>
            </a:r>
            <a:r>
              <a:rPr lang="it-IT" sz="4600" b="1" dirty="0" smtClean="0"/>
              <a:t>produto?</a:t>
            </a:r>
          </a:p>
          <a:p>
            <a:pPr marL="536575" lvl="0" indent="-536575">
              <a:buFont typeface="+mj-lt"/>
              <a:buAutoNum type="arabicParenR"/>
            </a:pPr>
            <a:r>
              <a:rPr lang="it-IT" sz="4600" dirty="0" smtClean="0"/>
              <a:t>Muito</a:t>
            </a:r>
            <a:endParaRPr lang="it-IT" sz="4600" u="sng" dirty="0" smtClean="0"/>
          </a:p>
          <a:p>
            <a:pPr marL="514350" lvl="0" indent="-514350">
              <a:buAutoNum type="arabicParenR"/>
            </a:pPr>
            <a:r>
              <a:rPr lang="it-IT" sz="4600" dirty="0" smtClean="0"/>
              <a:t>Pouco</a:t>
            </a:r>
            <a:endParaRPr lang="it-IT" sz="4600" u="sng" dirty="0" smtClean="0"/>
          </a:p>
          <a:p>
            <a:pPr marL="514350" lvl="0" indent="-514350">
              <a:buAutoNum type="arabicParenR"/>
            </a:pPr>
            <a:r>
              <a:rPr lang="it-IT" sz="4600" dirty="0" smtClean="0"/>
              <a:t>Nem muito nem pouco</a:t>
            </a:r>
            <a:endParaRPr lang="it-IT" sz="4600" dirty="0" smtClean="0"/>
          </a:p>
          <a:p>
            <a:pPr marL="514350" lvl="0" indent="-514350">
              <a:buAutoNum type="arabicParenR"/>
            </a:pPr>
            <a:r>
              <a:rPr lang="it-IT" sz="4600" dirty="0" smtClean="0"/>
              <a:t>Não </a:t>
            </a:r>
            <a:r>
              <a:rPr lang="it-IT" sz="4600" dirty="0" smtClean="0"/>
              <a:t>gosto</a:t>
            </a:r>
            <a:endParaRPr lang="it-IT" sz="4600" dirty="0" smtClean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it-IT" sz="4600" dirty="0" smtClean="0"/>
              <a:t>Não conheço / não tenho opinião</a:t>
            </a:r>
            <a:endParaRPr lang="it-IT" sz="4600" dirty="0" smtClean="0"/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23878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Recurso 3.2b</a:t>
            </a:r>
            <a:br>
              <a:rPr lang="it-IT" dirty="0" smtClean="0"/>
            </a:br>
            <a:r>
              <a:rPr lang="it-IT" dirty="0" smtClean="0"/>
              <a:t>Exemplos </a:t>
            </a:r>
            <a:r>
              <a:rPr lang="it-IT" dirty="0"/>
              <a:t>de </a:t>
            </a:r>
            <a:r>
              <a:rPr lang="it-IT" dirty="0" smtClean="0"/>
              <a:t>perguntas tipo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38199" y="1825625"/>
            <a:ext cx="10787743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 smtClean="0"/>
              <a:t>O </a:t>
            </a:r>
            <a:r>
              <a:rPr lang="it-IT" b="1" dirty="0" smtClean="0"/>
              <a:t>serviço ao cliente </a:t>
            </a:r>
            <a:r>
              <a:rPr lang="it-IT" b="1" dirty="0" smtClean="0"/>
              <a:t>tem </a:t>
            </a:r>
            <a:r>
              <a:rPr lang="it-IT" b="1" dirty="0" smtClean="0"/>
              <a:t>desapontado ou excedido </a:t>
            </a:r>
            <a:r>
              <a:rPr lang="it-IT" b="1" dirty="0" smtClean="0"/>
              <a:t>as suas expetativas</a:t>
            </a:r>
            <a:r>
              <a:rPr lang="it-IT" b="1" dirty="0" smtClean="0"/>
              <a:t>?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	</a:t>
            </a:r>
            <a:r>
              <a:rPr lang="it-IT" dirty="0" smtClean="0"/>
              <a:t>  </a:t>
            </a:r>
            <a:r>
              <a:rPr lang="it-IT" dirty="0" err="1" smtClean="0">
                <a:solidFill>
                  <a:srgbClr val="FF0000"/>
                </a:solidFill>
              </a:rPr>
              <a:t>Desapontado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 err="1" smtClean="0">
                <a:solidFill>
                  <a:srgbClr val="FF0000"/>
                </a:solidFill>
              </a:rPr>
              <a:t>expectativas</a:t>
            </a:r>
            <a:r>
              <a:rPr lang="it-IT" dirty="0"/>
              <a:t>	</a:t>
            </a:r>
            <a:r>
              <a:rPr lang="it-IT" dirty="0" smtClean="0"/>
              <a:t>       </a:t>
            </a:r>
            <a:r>
              <a:rPr lang="it-IT" dirty="0" err="1" smtClean="0">
                <a:solidFill>
                  <a:srgbClr val="00B050"/>
                </a:solidFill>
              </a:rPr>
              <a:t>Ultrapassarem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expectativas</a:t>
            </a:r>
            <a:endParaRPr lang="it-IT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it-IT" dirty="0" smtClean="0"/>
              <a:t>		</a:t>
            </a:r>
            <a:r>
              <a:rPr lang="it-IT" dirty="0" smtClean="0">
                <a:solidFill>
                  <a:srgbClr val="FF0000"/>
                </a:solidFill>
              </a:rPr>
              <a:t>5    4    3    </a:t>
            </a:r>
            <a:r>
              <a:rPr lang="it-IT" dirty="0">
                <a:solidFill>
                  <a:srgbClr val="FF0000"/>
                </a:solidFill>
              </a:rPr>
              <a:t>2 </a:t>
            </a:r>
            <a:r>
              <a:rPr lang="it-IT" dirty="0" smtClean="0">
                <a:solidFill>
                  <a:srgbClr val="FF0000"/>
                </a:solidFill>
              </a:rPr>
              <a:t>  1</a:t>
            </a:r>
            <a:r>
              <a:rPr lang="it-IT" dirty="0"/>
              <a:t>	</a:t>
            </a:r>
            <a:r>
              <a:rPr lang="it-IT" dirty="0" smtClean="0"/>
              <a:t>	0</a:t>
            </a:r>
            <a:r>
              <a:rPr lang="it-IT" dirty="0"/>
              <a:t>	</a:t>
            </a:r>
            <a:r>
              <a:rPr lang="it-IT" dirty="0" smtClean="0"/>
              <a:t>      </a:t>
            </a:r>
            <a:r>
              <a:rPr lang="it-IT" dirty="0" smtClean="0">
                <a:solidFill>
                  <a:srgbClr val="00B050"/>
                </a:solidFill>
              </a:rPr>
              <a:t>1   2   </a:t>
            </a:r>
            <a:r>
              <a:rPr lang="it-IT" dirty="0">
                <a:solidFill>
                  <a:srgbClr val="00B050"/>
                </a:solidFill>
              </a:rPr>
              <a:t>3 </a:t>
            </a:r>
            <a:r>
              <a:rPr lang="it-IT" dirty="0" smtClean="0">
                <a:solidFill>
                  <a:srgbClr val="00B050"/>
                </a:solidFill>
              </a:rPr>
              <a:t>  4   5</a:t>
            </a:r>
            <a:r>
              <a:rPr lang="it-IT" dirty="0"/>
              <a:t>	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smtClean="0"/>
              <a:t>Quão </a:t>
            </a:r>
            <a:r>
              <a:rPr lang="it-IT" b="1" dirty="0" smtClean="0"/>
              <a:t>importante é isto para vocês .... </a:t>
            </a:r>
            <a:r>
              <a:rPr lang="it-IT" b="1" dirty="0"/>
              <a:t>? (</a:t>
            </a:r>
            <a:r>
              <a:rPr lang="it-IT" b="1" dirty="0" smtClean="0"/>
              <a:t>1 </a:t>
            </a:r>
            <a:r>
              <a:rPr lang="it-IT" b="1" dirty="0" smtClean="0"/>
              <a:t>= nada; </a:t>
            </a:r>
            <a:r>
              <a:rPr lang="it-IT" b="1" dirty="0" smtClean="0"/>
              <a:t>5 </a:t>
            </a:r>
            <a:r>
              <a:rPr lang="it-IT" b="1" dirty="0" smtClean="0"/>
              <a:t>= muito)</a:t>
            </a:r>
            <a:endParaRPr lang="it-IT" b="1" dirty="0"/>
          </a:p>
          <a:p>
            <a:pPr marL="0" indent="0">
              <a:buNone/>
            </a:pPr>
            <a:r>
              <a:rPr lang="it-IT" dirty="0"/>
              <a:t>A iluminação do quarto           </a:t>
            </a:r>
            <a:r>
              <a:rPr lang="it-IT" dirty="0" smtClean="0"/>
              <a:t>    </a:t>
            </a:r>
            <a:r>
              <a:rPr lang="it-IT" dirty="0" smtClean="0"/>
              <a:t>1  2   3   4   5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O </a:t>
            </a:r>
            <a:r>
              <a:rPr lang="it-IT" dirty="0"/>
              <a:t>silêncio </a:t>
            </a:r>
            <a:r>
              <a:rPr lang="it-IT" dirty="0" smtClean="0"/>
              <a:t>do quarto </a:t>
            </a:r>
            <a:r>
              <a:rPr lang="it-IT" dirty="0"/>
              <a:t>	</a:t>
            </a:r>
            <a:r>
              <a:rPr lang="it-IT" dirty="0" smtClean="0"/>
              <a:t> </a:t>
            </a:r>
            <a:r>
              <a:rPr lang="it-IT" dirty="0" smtClean="0"/>
              <a:t>	1  2   3   4   5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51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Recurso </a:t>
            </a:r>
            <a:r>
              <a:rPr lang="it-IT" dirty="0" smtClean="0"/>
              <a:t>3.3</a:t>
            </a:r>
            <a:br>
              <a:rPr lang="it-IT" dirty="0" smtClean="0"/>
            </a:br>
            <a:r>
              <a:rPr lang="it-IT" dirty="0" smtClean="0"/>
              <a:t>Exemplos </a:t>
            </a:r>
            <a:r>
              <a:rPr lang="it-IT" dirty="0" smtClean="0"/>
              <a:t>da </a:t>
            </a:r>
            <a:r>
              <a:rPr lang="it-IT" dirty="0" smtClean="0"/>
              <a:t>«A scuola d'impresa»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sz="2400" smtClean="0"/>
          </a:p>
          <a:p>
            <a:pPr marL="0" indent="0" algn="just">
              <a:buNone/>
            </a:pPr>
            <a:endParaRPr lang="it-IT" sz="240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Clique </a:t>
            </a:r>
            <a:r>
              <a:rPr lang="it-IT" dirty="0" smtClean="0">
                <a:hlinkClick r:id="rId2"/>
              </a:rPr>
              <a:t>Aqui</a:t>
            </a:r>
            <a:r>
              <a:rPr lang="it-IT" dirty="0" smtClean="0"/>
              <a:t> para baixar um </a:t>
            </a:r>
            <a:r>
              <a:rPr lang="it-IT" dirty="0"/>
              <a:t>exemplo completo de </a:t>
            </a:r>
            <a:r>
              <a:rPr lang="it-IT" dirty="0" smtClean="0"/>
              <a:t>um questionário de pesquisa de mercado </a:t>
            </a:r>
            <a:r>
              <a:rPr lang="it-IT" dirty="0"/>
              <a:t>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88" y="1798745"/>
            <a:ext cx="3893636" cy="219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17" y="3304829"/>
            <a:ext cx="5718333" cy="321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1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Recurso 3.2a</a:t>
            </a:r>
            <a:br>
              <a:rPr lang="it-IT" dirty="0" smtClean="0"/>
            </a:br>
            <a:r>
              <a:rPr lang="it-IT" dirty="0" smtClean="0"/>
              <a:t>Exemplos de </a:t>
            </a:r>
            <a:r>
              <a:rPr lang="it-IT" dirty="0"/>
              <a:t>pesquisa </a:t>
            </a:r>
            <a:r>
              <a:rPr lang="it-IT" dirty="0" smtClean="0"/>
              <a:t>de mercado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28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Exemplo de uma pesquisa de </a:t>
            </a:r>
            <a:r>
              <a:rPr lang="en-US" sz="2400" dirty="0" err="1" smtClean="0"/>
              <a:t>mercado</a:t>
            </a:r>
            <a:r>
              <a:rPr lang="en-US" sz="2400" dirty="0" smtClean="0"/>
              <a:t> </a:t>
            </a:r>
            <a:r>
              <a:rPr lang="en-US" sz="2400" dirty="0" err="1" smtClean="0"/>
              <a:t>proposta</a:t>
            </a:r>
            <a:r>
              <a:rPr lang="en-US" sz="2400" dirty="0" smtClean="0"/>
              <a:t> </a:t>
            </a:r>
            <a:r>
              <a:rPr lang="en-US" sz="2400" dirty="0" smtClean="0"/>
              <a:t>por alguns dos </a:t>
            </a:r>
            <a:r>
              <a:rPr lang="en-US" sz="2400" dirty="0" err="1" smtClean="0"/>
              <a:t>alunos</a:t>
            </a:r>
            <a:r>
              <a:rPr lang="en-US" sz="2400" dirty="0" smtClean="0"/>
              <a:t> que </a:t>
            </a:r>
            <a:r>
              <a:rPr lang="en-US" sz="2400" dirty="0" err="1" smtClean="0"/>
              <a:t>participaram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/>
              <a:t>terceira</a:t>
            </a:r>
            <a:r>
              <a:rPr lang="en-US" sz="2400" dirty="0"/>
              <a:t> </a:t>
            </a:r>
            <a:r>
              <a:rPr lang="en-US" sz="2400" dirty="0" err="1"/>
              <a:t>edição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projeto</a:t>
            </a:r>
            <a:r>
              <a:rPr lang="en-US" sz="2400" dirty="0" smtClean="0"/>
              <a:t> “</a:t>
            </a:r>
            <a:r>
              <a:rPr lang="en-US" sz="2400" dirty="0" err="1" smtClean="0"/>
              <a:t>Negócios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Escola" (</a:t>
            </a:r>
            <a:r>
              <a:rPr lang="it-IT" sz="2400" dirty="0" smtClean="0">
                <a:hlinkClick r:id="rId2"/>
              </a:rPr>
              <a:t>www.scuolaimpresa.net</a:t>
            </a:r>
            <a:r>
              <a:rPr lang="it-IT" sz="2400" dirty="0" smtClean="0"/>
              <a:t>).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79" y="2933696"/>
            <a:ext cx="4589609" cy="31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34" y="2968508"/>
            <a:ext cx="3948016" cy="31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9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Recurso 3.2b</a:t>
            </a:r>
            <a:br>
              <a:rPr lang="it-IT" dirty="0" smtClean="0"/>
            </a:br>
            <a:r>
              <a:rPr lang="it-IT" dirty="0" smtClean="0"/>
              <a:t>Exemplos de </a:t>
            </a:r>
            <a:r>
              <a:rPr lang="it-IT" dirty="0" smtClean="0"/>
              <a:t>pesquisa de mercado 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38199" y="1825625"/>
            <a:ext cx="1112157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Exemplo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pesquisa</a:t>
            </a:r>
            <a:r>
              <a:rPr lang="en-US" sz="2400" dirty="0"/>
              <a:t> de </a:t>
            </a:r>
            <a:r>
              <a:rPr lang="en-US" sz="2400" dirty="0" err="1"/>
              <a:t>mercado</a:t>
            </a:r>
            <a:r>
              <a:rPr lang="en-US" sz="2400" dirty="0"/>
              <a:t> </a:t>
            </a:r>
            <a:r>
              <a:rPr lang="en-US" sz="2400" dirty="0" err="1"/>
              <a:t>proposta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alguns</a:t>
            </a:r>
            <a:r>
              <a:rPr lang="en-US" sz="2400" dirty="0"/>
              <a:t> dos </a:t>
            </a:r>
            <a:r>
              <a:rPr lang="en-US" sz="2400" dirty="0" err="1"/>
              <a:t>alunos</a:t>
            </a:r>
            <a:r>
              <a:rPr lang="en-US" sz="2400" dirty="0"/>
              <a:t> que </a:t>
            </a:r>
            <a:r>
              <a:rPr lang="en-US" sz="2400" dirty="0" err="1"/>
              <a:t>participaram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terceira</a:t>
            </a:r>
            <a:r>
              <a:rPr lang="en-US" sz="2400" dirty="0"/>
              <a:t> </a:t>
            </a:r>
            <a:r>
              <a:rPr lang="en-US" sz="2400" dirty="0" err="1"/>
              <a:t>edição</a:t>
            </a:r>
            <a:r>
              <a:rPr lang="en-US" sz="2400" dirty="0"/>
              <a:t> do </a:t>
            </a:r>
            <a:r>
              <a:rPr lang="en-US" sz="2400" dirty="0" err="1"/>
              <a:t>projeto</a:t>
            </a:r>
            <a:r>
              <a:rPr lang="en-US" sz="2400" dirty="0"/>
              <a:t> “</a:t>
            </a:r>
            <a:r>
              <a:rPr lang="en-US" sz="2400" dirty="0" err="1"/>
              <a:t>Negócios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smtClean="0"/>
              <a:t>Escola“</a:t>
            </a:r>
          </a:p>
          <a:p>
            <a:pPr marL="0" indent="0" algn="just">
              <a:buNone/>
            </a:pPr>
            <a:r>
              <a:rPr lang="en-US" sz="2400" dirty="0" smtClean="0"/>
              <a:t>(</a:t>
            </a:r>
            <a:r>
              <a:rPr lang="en-US" sz="2400" dirty="0" smtClean="0">
                <a:hlinkClick r:id="rId2"/>
              </a:rPr>
              <a:t>www.scuolaimpresa.net</a:t>
            </a:r>
            <a:r>
              <a:rPr lang="en-US" sz="2400" dirty="0" smtClean="0"/>
              <a:t>).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    </a:t>
            </a:r>
            <a:r>
              <a:rPr lang="it-IT" sz="2400" dirty="0" smtClean="0">
                <a:hlinkClick r:id="rId2"/>
              </a:rPr>
              <a:t>www.scuolaimpresa.net</a:t>
            </a:r>
            <a:r>
              <a:rPr lang="it-IT" sz="2400" dirty="0" smtClean="0"/>
              <a:t>).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46" y="3115832"/>
            <a:ext cx="4806462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2" y="3205024"/>
            <a:ext cx="3947763" cy="334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Atividade </a:t>
            </a:r>
            <a:r>
              <a:rPr lang="it-IT" b="1" dirty="0" smtClean="0"/>
              <a:t>final </a:t>
            </a:r>
            <a:r>
              <a:rPr lang="it-IT" b="1" dirty="0"/>
              <a:t>do </a:t>
            </a:r>
            <a:r>
              <a:rPr lang="it-IT" b="1" dirty="0" smtClean="0"/>
              <a:t>módulo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smtClean="0">
                <a:solidFill>
                  <a:schemeClr val="accent2"/>
                </a:solidFill>
              </a:rPr>
              <a:t>Workshop a ser desenvolvido na Escola</a:t>
            </a:r>
            <a:endParaRPr lang="it-IT" i="1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Orientação para professores</a:t>
            </a:r>
          </a:p>
          <a:p>
            <a:pPr marL="0" indent="0">
              <a:buNone/>
            </a:pPr>
            <a:r>
              <a:rPr lang="en-US" dirty="0" smtClean="0"/>
              <a:t>Antes de </a:t>
            </a:r>
            <a:r>
              <a:rPr lang="en-US" dirty="0" err="1" smtClean="0"/>
              <a:t>organizar</a:t>
            </a:r>
            <a:r>
              <a:rPr lang="en-US" dirty="0" smtClean="0"/>
              <a:t> </a:t>
            </a:r>
            <a:r>
              <a:rPr lang="en-US" dirty="0"/>
              <a:t>a atividade final do Módulo </a:t>
            </a:r>
            <a:r>
              <a:rPr lang="en-US" dirty="0" smtClean="0"/>
              <a:t>2, </a:t>
            </a:r>
            <a:r>
              <a:rPr lang="en-US" dirty="0"/>
              <a:t>certifique-se que todos os alunos tenham concluído as atividades on-line e exercícios relacionados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Peça-lhes para fazer o download das respostas fornecidas durante o módulo online.</a:t>
            </a:r>
          </a:p>
          <a:p>
            <a:pPr marL="0" indent="0">
              <a:buNone/>
            </a:pPr>
            <a:r>
              <a:rPr lang="en-US" dirty="0" smtClean="0"/>
              <a:t>A atividade final deve ser realizada pelas mesmas equipes sub-nacionais que estão a trabalhar com </a:t>
            </a:r>
            <a:r>
              <a:rPr lang="en-US" dirty="0" smtClean="0"/>
              <a:t>as </a:t>
            </a:r>
            <a:r>
              <a:rPr lang="en-US" dirty="0" smtClean="0"/>
              <a:t>quatro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ideias</a:t>
            </a:r>
            <a:r>
              <a:rPr lang="en-US" dirty="0" smtClean="0"/>
              <a:t> </a:t>
            </a:r>
            <a:r>
              <a:rPr lang="en-US" dirty="0" smtClean="0"/>
              <a:t>de negócios transnacionais. </a:t>
            </a:r>
          </a:p>
          <a:p>
            <a:pPr marL="0" indent="0">
              <a:buNone/>
            </a:pPr>
            <a:r>
              <a:rPr lang="en-US" dirty="0" err="1" smtClean="0"/>
              <a:t>Apoie</a:t>
            </a:r>
            <a:r>
              <a:rPr lang="en-US" dirty="0" smtClean="0"/>
              <a:t> </a:t>
            </a:r>
            <a:r>
              <a:rPr lang="en-US" dirty="0" smtClean="0"/>
              <a:t>os estudantes na interação com os representantes do de mercado e da comunidade. Se possível, organize uma pequena mesa redonda onde os líderes da </a:t>
            </a:r>
            <a:r>
              <a:rPr lang="en-US" dirty="0" err="1" smtClean="0"/>
              <a:t>equipe</a:t>
            </a:r>
            <a:r>
              <a:rPr lang="en-US" dirty="0" smtClean="0"/>
              <a:t> </a:t>
            </a:r>
            <a:r>
              <a:rPr lang="en-US" dirty="0" err="1" smtClean="0"/>
              <a:t>apresentem</a:t>
            </a:r>
            <a:r>
              <a:rPr lang="en-US" dirty="0" smtClean="0"/>
              <a:t> </a:t>
            </a:r>
            <a:r>
              <a:rPr lang="en-US" dirty="0" smtClean="0"/>
              <a:t>as ideias de negócio, a fim de obter </a:t>
            </a:r>
            <a:r>
              <a:rPr lang="en-US" i="1" dirty="0" smtClean="0"/>
              <a:t>feedback</a:t>
            </a:r>
            <a:r>
              <a:rPr lang="en-US" dirty="0" smtClean="0"/>
              <a:t> e sugestões.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O </a:t>
            </a:r>
            <a:r>
              <a:rPr lang="en-US" b="1" dirty="0" err="1" smtClean="0">
                <a:solidFill>
                  <a:schemeClr val="accent2"/>
                </a:solidFill>
              </a:rPr>
              <a:t>objetivo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final é que cada sub-grupo </a:t>
            </a:r>
            <a:r>
              <a:rPr lang="en-US" b="1" dirty="0" err="1">
                <a:solidFill>
                  <a:schemeClr val="accent2"/>
                </a:solidFill>
              </a:rPr>
              <a:t>nacional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conduza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uma pesquisa de mercado sobre a ideia de negócio </a:t>
            </a:r>
            <a:r>
              <a:rPr lang="en-US" b="1" dirty="0" err="1" smtClean="0">
                <a:solidFill>
                  <a:schemeClr val="accent2"/>
                </a:solidFill>
              </a:rPr>
              <a:t>transnacional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identificada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durante a </a:t>
            </a:r>
            <a:r>
              <a:rPr lang="en-US" b="1" dirty="0" err="1" smtClean="0">
                <a:solidFill>
                  <a:schemeClr val="accent2"/>
                </a:solidFill>
              </a:rPr>
              <a:t>reunião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Croata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em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outubro</a:t>
            </a:r>
            <a:r>
              <a:rPr lang="en-US" b="1" dirty="0" smtClean="0">
                <a:solidFill>
                  <a:schemeClr val="accent2"/>
                </a:solidFill>
              </a:rPr>
              <a:t>. </a:t>
            </a:r>
            <a:r>
              <a:rPr lang="en-US" dirty="0"/>
              <a:t>O </a:t>
            </a:r>
            <a:r>
              <a:rPr lang="en-US" dirty="0" smtClean="0"/>
              <a:t>resultados e relatórios produzidos pelos sub-grupos nacionais serão utilizados para o workshop na Grécia, em janeiro de 2016.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08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Tópico</a:t>
            </a:r>
            <a:r>
              <a:rPr lang="it-IT" dirty="0" smtClean="0"/>
              <a:t> 1</a:t>
            </a:r>
            <a:br>
              <a:rPr lang="it-IT" dirty="0" smtClean="0"/>
            </a:br>
            <a:r>
              <a:rPr lang="it-IT" dirty="0" smtClean="0"/>
              <a:t>ANÁLISE SWOT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Análise SWOT </a:t>
            </a:r>
            <a:r>
              <a:rPr lang="en-US" dirty="0"/>
              <a:t>(Também conhecida como matriz SWOT) é uma ferramenta de </a:t>
            </a:r>
            <a:r>
              <a:rPr lang="en-US" dirty="0" err="1" smtClean="0"/>
              <a:t>planeamento</a:t>
            </a:r>
            <a:r>
              <a:rPr lang="en-US" dirty="0" smtClean="0"/>
              <a:t> </a:t>
            </a:r>
            <a:r>
              <a:rPr lang="en-US" dirty="0" err="1"/>
              <a:t>estratégico</a:t>
            </a:r>
            <a:r>
              <a:rPr lang="en-US" dirty="0"/>
              <a:t> </a:t>
            </a:r>
            <a:r>
              <a:rPr lang="en-US" dirty="0" err="1" smtClean="0"/>
              <a:t>utilizada</a:t>
            </a:r>
            <a:r>
              <a:rPr lang="en-US" dirty="0" smtClean="0"/>
              <a:t> </a:t>
            </a:r>
            <a:r>
              <a:rPr lang="en-US" dirty="0"/>
              <a:t>para </a:t>
            </a:r>
            <a:r>
              <a:rPr lang="en-US" dirty="0" err="1" smtClean="0"/>
              <a:t>avaliar</a:t>
            </a:r>
            <a:r>
              <a:rPr lang="en-US" dirty="0" smtClean="0"/>
              <a:t> </a:t>
            </a:r>
            <a:r>
              <a:rPr lang="en-US" dirty="0" smtClean="0"/>
              <a:t>pontos fortes, </a:t>
            </a:r>
            <a:r>
              <a:rPr lang="en-US" dirty="0" err="1" smtClean="0"/>
              <a:t>fracos</a:t>
            </a:r>
            <a:r>
              <a:rPr lang="en-US" dirty="0" smtClean="0"/>
              <a:t>, </a:t>
            </a:r>
            <a:r>
              <a:rPr lang="en-US" dirty="0"/>
              <a:t>oportunidades e </a:t>
            </a:r>
            <a:r>
              <a:rPr lang="en-US" dirty="0" err="1"/>
              <a:t>ameaças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/>
              <a:t>um negócio.</a:t>
            </a:r>
            <a:endParaRPr lang="it-IT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análise </a:t>
            </a:r>
            <a:r>
              <a:rPr lang="en-US" dirty="0" err="1"/>
              <a:t>abrange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ambiente</a:t>
            </a:r>
            <a:r>
              <a:rPr lang="en-US" dirty="0"/>
              <a:t> </a:t>
            </a:r>
            <a:r>
              <a:rPr lang="en-US" dirty="0" err="1" smtClean="0"/>
              <a:t>interno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/>
              <a:t>pontos fortes e pontos fracos) e </a:t>
            </a:r>
            <a:r>
              <a:rPr lang="en-US" dirty="0" smtClean="0"/>
              <a:t>o </a:t>
            </a:r>
            <a:r>
              <a:rPr lang="en-US" dirty="0" err="1" smtClean="0"/>
              <a:t>externo</a:t>
            </a:r>
            <a:r>
              <a:rPr lang="en-US" dirty="0" smtClean="0"/>
              <a:t> </a:t>
            </a:r>
            <a:r>
              <a:rPr lang="en-US" dirty="0" smtClean="0"/>
              <a:t>(ameaças </a:t>
            </a:r>
            <a:r>
              <a:rPr lang="en-US" dirty="0"/>
              <a:t>e oportunidades</a:t>
            </a:r>
            <a:r>
              <a:rPr lang="en-US" dirty="0" smtClean="0"/>
              <a:t>).</a:t>
            </a:r>
          </a:p>
          <a:p>
            <a:pPr algn="just"/>
            <a:r>
              <a:rPr lang="en-US" dirty="0" smtClean="0"/>
              <a:t>É importante que a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saiba</a:t>
            </a:r>
            <a:r>
              <a:rPr lang="en-US" dirty="0" smtClean="0"/>
              <a:t> </a:t>
            </a:r>
            <a:r>
              <a:rPr lang="en-US" dirty="0" smtClean="0"/>
              <a:t>como avaliar o ambiente externo e ser capaz de explorar as oportunidades e ameaças presentes no mercado em que deseja atuar</a:t>
            </a:r>
            <a:r>
              <a:rPr lang="it-IT" dirty="0" smtClean="0"/>
              <a:t>.</a:t>
            </a:r>
          </a:p>
          <a:p>
            <a:pPr algn="just"/>
            <a:r>
              <a:rPr lang="en-US" dirty="0" smtClean="0"/>
              <a:t>Para </a:t>
            </a:r>
            <a:r>
              <a:rPr lang="en-US" dirty="0" err="1" smtClean="0"/>
              <a:t>sintetizar</a:t>
            </a:r>
            <a:r>
              <a:rPr lang="en-US" dirty="0" smtClean="0"/>
              <a:t> </a:t>
            </a:r>
            <a:r>
              <a:rPr lang="en-US" dirty="0" smtClean="0"/>
              <a:t>as oportunidades de mercado, pelo menos, três aspectos devem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considerados</a:t>
            </a:r>
            <a:r>
              <a:rPr lang="en-US" dirty="0" smtClean="0"/>
              <a:t>:</a:t>
            </a:r>
            <a:endParaRPr lang="it-IT" dirty="0" smtClean="0"/>
          </a:p>
          <a:p>
            <a:pPr lvl="1"/>
            <a:r>
              <a:rPr lang="en-US" dirty="0" smtClean="0"/>
              <a:t>fornecer um produto já existente, mas de uma nova forma ou qualitativamente superior ao anterior;</a:t>
            </a:r>
          </a:p>
          <a:p>
            <a:pPr lvl="1"/>
            <a:r>
              <a:rPr lang="en-US" dirty="0" err="1" smtClean="0"/>
              <a:t>proporcionar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que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esteja</a:t>
            </a:r>
            <a:r>
              <a:rPr lang="en-US" dirty="0" smtClean="0"/>
              <a:t> </a:t>
            </a:r>
            <a:r>
              <a:rPr lang="en-US" dirty="0" err="1" smtClean="0"/>
              <a:t>disponível</a:t>
            </a:r>
            <a:r>
              <a:rPr lang="en-US" dirty="0" smtClean="0"/>
              <a:t>;</a:t>
            </a:r>
            <a:endParaRPr lang="en-US" dirty="0" smtClean="0"/>
          </a:p>
          <a:p>
            <a:pPr lvl="1"/>
            <a:r>
              <a:rPr lang="en-US" dirty="0" smtClean="0"/>
              <a:t>fornecer um bem ou serviço que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smtClean="0"/>
              <a:t>completamente novo.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Peça aos alunos para comparar os resultados dos exercícios realizados no módulo 2 (cada um </a:t>
            </a:r>
            <a:r>
              <a:rPr lang="en-US" dirty="0" smtClean="0"/>
              <a:t>dos </a:t>
            </a:r>
            <a:r>
              <a:rPr lang="en-US" dirty="0" err="1" smtClean="0"/>
              <a:t>alunos</a:t>
            </a:r>
            <a:r>
              <a:rPr lang="en-US" dirty="0" smtClean="0"/>
              <a:t> </a:t>
            </a:r>
            <a:r>
              <a:rPr lang="en-US" dirty="0" err="1" smtClean="0"/>
              <a:t>apresenta</a:t>
            </a:r>
            <a:r>
              <a:rPr lang="en-US" dirty="0" smtClean="0"/>
              <a:t> </a:t>
            </a:r>
            <a:r>
              <a:rPr lang="en-US" dirty="0" smtClean="0"/>
              <a:t>os resultados para o resto do grupo) - uma hora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O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cria</a:t>
            </a:r>
            <a:r>
              <a:rPr lang="en-US" dirty="0" smtClean="0"/>
              <a:t> </a:t>
            </a:r>
            <a:r>
              <a:rPr lang="en-US" dirty="0" smtClean="0"/>
              <a:t>um folheto promocional de sua ideia de negócio transnacional prestando atenção ao principal grupo-alvo do seu produto / serviço - uma hora </a:t>
            </a:r>
          </a:p>
          <a:p>
            <a:pPr marL="514350" lvl="0" indent="-51435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514350" lvl="0" indent="-51435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DICA </a:t>
            </a:r>
            <a:r>
              <a:rPr lang="en-US" i="1" dirty="0" smtClean="0">
                <a:solidFill>
                  <a:srgbClr val="FF0000"/>
                </a:solidFill>
              </a:rPr>
              <a:t>PARA PROFESSORES: mesmo que </a:t>
            </a:r>
            <a:r>
              <a:rPr lang="en-US" i="1" dirty="0" err="1" smtClean="0">
                <a:solidFill>
                  <a:srgbClr val="FF0000"/>
                </a:solidFill>
              </a:rPr>
              <a:t>esta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seja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uma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atividade que será realizada no módulo 3, </a:t>
            </a:r>
            <a:r>
              <a:rPr lang="en-US" i="1" dirty="0" smtClean="0">
                <a:solidFill>
                  <a:srgbClr val="FF0000"/>
                </a:solidFill>
              </a:rPr>
              <a:t>incentive </a:t>
            </a:r>
            <a:r>
              <a:rPr lang="en-US" i="1" dirty="0" smtClean="0">
                <a:solidFill>
                  <a:srgbClr val="FF0000"/>
                </a:solidFill>
              </a:rPr>
              <a:t>os alunos a criar uma primeira versão do logotipo ... será útil para a reunião em janeiro de 2016.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Atividade final do módulo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en-US" sz="3600" i="1" dirty="0" smtClean="0">
                <a:solidFill>
                  <a:schemeClr val="accent2"/>
                </a:solidFill>
              </a:rPr>
              <a:t>Atividade n</a:t>
            </a:r>
            <a:r>
              <a:rPr lang="en-US" sz="3600" i="1" dirty="0" smtClean="0">
                <a:solidFill>
                  <a:schemeClr val="accent2"/>
                </a:solidFill>
              </a:rPr>
              <a:t>. 1 </a:t>
            </a:r>
            <a:r>
              <a:rPr lang="en-US" sz="3600" i="1" dirty="0" smtClean="0">
                <a:solidFill>
                  <a:schemeClr val="accent2"/>
                </a:solidFill>
              </a:rPr>
              <a:t>- </a:t>
            </a:r>
            <a:r>
              <a:rPr lang="en-US" sz="3600" i="1" dirty="0" err="1" smtClean="0">
                <a:solidFill>
                  <a:schemeClr val="accent2"/>
                </a:solidFill>
              </a:rPr>
              <a:t>Planeando</a:t>
            </a:r>
            <a:r>
              <a:rPr lang="en-US" sz="3600" i="1" dirty="0" smtClean="0">
                <a:solidFill>
                  <a:schemeClr val="accent2"/>
                </a:solidFill>
              </a:rPr>
              <a:t> </a:t>
            </a:r>
            <a:r>
              <a:rPr lang="en-US" sz="3600" i="1" dirty="0" smtClean="0">
                <a:solidFill>
                  <a:schemeClr val="accent2"/>
                </a:solidFill>
              </a:rPr>
              <a:t>a pesquisa de mercado</a:t>
            </a:r>
            <a:r>
              <a:rPr lang="en-GB" sz="3600" i="1" dirty="0" smtClean="0">
                <a:solidFill>
                  <a:schemeClr val="accent2"/>
                </a:solidFill>
              </a:rPr>
              <a:t> (4 horas </a:t>
            </a:r>
            <a:r>
              <a:rPr lang="en-GB" sz="3600" i="1" dirty="0" err="1" smtClean="0">
                <a:solidFill>
                  <a:schemeClr val="accent2"/>
                </a:solidFill>
              </a:rPr>
              <a:t>necessárias</a:t>
            </a:r>
            <a:r>
              <a:rPr lang="en-GB" sz="3600" i="1" dirty="0" smtClean="0">
                <a:solidFill>
                  <a:schemeClr val="accent2"/>
                </a:solidFill>
              </a:rPr>
              <a:t>)</a:t>
            </a:r>
            <a:endParaRPr lang="it-IT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35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0943" cy="474934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smtClean="0"/>
              <a:t>sub-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</a:t>
            </a:r>
            <a:r>
              <a:rPr lang="en-US" dirty="0" err="1" smtClean="0"/>
              <a:t>identifica</a:t>
            </a:r>
            <a:r>
              <a:rPr lang="en-US" dirty="0" smtClean="0"/>
              <a:t> </a:t>
            </a:r>
            <a:r>
              <a:rPr lang="en-US" dirty="0" smtClean="0"/>
              <a:t>a principal força e </a:t>
            </a:r>
            <a:r>
              <a:rPr lang="en-US" dirty="0" err="1" smtClean="0"/>
              <a:t>fraqueza</a:t>
            </a:r>
            <a:r>
              <a:rPr lang="en-US" dirty="0" smtClean="0"/>
              <a:t> </a:t>
            </a:r>
            <a:r>
              <a:rPr lang="en-US" dirty="0" smtClean="0"/>
              <a:t>do </a:t>
            </a:r>
            <a:r>
              <a:rPr lang="en-US" dirty="0" smtClean="0"/>
              <a:t>seu produto / </a:t>
            </a:r>
            <a:r>
              <a:rPr lang="en-US" dirty="0" err="1" smtClean="0"/>
              <a:t>serviço</a:t>
            </a:r>
            <a:r>
              <a:rPr lang="en-US" dirty="0" smtClean="0"/>
              <a:t> </a:t>
            </a:r>
            <a:r>
              <a:rPr lang="en-US" dirty="0" err="1" smtClean="0"/>
              <a:t>num</a:t>
            </a:r>
            <a:r>
              <a:rPr lang="en-US" dirty="0" smtClean="0"/>
              <a:t> </a:t>
            </a:r>
            <a:r>
              <a:rPr lang="en-US" dirty="0" smtClean="0"/>
              <a:t>cartaz para ser compartilhado e integrado com os comentários dos outros estudantes -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smtClean="0"/>
              <a:t>hora;</a:t>
            </a:r>
            <a:endParaRPr lang="it-IT" sz="2200" dirty="0" smtClean="0"/>
          </a:p>
          <a:p>
            <a:r>
              <a:rPr lang="en-US" dirty="0" smtClean="0"/>
              <a:t>Um questionário online para a pesquisa é </a:t>
            </a:r>
            <a:r>
              <a:rPr lang="en-US" dirty="0" err="1" smtClean="0"/>
              <a:t>criado</a:t>
            </a:r>
            <a:r>
              <a:rPr lang="en-US" dirty="0" smtClean="0"/>
              <a:t>, </a:t>
            </a:r>
            <a:r>
              <a:rPr lang="en-US" dirty="0" smtClean="0"/>
              <a:t>incluindo 10 perguntas para </a:t>
            </a:r>
            <a:r>
              <a:rPr lang="en-US" dirty="0" err="1" smtClean="0"/>
              <a:t>confirmar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pontos</a:t>
            </a:r>
            <a:r>
              <a:rPr lang="en-US" dirty="0" smtClean="0"/>
              <a:t> </a:t>
            </a:r>
            <a:r>
              <a:rPr lang="en-US" dirty="0" smtClean="0"/>
              <a:t>fortes e </a:t>
            </a:r>
            <a:r>
              <a:rPr lang="en-US" dirty="0" err="1" smtClean="0"/>
              <a:t>fracos</a:t>
            </a:r>
            <a:r>
              <a:rPr lang="en-US" dirty="0" smtClean="0"/>
              <a:t>, </a:t>
            </a:r>
            <a:r>
              <a:rPr lang="en-US" dirty="0" smtClean="0"/>
              <a:t>bem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GB" dirty="0" smtClean="0"/>
              <a:t>grelha de avaliação da ideia de negócio com base nos seguintes aspectos:</a:t>
            </a:r>
          </a:p>
          <a:p>
            <a:pPr lvl="1"/>
            <a:r>
              <a:rPr lang="en-GB" dirty="0" smtClean="0"/>
              <a:t>Originalidade / Diferenciação </a:t>
            </a:r>
            <a:endParaRPr lang="it-IT" dirty="0" smtClean="0"/>
          </a:p>
          <a:p>
            <a:pPr lvl="1"/>
            <a:r>
              <a:rPr lang="en-GB" dirty="0" smtClean="0"/>
              <a:t>Inovação</a:t>
            </a:r>
            <a:endParaRPr lang="it-IT" dirty="0" smtClean="0"/>
          </a:p>
          <a:p>
            <a:pPr lvl="1"/>
            <a:r>
              <a:rPr lang="en-GB" dirty="0" smtClean="0"/>
              <a:t>Negociabilidade</a:t>
            </a:r>
            <a:endParaRPr lang="it-IT" dirty="0" smtClean="0"/>
          </a:p>
          <a:p>
            <a:pPr lvl="1"/>
            <a:r>
              <a:rPr lang="en-GB" dirty="0" smtClean="0"/>
              <a:t>Competitividade</a:t>
            </a:r>
            <a:endParaRPr lang="it-IT" dirty="0" smtClean="0"/>
          </a:p>
          <a:p>
            <a:pPr lvl="1"/>
            <a:r>
              <a:rPr lang="en-GB" dirty="0" smtClean="0"/>
              <a:t>Viabilidade</a:t>
            </a:r>
            <a:endParaRPr lang="it-IT" dirty="0" smtClean="0"/>
          </a:p>
          <a:p>
            <a:pPr lvl="1"/>
            <a:r>
              <a:rPr lang="en-GB" dirty="0" smtClean="0"/>
              <a:t>Rentabilidade </a:t>
            </a:r>
            <a:endParaRPr lang="it-IT" dirty="0" smtClean="0"/>
          </a:p>
          <a:p>
            <a:pPr lvl="1"/>
            <a:r>
              <a:rPr lang="en-GB" dirty="0" smtClean="0"/>
              <a:t>Funcionalidade</a:t>
            </a:r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Dica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para </a:t>
            </a:r>
            <a:r>
              <a:rPr lang="en-US" i="1" dirty="0" err="1">
                <a:solidFill>
                  <a:srgbClr val="FF0000"/>
                </a:solidFill>
              </a:rPr>
              <a:t>os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professors: </a:t>
            </a:r>
            <a:r>
              <a:rPr lang="en-US" i="1" dirty="0" err="1" smtClean="0">
                <a:solidFill>
                  <a:srgbClr val="FF0000"/>
                </a:solidFill>
              </a:rPr>
              <a:t>serão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fornecidos links para serviços online para </a:t>
            </a:r>
            <a:r>
              <a:rPr lang="en-US" i="1" dirty="0" err="1" smtClean="0">
                <a:solidFill>
                  <a:srgbClr val="FF0000"/>
                </a:solidFill>
              </a:rPr>
              <a:t>questionários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Atividade final do módulo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en-US" sz="3600" i="1" dirty="0" smtClean="0">
                <a:solidFill>
                  <a:schemeClr val="accent2"/>
                </a:solidFill>
              </a:rPr>
              <a:t>Atividade n</a:t>
            </a:r>
            <a:r>
              <a:rPr lang="en-US" sz="3600" i="1" dirty="0" smtClean="0">
                <a:solidFill>
                  <a:schemeClr val="accent2"/>
                </a:solidFill>
              </a:rPr>
              <a:t>. 1 </a:t>
            </a:r>
            <a:r>
              <a:rPr lang="en-US" sz="3600" i="1" dirty="0" smtClean="0">
                <a:solidFill>
                  <a:schemeClr val="accent2"/>
                </a:solidFill>
              </a:rPr>
              <a:t>- </a:t>
            </a:r>
            <a:r>
              <a:rPr lang="en-US" sz="3600" i="1" dirty="0" err="1" smtClean="0">
                <a:solidFill>
                  <a:schemeClr val="accent2"/>
                </a:solidFill>
              </a:rPr>
              <a:t>Planeando</a:t>
            </a:r>
            <a:r>
              <a:rPr lang="en-US" sz="3600" i="1" dirty="0" smtClean="0">
                <a:solidFill>
                  <a:schemeClr val="accent2"/>
                </a:solidFill>
              </a:rPr>
              <a:t> </a:t>
            </a:r>
            <a:r>
              <a:rPr lang="en-US" sz="3600" i="1" dirty="0" smtClean="0">
                <a:solidFill>
                  <a:schemeClr val="accent2"/>
                </a:solidFill>
              </a:rPr>
              <a:t>a pesquisa de mercado</a:t>
            </a:r>
            <a:r>
              <a:rPr lang="en-GB" sz="3600" i="1" dirty="0" smtClean="0">
                <a:solidFill>
                  <a:schemeClr val="accent2"/>
                </a:solidFill>
              </a:rPr>
              <a:t> (4 horas </a:t>
            </a:r>
            <a:r>
              <a:rPr lang="en-GB" sz="3600" i="1" dirty="0" err="1" smtClean="0">
                <a:solidFill>
                  <a:schemeClr val="accent2"/>
                </a:solidFill>
              </a:rPr>
              <a:t>necessárias</a:t>
            </a:r>
            <a:r>
              <a:rPr lang="en-GB" sz="3600" i="1" dirty="0" smtClean="0">
                <a:solidFill>
                  <a:schemeClr val="accent2"/>
                </a:solidFill>
              </a:rPr>
              <a:t>)</a:t>
            </a:r>
            <a:endParaRPr lang="it-IT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5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8714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Cada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administra</a:t>
            </a:r>
            <a:r>
              <a:rPr lang="en-US" dirty="0" smtClean="0"/>
              <a:t> de </a:t>
            </a:r>
            <a:r>
              <a:rPr lang="en-US" dirty="0" smtClean="0"/>
              <a:t>forma independente os questionários para o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selecionado</a:t>
            </a:r>
            <a:r>
              <a:rPr lang="en-US" dirty="0" smtClean="0"/>
              <a:t>, </a:t>
            </a:r>
            <a:r>
              <a:rPr lang="en-US" dirty="0" smtClean="0"/>
              <a:t>seguindo a estratégia que </a:t>
            </a:r>
            <a:r>
              <a:rPr lang="en-US" dirty="0" err="1" smtClean="0"/>
              <a:t>preferem</a:t>
            </a:r>
            <a:r>
              <a:rPr lang="en-US" dirty="0" smtClean="0"/>
              <a:t>. De qualquer forma, todos os dados devem ser </a:t>
            </a:r>
            <a:r>
              <a:rPr lang="en-US" dirty="0" err="1" smtClean="0"/>
              <a:t>finalmente</a:t>
            </a:r>
            <a:r>
              <a:rPr lang="en-US" dirty="0" smtClean="0"/>
              <a:t> </a:t>
            </a:r>
            <a:r>
              <a:rPr lang="en-US" dirty="0" err="1" smtClean="0"/>
              <a:t>inseridos</a:t>
            </a:r>
            <a:r>
              <a:rPr lang="en-US" dirty="0" smtClean="0"/>
              <a:t> </a:t>
            </a:r>
            <a:r>
              <a:rPr lang="en-US" dirty="0" smtClean="0"/>
              <a:t>no questionário on-line pelos alunos. As cópias impressas do folheto </a:t>
            </a:r>
            <a:r>
              <a:rPr lang="en-US" dirty="0" err="1" smtClean="0"/>
              <a:t>promocional</a:t>
            </a:r>
            <a:r>
              <a:rPr lang="en-US" dirty="0" smtClean="0"/>
              <a:t> </a:t>
            </a:r>
            <a:r>
              <a:rPr lang="en-US" dirty="0" smtClean="0"/>
              <a:t>e o </a:t>
            </a:r>
            <a:r>
              <a:rPr lang="en-US" dirty="0" err="1" smtClean="0"/>
              <a:t>questionário</a:t>
            </a:r>
            <a:r>
              <a:rPr lang="en-US" dirty="0" smtClean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fornecidas</a:t>
            </a:r>
            <a:r>
              <a:rPr lang="en-US" dirty="0" smtClean="0"/>
              <a:t> </a:t>
            </a:r>
            <a:r>
              <a:rPr lang="en-US" dirty="0" smtClean="0"/>
              <a:t>pela </a:t>
            </a:r>
            <a:r>
              <a:rPr lang="en-US" dirty="0" smtClean="0"/>
              <a:t>Escola</a:t>
            </a:r>
            <a:r>
              <a:rPr lang="en-US" dirty="0" smtClean="0"/>
              <a:t>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Atividade final do módulo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en-US" sz="3600" i="1" dirty="0" smtClean="0">
                <a:solidFill>
                  <a:schemeClr val="accent2"/>
                </a:solidFill>
              </a:rPr>
              <a:t>Atividade n</a:t>
            </a:r>
            <a:r>
              <a:rPr lang="en-US" sz="3600" i="1" dirty="0" smtClean="0">
                <a:solidFill>
                  <a:schemeClr val="accent2"/>
                </a:solidFill>
              </a:rPr>
              <a:t>. 2 </a:t>
            </a:r>
            <a:r>
              <a:rPr lang="en-US" sz="3600" i="1" dirty="0" smtClean="0">
                <a:solidFill>
                  <a:schemeClr val="accent2"/>
                </a:solidFill>
              </a:rPr>
              <a:t>- Implementação do estudo de </a:t>
            </a:r>
            <a:r>
              <a:rPr lang="en-US" sz="3600" i="1" dirty="0" err="1" smtClean="0">
                <a:solidFill>
                  <a:schemeClr val="accent2"/>
                </a:solidFill>
              </a:rPr>
              <a:t>mercado</a:t>
            </a:r>
            <a:r>
              <a:rPr lang="en-US" sz="3600" i="1" dirty="0" smtClean="0">
                <a:solidFill>
                  <a:schemeClr val="accent2"/>
                </a:solidFill>
              </a:rPr>
              <a:t> </a:t>
            </a:r>
            <a:r>
              <a:rPr lang="en-US" sz="3600" i="1" dirty="0">
                <a:solidFill>
                  <a:schemeClr val="accent2"/>
                </a:solidFill>
              </a:rPr>
              <a:t>(</a:t>
            </a:r>
            <a:r>
              <a:rPr lang="en-US" sz="3600" i="1" dirty="0" err="1" smtClean="0">
                <a:solidFill>
                  <a:schemeClr val="accent2"/>
                </a:solidFill>
              </a:rPr>
              <a:t>trabalho</a:t>
            </a:r>
            <a:r>
              <a:rPr lang="en-US" sz="3600" i="1" dirty="0" smtClean="0">
                <a:solidFill>
                  <a:schemeClr val="accent2"/>
                </a:solidFill>
              </a:rPr>
              <a:t> </a:t>
            </a:r>
            <a:r>
              <a:rPr lang="en-US" sz="3600" i="1" dirty="0" smtClean="0">
                <a:solidFill>
                  <a:schemeClr val="accent2"/>
                </a:solidFill>
              </a:rPr>
              <a:t>casa - 12 horas)</a:t>
            </a:r>
            <a:endParaRPr lang="it-IT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53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Preparação de um parágrafo introdutório sobre o sector económico e as informações recebidas por representantes do mercado - uma hora</a:t>
            </a:r>
            <a:endParaRPr lang="it-IT" sz="2200" dirty="0" smtClean="0"/>
          </a:p>
          <a:p>
            <a:r>
              <a:rPr lang="en-US" dirty="0" smtClean="0"/>
              <a:t>Preparação do parágrafo sobre o </a:t>
            </a:r>
            <a:r>
              <a:rPr lang="en-US" dirty="0" err="1" smtClean="0"/>
              <a:t>planeamento</a:t>
            </a:r>
            <a:r>
              <a:rPr lang="en-US" dirty="0" smtClean="0"/>
              <a:t> </a:t>
            </a:r>
            <a:r>
              <a:rPr lang="en-US" dirty="0" smtClean="0"/>
              <a:t>e implementação da pesquisa de mercado - uma hora </a:t>
            </a:r>
            <a:endParaRPr lang="it-IT" sz="2200" dirty="0" smtClean="0"/>
          </a:p>
          <a:p>
            <a:r>
              <a:rPr lang="en-US" dirty="0" smtClean="0"/>
              <a:t>Download do relatório de análise com os resultados dos questionários e </a:t>
            </a:r>
            <a:r>
              <a:rPr lang="en-US" dirty="0" err="1" smtClean="0"/>
              <a:t>confirmação</a:t>
            </a:r>
            <a:r>
              <a:rPr lang="en-US" dirty="0" smtClean="0"/>
              <a:t> </a:t>
            </a:r>
            <a:r>
              <a:rPr lang="en-US" dirty="0" smtClean="0"/>
              <a:t>dos </a:t>
            </a:r>
            <a:r>
              <a:rPr lang="en-US" dirty="0" err="1"/>
              <a:t>pontos</a:t>
            </a:r>
            <a:r>
              <a:rPr lang="en-US" dirty="0"/>
              <a:t> </a:t>
            </a:r>
            <a:r>
              <a:rPr lang="en-US" dirty="0" smtClean="0"/>
              <a:t>fortes </a:t>
            </a:r>
            <a:r>
              <a:rPr lang="en-US" dirty="0" smtClean="0"/>
              <a:t>e </a:t>
            </a:r>
            <a:r>
              <a:rPr lang="en-US" dirty="0" err="1" smtClean="0"/>
              <a:t>fracos</a:t>
            </a:r>
            <a:r>
              <a:rPr lang="en-US" dirty="0" smtClean="0"/>
              <a:t> - </a:t>
            </a:r>
            <a:r>
              <a:rPr lang="en-US" dirty="0" smtClean="0"/>
              <a:t>1 hora</a:t>
            </a:r>
            <a:endParaRPr lang="it-IT" sz="2200" dirty="0" smtClean="0"/>
          </a:p>
          <a:p>
            <a:r>
              <a:rPr lang="en-US" dirty="0" smtClean="0"/>
              <a:t>Finalização da apresentação para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compartilhada</a:t>
            </a:r>
            <a:r>
              <a:rPr lang="en-US" dirty="0" smtClean="0"/>
              <a:t> </a:t>
            </a:r>
            <a:r>
              <a:rPr lang="en-US" dirty="0" smtClean="0"/>
              <a:t>com os outros membros dos grupos empresariais transnacionais na ocasião da mobilidade - uma hora </a:t>
            </a:r>
            <a:endParaRPr lang="it-IT" sz="2200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Atividade final do módulo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en-US" sz="3600" i="1" dirty="0" smtClean="0">
                <a:solidFill>
                  <a:schemeClr val="accent2"/>
                </a:solidFill>
              </a:rPr>
              <a:t>Atividade n</a:t>
            </a:r>
            <a:r>
              <a:rPr lang="en-US" sz="3600" i="1" dirty="0" smtClean="0">
                <a:solidFill>
                  <a:schemeClr val="accent2"/>
                </a:solidFill>
              </a:rPr>
              <a:t>. 3 </a:t>
            </a:r>
            <a:r>
              <a:rPr lang="en-US" sz="3600" i="1" dirty="0" smtClean="0">
                <a:solidFill>
                  <a:schemeClr val="accent2"/>
                </a:solidFill>
              </a:rPr>
              <a:t>- Preparação dos relatórios finais (</a:t>
            </a:r>
            <a:r>
              <a:rPr lang="en-US" sz="3600" i="1" dirty="0" err="1" smtClean="0">
                <a:solidFill>
                  <a:schemeClr val="accent2"/>
                </a:solidFill>
              </a:rPr>
              <a:t>atividade</a:t>
            </a:r>
            <a:r>
              <a:rPr lang="en-US" sz="3600" i="1" dirty="0" smtClean="0">
                <a:solidFill>
                  <a:schemeClr val="accent2"/>
                </a:solidFill>
              </a:rPr>
              <a:t> </a:t>
            </a:r>
            <a:r>
              <a:rPr lang="en-US" sz="3600" i="1" dirty="0" smtClean="0">
                <a:solidFill>
                  <a:schemeClr val="accent2"/>
                </a:solidFill>
              </a:rPr>
              <a:t>de sala de aula - 4 horas)</a:t>
            </a:r>
            <a:endParaRPr lang="it-IT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53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 principal objectivo da mobilidade transnacional será a comparação dos resultados obtidos em cada país com as </a:t>
            </a:r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smtClean="0"/>
              <a:t>realizadas no módulo 2 e a seleção do país onde a empresa será aberta. </a:t>
            </a:r>
            <a:r>
              <a:rPr lang="en-US" i="1" u="sng" dirty="0" smtClean="0"/>
              <a:t>É aconselhável que os diretores administrativos de cada sub-grupos nacionais participam na reunião. Se uma </a:t>
            </a:r>
            <a:r>
              <a:rPr lang="en-US" i="1" u="sng" dirty="0" err="1" smtClean="0"/>
              <a:t>escola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quizer</a:t>
            </a:r>
            <a:r>
              <a:rPr lang="en-US" i="1" u="sng" dirty="0" smtClean="0"/>
              <a:t> </a:t>
            </a:r>
            <a:r>
              <a:rPr lang="en-US" i="1" u="sng" dirty="0" smtClean="0"/>
              <a:t>trazer estudantes adicionais, sugerimos que </a:t>
            </a:r>
            <a:r>
              <a:rPr lang="en-US" i="1" u="sng" dirty="0" err="1" smtClean="0"/>
              <a:t>escolham</a:t>
            </a:r>
            <a:r>
              <a:rPr lang="en-US" i="1" u="sng" dirty="0" smtClean="0"/>
              <a:t> </a:t>
            </a:r>
            <a:r>
              <a:rPr lang="en-US" i="1" u="sng" dirty="0" smtClean="0"/>
              <a:t>o </a:t>
            </a:r>
            <a:r>
              <a:rPr lang="en-US" i="1" u="sng" dirty="0" smtClean="0"/>
              <a:t>gestor </a:t>
            </a:r>
            <a:r>
              <a:rPr lang="en-US" i="1" u="sng" dirty="0" smtClean="0"/>
              <a:t>de Marketing. </a:t>
            </a:r>
            <a:r>
              <a:rPr lang="en-US" dirty="0" smtClean="0"/>
              <a:t>Uma descrição detalhada das </a:t>
            </a:r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smtClean="0"/>
              <a:t>do workshop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smtClean="0"/>
              <a:t>preparadas e distribuídas entre os parceiros em dezembro de 2015.</a:t>
            </a:r>
            <a:endParaRPr lang="it-IT" dirty="0" smtClean="0"/>
          </a:p>
          <a:p>
            <a:r>
              <a:rPr lang="en-US" b="1" dirty="0" smtClean="0"/>
              <a:t>Quando os </a:t>
            </a:r>
            <a:r>
              <a:rPr lang="en-US" b="1" dirty="0" err="1" smtClean="0"/>
              <a:t>alunos</a:t>
            </a:r>
            <a:r>
              <a:rPr lang="en-US" b="1" dirty="0" smtClean="0"/>
              <a:t> </a:t>
            </a:r>
            <a:r>
              <a:rPr lang="en-US" b="1" dirty="0" err="1" smtClean="0"/>
              <a:t>voltarem</a:t>
            </a:r>
            <a:r>
              <a:rPr lang="en-US" b="1" dirty="0" smtClean="0"/>
              <a:t> para a Escola</a:t>
            </a:r>
            <a:r>
              <a:rPr lang="en-US" b="1" dirty="0" smtClean="0"/>
              <a:t>, uma </a:t>
            </a:r>
            <a:r>
              <a:rPr lang="en-US" b="1" dirty="0" err="1" smtClean="0"/>
              <a:t>atividade</a:t>
            </a:r>
            <a:r>
              <a:rPr lang="en-US" b="1" dirty="0" smtClean="0"/>
              <a:t> </a:t>
            </a:r>
            <a:r>
              <a:rPr lang="en-US" b="1" dirty="0"/>
              <a:t>final de </a:t>
            </a:r>
            <a:r>
              <a:rPr lang="en-US" b="1" dirty="0" err="1" smtClean="0"/>
              <a:t>grupo</a:t>
            </a:r>
            <a:r>
              <a:rPr lang="en-US" b="1" dirty="0" smtClean="0"/>
              <a:t> </a:t>
            </a:r>
            <a:r>
              <a:rPr lang="en-US" b="1" dirty="0" err="1" smtClean="0"/>
              <a:t>deve</a:t>
            </a:r>
            <a:r>
              <a:rPr lang="en-US" b="1" dirty="0" smtClean="0"/>
              <a:t> </a:t>
            </a:r>
            <a:r>
              <a:rPr lang="en-US" b="1" dirty="0" smtClean="0"/>
              <a:t>ser organizada de forma a apresentar os resultados da mobilidade e do </a:t>
            </a:r>
            <a:r>
              <a:rPr lang="en-US" b="1" dirty="0" err="1" smtClean="0"/>
              <a:t>produto</a:t>
            </a:r>
            <a:r>
              <a:rPr lang="en-US" b="1" dirty="0" smtClean="0"/>
              <a:t> final </a:t>
            </a:r>
            <a:r>
              <a:rPr lang="en-US" b="1" dirty="0" smtClean="0"/>
              <a:t>das </a:t>
            </a:r>
            <a:r>
              <a:rPr lang="en-US" b="1" dirty="0" err="1" smtClean="0"/>
              <a:t>ideias</a:t>
            </a:r>
            <a:r>
              <a:rPr lang="en-US" b="1" dirty="0" smtClean="0"/>
              <a:t> </a:t>
            </a:r>
            <a:r>
              <a:rPr lang="en-US" b="1" dirty="0" smtClean="0"/>
              <a:t>de negócios transnacionais.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Reunião em </a:t>
            </a:r>
            <a:r>
              <a:rPr lang="en-US" b="1" i="1" dirty="0" smtClean="0"/>
              <a:t>Jan 2016</a:t>
            </a:r>
            <a:endParaRPr lang="it-IT" sz="3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Recurso</a:t>
            </a:r>
            <a:r>
              <a:rPr lang="it-IT" dirty="0" smtClean="0"/>
              <a:t> 1.1</a:t>
            </a:r>
            <a:br>
              <a:rPr lang="it-IT" dirty="0" smtClean="0"/>
            </a:br>
            <a:r>
              <a:rPr lang="it-IT" dirty="0" err="1" smtClean="0"/>
              <a:t>Vídeos</a:t>
            </a:r>
            <a:r>
              <a:rPr lang="it-IT" dirty="0" smtClean="0"/>
              <a:t> em SWOT </a:t>
            </a:r>
            <a:r>
              <a:rPr lang="it-IT" dirty="0" err="1" smtClean="0"/>
              <a:t>Análise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16662" cy="4351338"/>
          </a:xfrm>
        </p:spPr>
        <p:txBody>
          <a:bodyPr>
            <a:normAutofit/>
          </a:bodyPr>
          <a:lstStyle/>
          <a:p>
            <a:r>
              <a:rPr lang="it-IT" dirty="0" smtClean="0"/>
              <a:t>Este vídeo como amostragem para todos os países</a:t>
            </a:r>
          </a:p>
          <a:p>
            <a:r>
              <a:rPr lang="it-IT" dirty="0" smtClean="0">
                <a:hlinkClick r:id="rId2"/>
              </a:rPr>
              <a:t>https://www.youtube.com/watch?v=4aFB9xrkdiU</a:t>
            </a:r>
            <a:r>
              <a:rPr lang="it-IT" dirty="0" smtClean="0"/>
              <a:t> 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VÍDEOS em Português:</a:t>
            </a:r>
          </a:p>
          <a:p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www.youtube.com/watch?v=7-6N4KqSLGI</a:t>
            </a:r>
            <a:r>
              <a:rPr lang="it-IT" dirty="0" smtClean="0"/>
              <a:t> </a:t>
            </a:r>
          </a:p>
          <a:p>
            <a:r>
              <a:rPr lang="it-IT" dirty="0">
                <a:solidFill>
                  <a:srgbClr val="FF0000"/>
                </a:solidFill>
                <a:hlinkClick r:id="rId4"/>
              </a:rPr>
              <a:t>https://www.youtube.com/watch?v=LzNRu-xb57A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r>
              <a:rPr lang="it-IT" dirty="0" smtClean="0">
                <a:solidFill>
                  <a:srgbClr val="FF0000"/>
                </a:solidFill>
                <a:hlinkClick r:id="rId5"/>
              </a:rPr>
              <a:t>https</a:t>
            </a:r>
            <a:r>
              <a:rPr lang="it-IT" dirty="0">
                <a:solidFill>
                  <a:srgbClr val="FF0000"/>
                </a:solidFill>
                <a:hlinkClick r:id="rId5"/>
              </a:rPr>
              <a:t>://</a:t>
            </a:r>
            <a:r>
              <a:rPr lang="it-IT" dirty="0" smtClean="0">
                <a:solidFill>
                  <a:srgbClr val="FF0000"/>
                </a:solidFill>
                <a:hlinkClick r:id="rId5"/>
              </a:rPr>
              <a:t>www.youtube.com/watch?v=H4mDDpZURYI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873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Recurso</a:t>
            </a:r>
            <a:r>
              <a:rPr lang="it-IT" dirty="0" smtClean="0"/>
              <a:t> 1.2a</a:t>
            </a:r>
            <a:br>
              <a:rPr lang="it-IT" dirty="0" smtClean="0"/>
            </a:br>
            <a:r>
              <a:rPr lang="it-IT" dirty="0" err="1" smtClean="0"/>
              <a:t>Exemplos</a:t>
            </a:r>
            <a:r>
              <a:rPr lang="it-IT" dirty="0" smtClean="0"/>
              <a:t> </a:t>
            </a:r>
            <a:r>
              <a:rPr lang="it-IT" dirty="0" err="1" smtClean="0"/>
              <a:t>a partir da</a:t>
            </a:r>
            <a:r>
              <a:rPr lang="it-IT" dirty="0" smtClean="0"/>
              <a:t> «A scuola d'impresa»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08" y="2031511"/>
            <a:ext cx="296227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08" y="4272759"/>
            <a:ext cx="2962275" cy="20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028826"/>
            <a:ext cx="6141270" cy="432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3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Recurso</a:t>
            </a:r>
            <a:r>
              <a:rPr lang="it-IT" dirty="0" smtClean="0"/>
              <a:t> 1.2b</a:t>
            </a:r>
            <a:br>
              <a:rPr lang="it-IT" dirty="0" smtClean="0"/>
            </a:br>
            <a:r>
              <a:rPr lang="it-IT" dirty="0" err="1" smtClean="0"/>
              <a:t>Exemplos</a:t>
            </a:r>
            <a:r>
              <a:rPr lang="it-IT" dirty="0" smtClean="0"/>
              <a:t> </a:t>
            </a:r>
            <a:r>
              <a:rPr lang="it-IT" dirty="0" err="1" smtClean="0"/>
              <a:t>a partir da</a:t>
            </a:r>
            <a:r>
              <a:rPr lang="it-IT" dirty="0" smtClean="0"/>
              <a:t> «A scuola d'impresa»</a:t>
            </a:r>
            <a:endParaRPr lang="it-IT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546" y="1812739"/>
            <a:ext cx="3237257" cy="20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19" y="3991606"/>
            <a:ext cx="3173982" cy="253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35" y="1828799"/>
            <a:ext cx="7040365" cy="469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6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Atividade 1.1 (online) </a:t>
            </a:r>
            <a:br>
              <a:rPr lang="it-IT" dirty="0" smtClean="0"/>
            </a:br>
            <a:r>
              <a:rPr lang="it-IT" dirty="0"/>
              <a:t>Pesquisa Preliminar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 smtClean="0"/>
              <a:t>Descrição:</a:t>
            </a:r>
            <a:r>
              <a:rPr lang="en-GB" dirty="0" smtClean="0"/>
              <a:t> Vamos começar a colocar a base </a:t>
            </a:r>
            <a:r>
              <a:rPr lang="en-GB" dirty="0" smtClean="0"/>
              <a:t>para a </a:t>
            </a:r>
            <a:r>
              <a:rPr lang="en-GB" dirty="0" smtClean="0"/>
              <a:t>sua pesquisa de mercado? É a sua ideia de negócio útil para o grupo-alvo? É inovador?   </a:t>
            </a:r>
          </a:p>
          <a:p>
            <a:r>
              <a:rPr lang="en-GB" b="1" dirty="0" smtClean="0"/>
              <a:t>Instruções para os alunos:</a:t>
            </a:r>
            <a:r>
              <a:rPr lang="en-GB" dirty="0" smtClean="0"/>
              <a:t> Tente localizar o principal </a:t>
            </a:r>
            <a:r>
              <a:rPr lang="en-GB" dirty="0" err="1" smtClean="0"/>
              <a:t>aspeto</a:t>
            </a:r>
            <a:r>
              <a:rPr lang="en-GB" dirty="0" smtClean="0"/>
              <a:t> </a:t>
            </a:r>
            <a:r>
              <a:rPr lang="en-GB" dirty="0" smtClean="0"/>
              <a:t>que torna o negócio original, ou, pelo menos, mais atraente do que seus concorrentes. Clique </a:t>
            </a:r>
            <a:r>
              <a:rPr lang="en-GB" dirty="0" smtClean="0">
                <a:hlinkClick r:id="rId2"/>
              </a:rPr>
              <a:t>Aqui</a:t>
            </a:r>
            <a:r>
              <a:rPr lang="en-GB" dirty="0" smtClean="0"/>
              <a:t> para </a:t>
            </a:r>
            <a:r>
              <a:rPr lang="en-GB" dirty="0" err="1" smtClean="0"/>
              <a:t>abrir</a:t>
            </a:r>
            <a:r>
              <a:rPr lang="en-GB" dirty="0" smtClean="0"/>
              <a:t> o </a:t>
            </a:r>
            <a:r>
              <a:rPr lang="en-GB" dirty="0" smtClean="0"/>
              <a:t>'Google maps' e </a:t>
            </a:r>
            <a:r>
              <a:rPr lang="en-GB" dirty="0" err="1" smtClean="0"/>
              <a:t>digite</a:t>
            </a:r>
            <a:r>
              <a:rPr lang="en-GB" dirty="0" smtClean="0"/>
              <a:t> </a:t>
            </a:r>
            <a:r>
              <a:rPr lang="en-GB" dirty="0" smtClean="0"/>
              <a:t>a palavra-chave que </a:t>
            </a:r>
            <a:r>
              <a:rPr lang="en-GB" dirty="0" err="1" smtClean="0"/>
              <a:t>melhor</a:t>
            </a:r>
            <a:r>
              <a:rPr lang="en-GB" dirty="0" smtClean="0"/>
              <a:t> </a:t>
            </a:r>
            <a:r>
              <a:rPr lang="en-GB" dirty="0" err="1" smtClean="0"/>
              <a:t>qualifica</a:t>
            </a:r>
            <a:r>
              <a:rPr lang="en-GB" dirty="0" smtClean="0"/>
              <a:t> </a:t>
            </a:r>
            <a:r>
              <a:rPr lang="en-GB" dirty="0" smtClean="0"/>
              <a:t>a sua ideia de negócio no campo de pesquisa. </a:t>
            </a:r>
            <a:r>
              <a:rPr lang="en-GB" dirty="0" smtClean="0"/>
              <a:t>Agora </a:t>
            </a:r>
            <a:r>
              <a:rPr lang="en-GB" dirty="0" err="1" smtClean="0"/>
              <a:t>pode</a:t>
            </a:r>
            <a:r>
              <a:rPr lang="en-GB" dirty="0" smtClean="0"/>
              <a:t> </a:t>
            </a:r>
            <a:r>
              <a:rPr lang="en-GB" dirty="0" smtClean="0"/>
              <a:t>ter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ideia</a:t>
            </a:r>
            <a:r>
              <a:rPr lang="en-GB" dirty="0" smtClean="0"/>
              <a:t> </a:t>
            </a:r>
            <a:r>
              <a:rPr lang="en-GB" dirty="0" smtClean="0"/>
              <a:t>de empresas </a:t>
            </a:r>
            <a:r>
              <a:rPr lang="en-GB" dirty="0" err="1" smtClean="0"/>
              <a:t>similares</a:t>
            </a:r>
            <a:r>
              <a:rPr lang="en-GB" dirty="0" smtClean="0"/>
              <a:t> </a:t>
            </a:r>
            <a:r>
              <a:rPr lang="en-GB" dirty="0" smtClean="0"/>
              <a:t>à </a:t>
            </a:r>
            <a:r>
              <a:rPr lang="en-GB" dirty="0" err="1" smtClean="0"/>
              <a:t>sua</a:t>
            </a:r>
            <a:r>
              <a:rPr lang="en-GB" dirty="0" smtClean="0"/>
              <a:t> </a:t>
            </a:r>
            <a:r>
              <a:rPr lang="en-GB" dirty="0" err="1" smtClean="0"/>
              <a:t>volta</a:t>
            </a:r>
            <a:r>
              <a:rPr lang="en-GB" dirty="0" smtClean="0"/>
              <a:t> </a:t>
            </a:r>
            <a:r>
              <a:rPr lang="en-GB" dirty="0" smtClean="0"/>
              <a:t>... </a:t>
            </a:r>
            <a:r>
              <a:rPr lang="en-GB" dirty="0" err="1" smtClean="0"/>
              <a:t>visite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seus</a:t>
            </a:r>
            <a:r>
              <a:rPr lang="en-GB" dirty="0" smtClean="0"/>
              <a:t> sites </a:t>
            </a:r>
            <a:r>
              <a:rPr lang="en-GB" dirty="0" smtClean="0"/>
              <a:t>e </a:t>
            </a:r>
            <a:r>
              <a:rPr lang="en-GB" dirty="0" err="1" smtClean="0"/>
              <a:t>tente</a:t>
            </a:r>
            <a:r>
              <a:rPr lang="en-GB" dirty="0" smtClean="0"/>
              <a:t> </a:t>
            </a:r>
            <a:r>
              <a:rPr lang="en-GB" dirty="0" smtClean="0"/>
              <a:t>listar 10 </a:t>
            </a:r>
            <a:r>
              <a:rPr lang="en-GB" dirty="0" err="1" smtClean="0"/>
              <a:t>razões</a:t>
            </a:r>
            <a:r>
              <a:rPr lang="en-GB" dirty="0" smtClean="0"/>
              <a:t> </a:t>
            </a:r>
            <a:r>
              <a:rPr lang="en-GB" dirty="0" err="1" smtClean="0"/>
              <a:t>porque</a:t>
            </a:r>
            <a:r>
              <a:rPr lang="en-GB" dirty="0" smtClean="0"/>
              <a:t> </a:t>
            </a:r>
            <a:r>
              <a:rPr lang="en-GB" dirty="0" smtClean="0"/>
              <a:t>um cliente deve escolher o seu produto / serviço. </a:t>
            </a:r>
          </a:p>
          <a:p>
            <a:r>
              <a:rPr lang="en-GB" b="1" dirty="0" smtClean="0"/>
              <a:t>A interação com a plataforma:</a:t>
            </a:r>
            <a:r>
              <a:rPr lang="en-GB" dirty="0" smtClean="0"/>
              <a:t> os alunos têm de preencher 10 campos de </a:t>
            </a:r>
            <a:r>
              <a:rPr lang="en-GB" dirty="0" err="1" smtClean="0"/>
              <a:t>comentário</a:t>
            </a:r>
            <a:r>
              <a:rPr lang="en-GB" dirty="0" smtClean="0"/>
              <a:t> </a:t>
            </a:r>
            <a:r>
              <a:rPr lang="en-GB" dirty="0" err="1" smtClean="0"/>
              <a:t>numerados</a:t>
            </a:r>
            <a:r>
              <a:rPr lang="en-GB" dirty="0" smtClean="0"/>
              <a:t> </a:t>
            </a:r>
            <a:r>
              <a:rPr lang="en-GB" dirty="0" smtClean="0"/>
              <a:t>e mais </a:t>
            </a:r>
            <a:r>
              <a:rPr lang="en-GB" dirty="0" err="1" smtClean="0"/>
              <a:t>tarde</a:t>
            </a:r>
            <a:r>
              <a:rPr lang="en-GB" dirty="0" smtClean="0"/>
              <a:t> </a:t>
            </a:r>
            <a:r>
              <a:rPr lang="en-GB" dirty="0" err="1" smtClean="0"/>
              <a:t>podem</a:t>
            </a:r>
            <a:r>
              <a:rPr lang="en-GB" dirty="0" smtClean="0"/>
              <a:t> </a:t>
            </a:r>
            <a:r>
              <a:rPr lang="en-GB" dirty="0" err="1" smtClean="0"/>
              <a:t>descarregar</a:t>
            </a:r>
            <a:r>
              <a:rPr lang="en-GB" dirty="0" smtClean="0"/>
              <a:t> as </a:t>
            </a:r>
            <a:r>
              <a:rPr lang="en-GB" dirty="0" smtClean="0"/>
              <a:t>suas respostas.</a:t>
            </a:r>
          </a:p>
        </p:txBody>
      </p:sp>
    </p:spTree>
    <p:extLst>
      <p:ext uri="{BB962C8B-B14F-4D97-AF65-F5344CB8AC3E}">
        <p14:creationId xmlns:p14="http://schemas.microsoft.com/office/powerpoint/2010/main" val="8798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Atividade 1.2 (online)  </a:t>
            </a:r>
            <a:br>
              <a:rPr lang="it-IT" dirty="0" smtClean="0"/>
            </a:br>
            <a:r>
              <a:rPr lang="it-IT" dirty="0" smtClean="0"/>
              <a:t>Q</a:t>
            </a:r>
            <a:r>
              <a:rPr lang="it-IT" dirty="0" smtClean="0"/>
              <a:t>ue </a:t>
            </a:r>
            <a:r>
              <a:rPr lang="it-IT" dirty="0" smtClean="0"/>
              <a:t>recursos </a:t>
            </a:r>
            <a:r>
              <a:rPr lang="it-IT" dirty="0" smtClean="0"/>
              <a:t>necessita?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Descrição:</a:t>
            </a:r>
            <a:r>
              <a:rPr lang="en-GB" dirty="0" smtClean="0"/>
              <a:t> Agora que </a:t>
            </a:r>
            <a:r>
              <a:rPr lang="en-GB" dirty="0" err="1" smtClean="0"/>
              <a:t>já</a:t>
            </a:r>
            <a:r>
              <a:rPr lang="en-GB" dirty="0" smtClean="0"/>
              <a:t> </a:t>
            </a:r>
            <a:r>
              <a:rPr lang="en-GB" dirty="0" err="1" smtClean="0"/>
              <a:t>verificou</a:t>
            </a:r>
            <a:r>
              <a:rPr lang="en-GB" dirty="0" smtClean="0"/>
              <a:t> </a:t>
            </a:r>
            <a:r>
              <a:rPr lang="en-GB" dirty="0" smtClean="0"/>
              <a:t>também o site </a:t>
            </a:r>
            <a:r>
              <a:rPr lang="en-GB" dirty="0" smtClean="0"/>
              <a:t>dos </a:t>
            </a:r>
            <a:r>
              <a:rPr lang="en-GB" dirty="0" smtClean="0"/>
              <a:t>seus possíveis concorrentes,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estar</a:t>
            </a:r>
            <a:r>
              <a:rPr lang="en-GB" dirty="0" smtClean="0"/>
              <a:t> </a:t>
            </a:r>
            <a:r>
              <a:rPr lang="en-GB" dirty="0" smtClean="0"/>
              <a:t>mais consciente dos recursos que </a:t>
            </a:r>
            <a:r>
              <a:rPr lang="en-GB" dirty="0" err="1" smtClean="0"/>
              <a:t>precisa</a:t>
            </a:r>
            <a:r>
              <a:rPr lang="en-GB" dirty="0" smtClean="0"/>
              <a:t>.   </a:t>
            </a:r>
          </a:p>
          <a:p>
            <a:r>
              <a:rPr lang="en-GB" b="1" dirty="0" smtClean="0"/>
              <a:t>Instruções para os alunos:</a:t>
            </a:r>
            <a:r>
              <a:rPr lang="en-GB" dirty="0" smtClean="0"/>
              <a:t> Preencha a tabela abaixo com todas as informações solicitadas!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434785"/>
              </p:ext>
            </p:extLst>
          </p:nvPr>
        </p:nvGraphicFramePr>
        <p:xfrm>
          <a:off x="1095376" y="4051788"/>
          <a:ext cx="9858374" cy="2015637"/>
        </p:xfrm>
        <a:graphic>
          <a:graphicData uri="http://schemas.openxmlformats.org/drawingml/2006/table">
            <a:tbl>
              <a:tblPr firstRow="1" firstCol="1" bandRow="1">
                <a:tableStyleId>{00000000-0000-0000-0000-000000000000}</a:tableStyleId>
              </a:tblPr>
              <a:tblGrid>
                <a:gridCol w="1962810"/>
                <a:gridCol w="2602073"/>
                <a:gridCol w="2187903"/>
                <a:gridCol w="3105588"/>
              </a:tblGrid>
              <a:tr h="714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Recursos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Descrição dos recursos necessários 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Recursos de disponibilidade atual 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533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err="1">
                          <a:effectLst/>
                        </a:rPr>
                        <a:t>Recursos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Tecnológicos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SIM (fornecer detalhes)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err="1">
                          <a:effectLst/>
                        </a:rPr>
                        <a:t>Não</a:t>
                      </a:r>
                      <a:r>
                        <a:rPr lang="en-GB" sz="1400" dirty="0">
                          <a:effectLst/>
                        </a:rPr>
                        <a:t> (</a:t>
                      </a:r>
                      <a:r>
                        <a:rPr lang="en-GB" sz="1400" dirty="0" err="1" smtClean="0">
                          <a:effectLst/>
                        </a:rPr>
                        <a:t>ideias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para </a:t>
                      </a:r>
                      <a:r>
                        <a:rPr lang="en-GB" sz="1400" dirty="0" err="1">
                          <a:effectLst/>
                        </a:rPr>
                        <a:t>adquirir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os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recursos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Recursos humanos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 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SIM (fornecer detalhes)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Não (</a:t>
                      </a:r>
                      <a:r>
                        <a:rPr lang="en-GB" sz="1400" dirty="0" err="1" smtClean="0">
                          <a:effectLst/>
                        </a:rPr>
                        <a:t>ideias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para adquirir os recursos)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Recursos financeiros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 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SIM (fornecer detalhes)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Não (</a:t>
                      </a:r>
                      <a:r>
                        <a:rPr lang="en-GB" sz="1400" dirty="0" err="1" smtClean="0">
                          <a:effectLst/>
                        </a:rPr>
                        <a:t>ideias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para adquirir os recursos)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Atividade 1.3 (online)</a:t>
            </a:r>
            <a:br>
              <a:rPr lang="it-IT" dirty="0" smtClean="0"/>
            </a:br>
            <a:r>
              <a:rPr lang="it-IT" dirty="0" smtClean="0"/>
              <a:t>A minha análise SWOT pessoal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Descrição:</a:t>
            </a:r>
            <a:r>
              <a:rPr lang="en-GB" sz="2400" dirty="0" smtClean="0"/>
              <a:t> Seguindo os exemplos e as informações que recebeu </a:t>
            </a:r>
            <a:r>
              <a:rPr lang="en-GB" sz="2400" dirty="0" err="1" smtClean="0"/>
              <a:t>nas</a:t>
            </a:r>
            <a:r>
              <a:rPr lang="en-GB" sz="2400" dirty="0" smtClean="0"/>
              <a:t> </a:t>
            </a:r>
            <a:r>
              <a:rPr lang="en-GB" sz="2400" dirty="0" err="1" smtClean="0"/>
              <a:t>secções</a:t>
            </a:r>
            <a:r>
              <a:rPr lang="en-GB" sz="2400" dirty="0" smtClean="0"/>
              <a:t> </a:t>
            </a:r>
            <a:r>
              <a:rPr lang="en-GB" sz="2400" dirty="0" smtClean="0"/>
              <a:t>anteriores da plataforma, </a:t>
            </a:r>
            <a:r>
              <a:rPr lang="en-GB" sz="2400" dirty="0" err="1" smtClean="0"/>
              <a:t>deve</a:t>
            </a:r>
            <a:r>
              <a:rPr lang="en-GB" sz="2400" dirty="0" smtClean="0"/>
              <a:t> </a:t>
            </a:r>
            <a:r>
              <a:rPr lang="en-GB" sz="2400" dirty="0" smtClean="0"/>
              <a:t>ser capaz de implementar uma análise SWOT da sua ideia de negócio.   </a:t>
            </a:r>
          </a:p>
          <a:p>
            <a:r>
              <a:rPr lang="en-GB" sz="2400" b="1" dirty="0" smtClean="0"/>
              <a:t>Instruções para os alunos:</a:t>
            </a:r>
            <a:r>
              <a:rPr lang="en-GB" sz="2400" dirty="0" smtClean="0"/>
              <a:t> Pense nos pontos fortes e </a:t>
            </a:r>
            <a:r>
              <a:rPr lang="en-GB" sz="2400" dirty="0" err="1" smtClean="0"/>
              <a:t>fracos</a:t>
            </a:r>
            <a:r>
              <a:rPr lang="en-GB" sz="2400" dirty="0" smtClean="0"/>
              <a:t>, oportunidades e ameaças do seu produto / serviço e </a:t>
            </a:r>
            <a:r>
              <a:rPr lang="en-GB" sz="2400" dirty="0" err="1" smtClean="0"/>
              <a:t>preencha</a:t>
            </a:r>
            <a:r>
              <a:rPr lang="en-GB" sz="2400" dirty="0" smtClean="0"/>
              <a:t> </a:t>
            </a:r>
            <a:r>
              <a:rPr lang="en-GB" sz="2400" dirty="0" smtClean="0"/>
              <a:t>a tabela abaixo com, pelo menos, três </a:t>
            </a:r>
            <a:r>
              <a:rPr lang="en-GB" sz="2400" dirty="0" err="1" smtClean="0"/>
              <a:t>elementos</a:t>
            </a:r>
            <a:r>
              <a:rPr lang="en-GB" sz="2400" dirty="0" smtClean="0"/>
              <a:t> </a:t>
            </a:r>
            <a:r>
              <a:rPr lang="en-GB" sz="2400" dirty="0" err="1" smtClean="0"/>
              <a:t>em</a:t>
            </a:r>
            <a:r>
              <a:rPr lang="en-GB" sz="2400" dirty="0" smtClean="0"/>
              <a:t> </a:t>
            </a:r>
            <a:r>
              <a:rPr lang="en-GB" sz="2400" dirty="0" smtClean="0"/>
              <a:t>cada caixa!</a:t>
            </a:r>
            <a:endParaRPr lang="it-IT" sz="24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440803"/>
              </p:ext>
            </p:extLst>
          </p:nvPr>
        </p:nvGraphicFramePr>
        <p:xfrm>
          <a:off x="2527788" y="4107503"/>
          <a:ext cx="7069016" cy="2282438"/>
        </p:xfrm>
        <a:graphic>
          <a:graphicData uri="http://schemas.openxmlformats.org/drawingml/2006/table">
            <a:tbl>
              <a:tblPr firstRow="1" firstCol="1" bandRow="1">
                <a:tableStyleId>{00000000-0000-0000-0000-000000000000}</a:tableStyleId>
              </a:tblPr>
              <a:tblGrid>
                <a:gridCol w="3534508"/>
                <a:gridCol w="3534508"/>
              </a:tblGrid>
              <a:tr h="211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chemeClr val="tx1"/>
                          </a:solidFill>
                          <a:effectLst/>
                        </a:rPr>
                        <a:t>PONTOS FORTES</a:t>
                      </a:r>
                      <a:r>
                        <a:rPr lang="it-IT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PONTOS </a:t>
                      </a:r>
                      <a:endParaRPr lang="it-IT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PONTOS FRACOS PONTOS</a:t>
                      </a:r>
                      <a:endParaRPr lang="it-IT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</a:rPr>
                        <a:t> 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</a:rPr>
                        <a:t> 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</a:rPr>
                        <a:t> 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chemeClr val="tx1"/>
                          </a:solidFill>
                          <a:effectLst/>
                        </a:rPr>
                        <a:t>OPORTUNIDADES</a:t>
                      </a:r>
                      <a:r>
                        <a:rPr lang="it-IT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AMEAÇAS</a:t>
                      </a:r>
                      <a:endParaRPr lang="it-IT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 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8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Tópico</a:t>
            </a:r>
            <a:r>
              <a:rPr lang="it-IT" dirty="0" smtClean="0"/>
              <a:t> 2</a:t>
            </a:r>
            <a:br>
              <a:rPr lang="it-IT" dirty="0" smtClean="0"/>
            </a:br>
            <a:r>
              <a:rPr lang="it-IT" dirty="0" smtClean="0"/>
              <a:t>O mercado </a:t>
            </a:r>
            <a:r>
              <a:rPr lang="it-IT" dirty="0" err="1" smtClean="0"/>
              <a:t>pesquisa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Agora é </a:t>
            </a:r>
            <a:r>
              <a:rPr lang="en-US" dirty="0" smtClean="0"/>
              <a:t>tempo </a:t>
            </a:r>
            <a:r>
              <a:rPr lang="en-US" dirty="0"/>
              <a:t>para integrar e aprofundar o que foi feito </a:t>
            </a:r>
            <a:r>
              <a:rPr lang="en-US" dirty="0" err="1"/>
              <a:t>até</a:t>
            </a:r>
            <a:r>
              <a:rPr lang="en-US" dirty="0"/>
              <a:t> </a:t>
            </a:r>
            <a:r>
              <a:rPr lang="en-US" dirty="0" smtClean="0"/>
              <a:t>agora. </a:t>
            </a:r>
            <a:r>
              <a:rPr lang="en-US" dirty="0" smtClean="0"/>
              <a:t>Em primeiro lugar, fazendo uma comparação com </a:t>
            </a:r>
            <a:r>
              <a:rPr lang="en-US" dirty="0" smtClean="0"/>
              <a:t>o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mercado</a:t>
            </a:r>
            <a:r>
              <a:rPr lang="en-US" dirty="0" smtClean="0"/>
              <a:t> </a:t>
            </a:r>
            <a:r>
              <a:rPr lang="en-US" dirty="0" smtClean="0"/>
              <a:t>para </a:t>
            </a:r>
            <a:r>
              <a:rPr lang="en-US" dirty="0" err="1" smtClean="0"/>
              <a:t>acrescentar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e </a:t>
            </a:r>
            <a:r>
              <a:rPr lang="en-US" dirty="0" err="1" smtClean="0"/>
              <a:t>importantes</a:t>
            </a:r>
            <a:r>
              <a:rPr lang="en-US" dirty="0" smtClean="0"/>
              <a:t> </a:t>
            </a:r>
            <a:r>
              <a:rPr lang="en-US" dirty="0" err="1" smtClean="0"/>
              <a:t>informações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adequada</a:t>
            </a:r>
            <a:r>
              <a:rPr lang="en-US" dirty="0" smtClean="0"/>
              <a:t> </a:t>
            </a:r>
            <a:r>
              <a:rPr lang="en-US" dirty="0" smtClean="0"/>
              <a:t>investigação.</a:t>
            </a:r>
            <a:endParaRPr lang="it-IT" dirty="0"/>
          </a:p>
          <a:p>
            <a:pPr marL="0" indent="0">
              <a:buNone/>
            </a:pPr>
            <a:r>
              <a:rPr lang="en-US" dirty="0"/>
              <a:t>A pesquisa de mercado é uma recolha sistemática e análise de dados </a:t>
            </a:r>
            <a:r>
              <a:rPr lang="en-US" dirty="0" smtClean="0"/>
              <a:t>que visa </a:t>
            </a:r>
            <a:r>
              <a:rPr lang="en-US" dirty="0"/>
              <a:t>identificar informações de um determinado bem de mercado </a:t>
            </a:r>
            <a:r>
              <a:rPr lang="en-US" dirty="0" smtClean="0"/>
              <a:t>e / ou </a:t>
            </a:r>
            <a:r>
              <a:rPr lang="en-US" dirty="0"/>
              <a:t>serviço.</a:t>
            </a:r>
          </a:p>
          <a:p>
            <a:pPr marL="0" indent="0">
              <a:buNone/>
            </a:pPr>
            <a:r>
              <a:rPr lang="en-US" dirty="0" err="1" smtClean="0"/>
              <a:t>Quer</a:t>
            </a:r>
            <a:r>
              <a:rPr lang="en-US" dirty="0" smtClean="0"/>
              <a:t> a </a:t>
            </a:r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err="1" smtClean="0"/>
              <a:t>esteja</a:t>
            </a:r>
            <a:r>
              <a:rPr lang="en-US" dirty="0" smtClean="0"/>
              <a:t> a </a:t>
            </a:r>
            <a:r>
              <a:rPr lang="en-US" dirty="0" err="1" smtClean="0"/>
              <a:t>começar</a:t>
            </a:r>
            <a:r>
              <a:rPr lang="en-US" dirty="0" smtClean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 smtClean="0"/>
              <a:t>tenha</a:t>
            </a:r>
            <a:r>
              <a:rPr lang="en-US" dirty="0" smtClean="0"/>
              <a:t> </a:t>
            </a:r>
            <a:r>
              <a:rPr lang="en-US" dirty="0"/>
              <a:t>sido já </a:t>
            </a:r>
            <a:r>
              <a:rPr lang="en-US" dirty="0" smtClean="0"/>
              <a:t>empreendida, </a:t>
            </a:r>
            <a:r>
              <a:rPr lang="en-US" dirty="0"/>
              <a:t>pesquisas de mercado são uma importante fonte de informação que as empresas e organizações usam para decidir quais os produtos </a:t>
            </a:r>
            <a:r>
              <a:rPr lang="en-US" dirty="0" smtClean="0"/>
              <a:t>e / ou </a:t>
            </a:r>
            <a:r>
              <a:rPr lang="en-US" dirty="0" err="1" smtClean="0"/>
              <a:t>serviços</a:t>
            </a:r>
            <a:r>
              <a:rPr lang="en-US" dirty="0" smtClean="0"/>
              <a:t> </a:t>
            </a:r>
            <a:r>
              <a:rPr lang="en-US" dirty="0" smtClean="0"/>
              <a:t>que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oferecidos</a:t>
            </a:r>
            <a:r>
              <a:rPr lang="en-US" dirty="0" smtClean="0"/>
              <a:t> </a:t>
            </a:r>
            <a:r>
              <a:rPr lang="en-US" dirty="0"/>
              <a:t>ao </a:t>
            </a:r>
            <a:r>
              <a:rPr lang="en-US" dirty="0" smtClean="0"/>
              <a:t>público, </a:t>
            </a:r>
            <a:r>
              <a:rPr lang="en-US" dirty="0"/>
              <a:t>e como comercializá-los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As quatro principais áreas de estudo </a:t>
            </a:r>
            <a:r>
              <a:rPr lang="en-US" dirty="0" smtClean="0">
                <a:solidFill>
                  <a:srgbClr val="FF0000"/>
                </a:solidFill>
              </a:rPr>
              <a:t>- Produto, Vendas, Promoção e </a:t>
            </a:r>
            <a:r>
              <a:rPr lang="en-US" dirty="0" err="1" smtClean="0">
                <a:solidFill>
                  <a:srgbClr val="FF0000"/>
                </a:solidFill>
              </a:rPr>
              <a:t>Consumidor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smtClean="0"/>
              <a:t>estão estreitamente relacionadas. </a:t>
            </a:r>
          </a:p>
          <a:p>
            <a:r>
              <a:rPr lang="en-US" dirty="0" smtClean="0"/>
              <a:t>Pesquisa de produto: envolve o desenvolvimento de novos produtos e testes, a melhoria dos produtos existentes no mercado, e as prováveis ​​mudanças nas preferências dos consumidores.</a:t>
            </a:r>
          </a:p>
          <a:p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Vendas</a:t>
            </a:r>
            <a:r>
              <a:rPr lang="en-US" dirty="0" smtClean="0"/>
              <a:t>: envolve um exame abrangente das atividades de </a:t>
            </a:r>
            <a:r>
              <a:rPr lang="en-US" dirty="0" err="1" smtClean="0"/>
              <a:t>vendas</a:t>
            </a:r>
            <a:r>
              <a:rPr lang="en-US" dirty="0" smtClean="0"/>
              <a:t> </a:t>
            </a:r>
            <a:r>
              <a:rPr lang="en-US" dirty="0" smtClean="0"/>
              <a:t>da </a:t>
            </a:r>
            <a:r>
              <a:rPr lang="en-US" dirty="0" smtClean="0"/>
              <a:t>empresa.</a:t>
            </a:r>
          </a:p>
          <a:p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Promoção</a:t>
            </a:r>
            <a:r>
              <a:rPr lang="en-US" dirty="0" smtClean="0"/>
              <a:t>: diz respeito à análise e avaliação da </a:t>
            </a:r>
            <a:r>
              <a:rPr lang="en-US" dirty="0" err="1" smtClean="0"/>
              <a:t>eficácia</a:t>
            </a:r>
            <a:r>
              <a:rPr lang="en-US" dirty="0" smtClean="0"/>
              <a:t> </a:t>
            </a:r>
            <a:r>
              <a:rPr lang="en-US" dirty="0" smtClean="0"/>
              <a:t>dos </a:t>
            </a:r>
            <a:r>
              <a:rPr lang="en-US" dirty="0" smtClean="0"/>
              <a:t>vários métodos usados ​​para promover produtos e serviços de uma empresa. </a:t>
            </a:r>
          </a:p>
          <a:p>
            <a:r>
              <a:rPr lang="en-US" dirty="0" smtClean="0"/>
              <a:t>Pesquisa do </a:t>
            </a:r>
            <a:r>
              <a:rPr lang="en-US" dirty="0" err="1" smtClean="0"/>
              <a:t>Consumidor</a:t>
            </a:r>
            <a:r>
              <a:rPr lang="en-US" dirty="0" smtClean="0"/>
              <a:t>: diz </a:t>
            </a:r>
            <a:r>
              <a:rPr lang="en-US" dirty="0" err="1" smtClean="0"/>
              <a:t>respeito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inquéritos</a:t>
            </a:r>
            <a:r>
              <a:rPr lang="en-US" dirty="0" smtClean="0"/>
              <a:t> </a:t>
            </a:r>
            <a:r>
              <a:rPr lang="en-US" dirty="0" smtClean="0"/>
              <a:t>sobre o comportamento do consumidor para estudar os fatores sociais, </a:t>
            </a:r>
            <a:r>
              <a:rPr lang="en-US" dirty="0" err="1" smtClean="0"/>
              <a:t>económicos</a:t>
            </a:r>
            <a:r>
              <a:rPr lang="en-US" dirty="0" smtClean="0"/>
              <a:t> </a:t>
            </a:r>
            <a:r>
              <a:rPr lang="en-US" dirty="0" smtClean="0"/>
              <a:t>e psicológicos que influenciam as decisões de compra.</a:t>
            </a:r>
          </a:p>
          <a:p>
            <a:pPr marL="0" indent="0">
              <a:buNone/>
            </a:pP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08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1859</Words>
  <Application>Microsoft Office PowerPoint</Application>
  <PresentationFormat>Ecrã Panorâmico</PresentationFormat>
  <Paragraphs>218</Paragraphs>
  <Slides>24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0" baseType="lpstr">
      <vt:lpstr>MS Mincho</vt:lpstr>
      <vt:lpstr>Arial</vt:lpstr>
      <vt:lpstr>Calibri</vt:lpstr>
      <vt:lpstr>Calibri Light</vt:lpstr>
      <vt:lpstr>Times New Roman</vt:lpstr>
      <vt:lpstr>Tema di Office</vt:lpstr>
      <vt:lpstr>MÓDULO 2</vt:lpstr>
      <vt:lpstr>Tópico 1 ANÁLISE SWOT</vt:lpstr>
      <vt:lpstr>Recurso 1.1 Vídeos em SWOT Análise</vt:lpstr>
      <vt:lpstr>Recurso 1.2a Exemplos a partir da «A scuola d'impresa»</vt:lpstr>
      <vt:lpstr>Recurso 1.2b Exemplos a partir da «A scuola d'impresa»</vt:lpstr>
      <vt:lpstr>Atividade 1.1 (online)  Pesquisa Preliminar </vt:lpstr>
      <vt:lpstr>Atividade 1.2 (online)   Que recursos necessita?</vt:lpstr>
      <vt:lpstr>Atividade 1.3 (online) A minha análise SWOT pessoal</vt:lpstr>
      <vt:lpstr>Tópico 2 O mercado pesquisa</vt:lpstr>
      <vt:lpstr>Recurso 2.1 Vídeos de Pesquisa de Mercado </vt:lpstr>
      <vt:lpstr>Atividade 2.1   O plano para a minha pesquisa de mercado </vt:lpstr>
      <vt:lpstr>Tópico 3 O questionário</vt:lpstr>
      <vt:lpstr>Recurso 3.1 Vídeos Como fazer um questionário</vt:lpstr>
      <vt:lpstr>Recurso 3.2a Exemplos de tipos de perguntas</vt:lpstr>
      <vt:lpstr>Recurso 3.2b Exemplos de perguntas tipo</vt:lpstr>
      <vt:lpstr>Recurso 3.3 Exemplos da «A scuola d'impresa»</vt:lpstr>
      <vt:lpstr>Recurso 3.2a Exemplos de pesquisa de mercado</vt:lpstr>
      <vt:lpstr>Recurso 3.2b Exemplos de pesquisa de mercado  </vt:lpstr>
      <vt:lpstr>Atividade final do módulo  Workshop a ser desenvolvido na Escola</vt:lpstr>
      <vt:lpstr>Atividade final do módulo Atividade n. 1 - Planeando a pesquisa de mercado (4 horas necessárias)</vt:lpstr>
      <vt:lpstr>Atividade final do módulo Atividade n. 1 - Planeando a pesquisa de mercado (4 horas necessárias)</vt:lpstr>
      <vt:lpstr>Atividade final do módulo Atividade n. 2 - Implementação do estudo de mercado (trabalho casa - 12 horas)</vt:lpstr>
      <vt:lpstr>Atividade final do módulo Atividade n. 3 - Preparação dos relatórios finais (atividade de sala de aula - 4 horas)</vt:lpstr>
      <vt:lpstr>Reunião em Jan 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Altheo</dc:creator>
  <cp:lastModifiedBy>SFernandes</cp:lastModifiedBy>
  <cp:revision>183</cp:revision>
  <dcterms:created xsi:type="dcterms:W3CDTF">2015-05-04T07:29:15Z</dcterms:created>
  <dcterms:modified xsi:type="dcterms:W3CDTF">2015-08-12T19:51:32Z</dcterms:modified>
</cp:coreProperties>
</file>