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1" r:id="rId4"/>
    <p:sldId id="283" r:id="rId5"/>
    <p:sldId id="284" r:id="rId6"/>
    <p:sldId id="332" r:id="rId7"/>
    <p:sldId id="258" r:id="rId8"/>
    <p:sldId id="324" r:id="rId9"/>
    <p:sldId id="260" r:id="rId10"/>
    <p:sldId id="322" r:id="rId11"/>
    <p:sldId id="296" r:id="rId12"/>
    <p:sldId id="297" r:id="rId13"/>
    <p:sldId id="325" r:id="rId14"/>
    <p:sldId id="259" r:id="rId15"/>
    <p:sldId id="303" r:id="rId16"/>
    <p:sldId id="305" r:id="rId17"/>
    <p:sldId id="306" r:id="rId18"/>
    <p:sldId id="319" r:id="rId19"/>
    <p:sldId id="326" r:id="rId20"/>
    <p:sldId id="327" r:id="rId21"/>
    <p:sldId id="328" r:id="rId22"/>
    <p:sldId id="330" r:id="rId23"/>
    <p:sldId id="331" r:id="rId24"/>
    <p:sldId id="329"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59" autoAdjust="0"/>
    <p:restoredTop sz="94660"/>
  </p:normalViewPr>
  <p:slideViewPr>
    <p:cSldViewPr snapToGrid="0">
      <p:cViewPr>
        <p:scale>
          <a:sx n="100" d="100"/>
          <a:sy n="100" d="100"/>
        </p:scale>
        <p:origin x="-744" y="-45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1A3AF0F-63CE-4D4B-A928-21D88D63B967}" type="datetimeFigureOut">
              <a:rPr lang="it-IT" smtClean="0"/>
              <a:pPr/>
              <a:t>20/07/2015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BD122A-9590-43F9-89EE-A222B6FAEFFB}" type="slidenum">
              <a:rPr lang="it-IT" smtClean="0"/>
              <a:pPr/>
              <a:t>‹N›</a:t>
            </a:fld>
            <a:endParaRPr lang="it-IT"/>
          </a:p>
        </p:txBody>
      </p:sp>
    </p:spTree>
    <p:extLst>
      <p:ext uri="{BB962C8B-B14F-4D97-AF65-F5344CB8AC3E}">
        <p14:creationId xmlns:p14="http://schemas.microsoft.com/office/powerpoint/2010/main" xmlns="" val="3727641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1A3AF0F-63CE-4D4B-A928-21D88D63B967}" type="datetimeFigureOut">
              <a:rPr lang="it-IT" smtClean="0"/>
              <a:pPr/>
              <a:t>20/07/2015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BD122A-9590-43F9-89EE-A222B6FAEFFB}" type="slidenum">
              <a:rPr lang="it-IT" smtClean="0"/>
              <a:pPr/>
              <a:t>‹N›</a:t>
            </a:fld>
            <a:endParaRPr lang="it-IT"/>
          </a:p>
        </p:txBody>
      </p:sp>
    </p:spTree>
    <p:extLst>
      <p:ext uri="{BB962C8B-B14F-4D97-AF65-F5344CB8AC3E}">
        <p14:creationId xmlns:p14="http://schemas.microsoft.com/office/powerpoint/2010/main" xmlns="" val="68539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1A3AF0F-63CE-4D4B-A928-21D88D63B967}" type="datetimeFigureOut">
              <a:rPr lang="it-IT" smtClean="0"/>
              <a:pPr/>
              <a:t>20/07/2015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BD122A-9590-43F9-89EE-A222B6FAEFFB}" type="slidenum">
              <a:rPr lang="it-IT" smtClean="0"/>
              <a:pPr/>
              <a:t>‹N›</a:t>
            </a:fld>
            <a:endParaRPr lang="it-IT"/>
          </a:p>
        </p:txBody>
      </p:sp>
    </p:spTree>
    <p:extLst>
      <p:ext uri="{BB962C8B-B14F-4D97-AF65-F5344CB8AC3E}">
        <p14:creationId xmlns:p14="http://schemas.microsoft.com/office/powerpoint/2010/main" xmlns="" val="309280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1A3AF0F-63CE-4D4B-A928-21D88D63B967}" type="datetimeFigureOut">
              <a:rPr lang="it-IT" smtClean="0"/>
              <a:pPr/>
              <a:t>20/07/2015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BD122A-9590-43F9-89EE-A222B6FAEFFB}" type="slidenum">
              <a:rPr lang="it-IT" smtClean="0"/>
              <a:pPr/>
              <a:t>‹N›</a:t>
            </a:fld>
            <a:endParaRPr lang="it-IT"/>
          </a:p>
        </p:txBody>
      </p:sp>
    </p:spTree>
    <p:extLst>
      <p:ext uri="{BB962C8B-B14F-4D97-AF65-F5344CB8AC3E}">
        <p14:creationId xmlns:p14="http://schemas.microsoft.com/office/powerpoint/2010/main" xmlns="" val="3144069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1A3AF0F-63CE-4D4B-A928-21D88D63B967}" type="datetimeFigureOut">
              <a:rPr lang="it-IT" smtClean="0"/>
              <a:pPr/>
              <a:t>20/07/2015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2BD122A-9590-43F9-89EE-A222B6FAEFFB}" type="slidenum">
              <a:rPr lang="it-IT" smtClean="0"/>
              <a:pPr/>
              <a:t>‹N›</a:t>
            </a:fld>
            <a:endParaRPr lang="it-IT"/>
          </a:p>
        </p:txBody>
      </p:sp>
    </p:spTree>
    <p:extLst>
      <p:ext uri="{BB962C8B-B14F-4D97-AF65-F5344CB8AC3E}">
        <p14:creationId xmlns:p14="http://schemas.microsoft.com/office/powerpoint/2010/main" xmlns="" val="387612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1A3AF0F-63CE-4D4B-A928-21D88D63B967}" type="datetimeFigureOut">
              <a:rPr lang="it-IT" smtClean="0"/>
              <a:pPr/>
              <a:t>20/07/2015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BD122A-9590-43F9-89EE-A222B6FAEFFB}" type="slidenum">
              <a:rPr lang="it-IT" smtClean="0"/>
              <a:pPr/>
              <a:t>‹N›</a:t>
            </a:fld>
            <a:endParaRPr lang="it-IT"/>
          </a:p>
        </p:txBody>
      </p:sp>
    </p:spTree>
    <p:extLst>
      <p:ext uri="{BB962C8B-B14F-4D97-AF65-F5344CB8AC3E}">
        <p14:creationId xmlns:p14="http://schemas.microsoft.com/office/powerpoint/2010/main" xmlns="" val="527388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1A3AF0F-63CE-4D4B-A928-21D88D63B967}" type="datetimeFigureOut">
              <a:rPr lang="it-IT" smtClean="0"/>
              <a:pPr/>
              <a:t>20/07/2015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2BD122A-9590-43F9-89EE-A222B6FAEFFB}" type="slidenum">
              <a:rPr lang="it-IT" smtClean="0"/>
              <a:pPr/>
              <a:t>‹N›</a:t>
            </a:fld>
            <a:endParaRPr lang="it-IT"/>
          </a:p>
        </p:txBody>
      </p:sp>
    </p:spTree>
    <p:extLst>
      <p:ext uri="{BB962C8B-B14F-4D97-AF65-F5344CB8AC3E}">
        <p14:creationId xmlns:p14="http://schemas.microsoft.com/office/powerpoint/2010/main" xmlns="" val="3169123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1A3AF0F-63CE-4D4B-A928-21D88D63B967}" type="datetimeFigureOut">
              <a:rPr lang="it-IT" smtClean="0"/>
              <a:pPr/>
              <a:t>20/07/2015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2BD122A-9590-43F9-89EE-A222B6FAEFFB}" type="slidenum">
              <a:rPr lang="it-IT" smtClean="0"/>
              <a:pPr/>
              <a:t>‹N›</a:t>
            </a:fld>
            <a:endParaRPr lang="it-IT"/>
          </a:p>
        </p:txBody>
      </p:sp>
    </p:spTree>
    <p:extLst>
      <p:ext uri="{BB962C8B-B14F-4D97-AF65-F5344CB8AC3E}">
        <p14:creationId xmlns:p14="http://schemas.microsoft.com/office/powerpoint/2010/main" xmlns="" val="183829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1A3AF0F-63CE-4D4B-A928-21D88D63B967}" type="datetimeFigureOut">
              <a:rPr lang="it-IT" smtClean="0"/>
              <a:pPr/>
              <a:t>20/07/2015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2BD122A-9590-43F9-89EE-A222B6FAEFFB}" type="slidenum">
              <a:rPr lang="it-IT" smtClean="0"/>
              <a:pPr/>
              <a:t>‹N›</a:t>
            </a:fld>
            <a:endParaRPr lang="it-IT"/>
          </a:p>
        </p:txBody>
      </p:sp>
    </p:spTree>
    <p:extLst>
      <p:ext uri="{BB962C8B-B14F-4D97-AF65-F5344CB8AC3E}">
        <p14:creationId xmlns:p14="http://schemas.microsoft.com/office/powerpoint/2010/main" xmlns="" val="255639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1A3AF0F-63CE-4D4B-A928-21D88D63B967}" type="datetimeFigureOut">
              <a:rPr lang="it-IT" smtClean="0"/>
              <a:pPr/>
              <a:t>20/07/2015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BD122A-9590-43F9-89EE-A222B6FAEFFB}" type="slidenum">
              <a:rPr lang="it-IT" smtClean="0"/>
              <a:pPr/>
              <a:t>‹N›</a:t>
            </a:fld>
            <a:endParaRPr lang="it-IT"/>
          </a:p>
        </p:txBody>
      </p:sp>
    </p:spTree>
    <p:extLst>
      <p:ext uri="{BB962C8B-B14F-4D97-AF65-F5344CB8AC3E}">
        <p14:creationId xmlns:p14="http://schemas.microsoft.com/office/powerpoint/2010/main" xmlns="" val="68443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1A3AF0F-63CE-4D4B-A928-21D88D63B967}" type="datetimeFigureOut">
              <a:rPr lang="it-IT" smtClean="0"/>
              <a:pPr/>
              <a:t>20/07/2015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2BD122A-9590-43F9-89EE-A222B6FAEFFB}" type="slidenum">
              <a:rPr lang="it-IT" smtClean="0"/>
              <a:pPr/>
              <a:t>‹N›</a:t>
            </a:fld>
            <a:endParaRPr lang="it-IT"/>
          </a:p>
        </p:txBody>
      </p:sp>
    </p:spTree>
    <p:extLst>
      <p:ext uri="{BB962C8B-B14F-4D97-AF65-F5344CB8AC3E}">
        <p14:creationId xmlns:p14="http://schemas.microsoft.com/office/powerpoint/2010/main" xmlns="" val="257576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3AF0F-63CE-4D4B-A928-21D88D63B967}" type="datetimeFigureOut">
              <a:rPr lang="it-IT" smtClean="0"/>
              <a:pPr/>
              <a:t>20/07/2015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D122A-9590-43F9-89EE-A222B6FAEFFB}" type="slidenum">
              <a:rPr lang="it-IT" smtClean="0"/>
              <a:pPr/>
              <a:t>‹N›</a:t>
            </a:fld>
            <a:endParaRPr lang="it-IT"/>
          </a:p>
        </p:txBody>
      </p:sp>
    </p:spTree>
    <p:extLst>
      <p:ext uri="{BB962C8B-B14F-4D97-AF65-F5344CB8AC3E}">
        <p14:creationId xmlns:p14="http://schemas.microsoft.com/office/powerpoint/2010/main" xmlns="" val="229195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2X-QSU6-hPU"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HfGyiRBwSec"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ropbox.com/s/zc8vo9kziws8ggu/Questionnaire_example.docx?dl=0"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cuolaimpresa.net/"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scuolaimpresa.net/"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4aFB9xrkdiU"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hyperlink" Target="https://maps.googl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MODULE 2</a:t>
            </a:r>
            <a:endParaRPr lang="it-IT" dirty="0"/>
          </a:p>
        </p:txBody>
      </p:sp>
      <p:sp>
        <p:nvSpPr>
          <p:cNvPr id="3" name="Sottotitolo 2"/>
          <p:cNvSpPr>
            <a:spLocks noGrp="1"/>
          </p:cNvSpPr>
          <p:nvPr>
            <p:ph type="subTitle" idx="1"/>
          </p:nvPr>
        </p:nvSpPr>
        <p:spPr/>
        <p:txBody>
          <a:bodyPr>
            <a:normAutofit/>
          </a:bodyPr>
          <a:lstStyle/>
          <a:p>
            <a:r>
              <a:rPr lang="it-IT" sz="2800" dirty="0" smtClean="0">
                <a:solidFill>
                  <a:srgbClr val="FF0000"/>
                </a:solidFill>
              </a:rPr>
              <a:t> </a:t>
            </a:r>
            <a:r>
              <a:rPr lang="it-IT" sz="2800" dirty="0" smtClean="0"/>
              <a:t>Business idea and </a:t>
            </a:r>
            <a:r>
              <a:rPr lang="it-IT" sz="2800" dirty="0"/>
              <a:t>m</a:t>
            </a:r>
            <a:r>
              <a:rPr lang="it-IT" sz="2800" dirty="0" smtClean="0"/>
              <a:t>arket </a:t>
            </a:r>
            <a:r>
              <a:rPr lang="it-IT" sz="2800" dirty="0" err="1" smtClean="0"/>
              <a:t>research</a:t>
            </a:r>
            <a:r>
              <a:rPr lang="it-IT" sz="2800" dirty="0" smtClean="0"/>
              <a:t> </a:t>
            </a:r>
            <a:endParaRPr lang="it-IT" sz="2800" dirty="0"/>
          </a:p>
        </p:txBody>
      </p:sp>
    </p:spTree>
    <p:extLst>
      <p:ext uri="{BB962C8B-B14F-4D97-AF65-F5344CB8AC3E}">
        <p14:creationId xmlns:p14="http://schemas.microsoft.com/office/powerpoint/2010/main" xmlns="" val="63826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Resource</a:t>
            </a:r>
            <a:r>
              <a:rPr lang="it-IT" dirty="0" smtClean="0"/>
              <a:t> 2.1</a:t>
            </a:r>
            <a:br>
              <a:rPr lang="it-IT" dirty="0" smtClean="0"/>
            </a:br>
            <a:r>
              <a:rPr lang="it-IT" dirty="0" err="1" smtClean="0"/>
              <a:t>Videos</a:t>
            </a:r>
            <a:r>
              <a:rPr lang="it-IT" dirty="0" smtClean="0"/>
              <a:t> on Market </a:t>
            </a:r>
            <a:r>
              <a:rPr lang="it-IT" dirty="0" err="1" smtClean="0"/>
              <a:t>Research</a:t>
            </a:r>
            <a:endParaRPr lang="it-IT" dirty="0"/>
          </a:p>
        </p:txBody>
      </p:sp>
      <p:sp>
        <p:nvSpPr>
          <p:cNvPr id="4" name="Segnaposto contenuto 3"/>
          <p:cNvSpPr>
            <a:spLocks noGrp="1"/>
          </p:cNvSpPr>
          <p:nvPr>
            <p:ph sz="half" idx="1"/>
          </p:nvPr>
        </p:nvSpPr>
        <p:spPr>
          <a:xfrm>
            <a:off x="838200" y="1825625"/>
            <a:ext cx="10216662" cy="4351338"/>
          </a:xfrm>
        </p:spPr>
        <p:txBody>
          <a:bodyPr>
            <a:normAutofit/>
          </a:bodyPr>
          <a:lstStyle/>
          <a:p>
            <a:r>
              <a:rPr lang="it-IT" dirty="0" smtClean="0"/>
              <a:t>THIS VIDEO AS A SAMPLE ONE FOR ALL THE COUNTRIES</a:t>
            </a:r>
          </a:p>
          <a:p>
            <a:r>
              <a:rPr lang="it-IT" dirty="0" smtClean="0">
                <a:hlinkClick r:id="rId2"/>
              </a:rPr>
              <a:t>https://www.youtube.com/watch?v=2X-QSU6-hPU</a:t>
            </a:r>
            <a:r>
              <a:rPr lang="it-IT" dirty="0" smtClean="0"/>
              <a:t>  </a:t>
            </a:r>
          </a:p>
          <a:p>
            <a:r>
              <a:rPr lang="it-IT" dirty="0" smtClean="0">
                <a:solidFill>
                  <a:srgbClr val="FF0000"/>
                </a:solidFill>
              </a:rPr>
              <a:t>VIDEOS FROM THE PARTNERS TO BE INTEGRATED IN THE NATIONAL VERSION OF THE MODULE</a:t>
            </a:r>
          </a:p>
          <a:p>
            <a:pPr marL="0" indent="0">
              <a:buNone/>
            </a:pPr>
            <a:endParaRPr lang="it-IT" dirty="0"/>
          </a:p>
        </p:txBody>
      </p:sp>
    </p:spTree>
    <p:extLst>
      <p:ext uri="{BB962C8B-B14F-4D97-AF65-F5344CB8AC3E}">
        <p14:creationId xmlns:p14="http://schemas.microsoft.com/office/powerpoint/2010/main" xmlns="" val="296873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Activity 2.1  </a:t>
            </a:r>
            <a:br>
              <a:rPr lang="it-IT" dirty="0" smtClean="0"/>
            </a:br>
            <a:r>
              <a:rPr lang="it-IT" dirty="0" smtClean="0"/>
              <a:t>The </a:t>
            </a:r>
            <a:r>
              <a:rPr lang="it-IT" dirty="0" err="1" smtClean="0"/>
              <a:t>plan</a:t>
            </a:r>
            <a:r>
              <a:rPr lang="it-IT" dirty="0" smtClean="0"/>
              <a:t> </a:t>
            </a:r>
            <a:r>
              <a:rPr lang="it-IT" dirty="0" err="1" smtClean="0"/>
              <a:t>for</a:t>
            </a:r>
            <a:r>
              <a:rPr lang="it-IT" dirty="0" smtClean="0"/>
              <a:t> </a:t>
            </a:r>
            <a:r>
              <a:rPr lang="it-IT" dirty="0" err="1" smtClean="0"/>
              <a:t>my</a:t>
            </a:r>
            <a:r>
              <a:rPr lang="it-IT" dirty="0" smtClean="0"/>
              <a:t> market </a:t>
            </a:r>
            <a:r>
              <a:rPr lang="it-IT" dirty="0" err="1" smtClean="0"/>
              <a:t>research</a:t>
            </a:r>
            <a:endParaRPr lang="it-IT" dirty="0"/>
          </a:p>
        </p:txBody>
      </p:sp>
      <p:sp>
        <p:nvSpPr>
          <p:cNvPr id="3" name="Segnaposto contenuto 2"/>
          <p:cNvSpPr>
            <a:spLocks noGrp="1"/>
          </p:cNvSpPr>
          <p:nvPr>
            <p:ph idx="1"/>
          </p:nvPr>
        </p:nvSpPr>
        <p:spPr/>
        <p:txBody>
          <a:bodyPr>
            <a:normAutofit/>
          </a:bodyPr>
          <a:lstStyle/>
          <a:p>
            <a:r>
              <a:rPr lang="en-GB" b="1" dirty="0" smtClean="0"/>
              <a:t>Description: </a:t>
            </a:r>
            <a:r>
              <a:rPr lang="en-US" dirty="0" smtClean="0"/>
              <a:t>Based on what you have read and learned so far, try to describe your research design. </a:t>
            </a:r>
            <a:endParaRPr lang="en-GB" dirty="0" smtClean="0"/>
          </a:p>
          <a:p>
            <a:r>
              <a:rPr lang="en-GB" b="1" dirty="0" smtClean="0"/>
              <a:t>Instructions </a:t>
            </a:r>
            <a:r>
              <a:rPr lang="en-GB" b="1" dirty="0" smtClean="0"/>
              <a:t>for the students:</a:t>
            </a:r>
            <a:r>
              <a:rPr lang="en-GB" dirty="0" smtClean="0"/>
              <a:t> </a:t>
            </a:r>
            <a:r>
              <a:rPr lang="en-US" dirty="0" smtClean="0"/>
              <a:t>Refer to the following useful Topics in case you are not able to define all the stages; you will finish the compilation later.</a:t>
            </a:r>
            <a:endParaRPr lang="it-IT" dirty="0" smtClean="0"/>
          </a:p>
        </p:txBody>
      </p:sp>
      <p:graphicFrame>
        <p:nvGraphicFramePr>
          <p:cNvPr id="4" name="Tabella 3"/>
          <p:cNvGraphicFramePr>
            <a:graphicFrameLocks noGrp="1"/>
          </p:cNvGraphicFramePr>
          <p:nvPr>
            <p:extLst>
              <p:ext uri="{D42A27DB-BD31-4B8C-83A1-F6EECF244321}">
                <p14:modId xmlns:p14="http://schemas.microsoft.com/office/powerpoint/2010/main" xmlns="" val="2675111564"/>
              </p:ext>
            </p:extLst>
          </p:nvPr>
        </p:nvGraphicFramePr>
        <p:xfrm>
          <a:off x="914400" y="4060090"/>
          <a:ext cx="10391774" cy="1869810"/>
        </p:xfrm>
        <a:graphic>
          <a:graphicData uri="http://schemas.openxmlformats.org/drawingml/2006/table">
            <a:tbl>
              <a:tblPr firstRow="1" firstCol="1" bandRow="1">
                <a:tableStyleId>{5C22544A-7EE6-4342-B048-85BDC9FD1C3A}</a:tableStyleId>
              </a:tblPr>
              <a:tblGrid>
                <a:gridCol w="5195887"/>
                <a:gridCol w="5195887"/>
              </a:tblGrid>
              <a:tr h="184406">
                <a:tc>
                  <a:txBody>
                    <a:bodyPr/>
                    <a:lstStyle/>
                    <a:p>
                      <a:pPr>
                        <a:lnSpc>
                          <a:spcPct val="115000"/>
                        </a:lnSpc>
                        <a:spcBef>
                          <a:spcPts val="2400"/>
                        </a:spcBef>
                        <a:spcAft>
                          <a:spcPts val="0"/>
                        </a:spcAft>
                      </a:pPr>
                      <a:r>
                        <a:rPr lang="it-IT" sz="2000" b="1" kern="0" dirty="0" smtClean="0">
                          <a:solidFill>
                            <a:schemeClr val="tx1"/>
                          </a:solidFill>
                          <a:effectLst/>
                          <a:latin typeface="+mn-lt"/>
                          <a:ea typeface="+mn-ea"/>
                          <a:cs typeface="+mn-cs"/>
                        </a:rPr>
                        <a:t>RESEARCH</a:t>
                      </a:r>
                      <a:r>
                        <a:rPr lang="it-IT" sz="2000" b="1" kern="0" baseline="0" dirty="0" smtClean="0">
                          <a:solidFill>
                            <a:schemeClr val="tx1"/>
                          </a:solidFill>
                          <a:effectLst/>
                          <a:latin typeface="+mn-lt"/>
                          <a:ea typeface="+mn-ea"/>
                          <a:cs typeface="+mn-cs"/>
                        </a:rPr>
                        <a:t> PHASES</a:t>
                      </a:r>
                      <a:endParaRPr lang="it-IT" sz="2000" b="1" kern="0" dirty="0">
                        <a:solidFill>
                          <a:schemeClr val="tx1"/>
                        </a:solidFill>
                        <a:effectLst/>
                        <a:latin typeface="Calibri"/>
                        <a:ea typeface="Times New Roman"/>
                        <a:cs typeface="Times New Roman"/>
                      </a:endParaRPr>
                    </a:p>
                  </a:txBody>
                  <a:tcPr marL="68580" marR="68580" marT="0" marB="0"/>
                </a:tc>
                <a:tc>
                  <a:txBody>
                    <a:bodyPr/>
                    <a:lstStyle/>
                    <a:p>
                      <a:pPr>
                        <a:lnSpc>
                          <a:spcPct val="115000"/>
                        </a:lnSpc>
                        <a:spcBef>
                          <a:spcPts val="2400"/>
                        </a:spcBef>
                        <a:spcAft>
                          <a:spcPts val="0"/>
                        </a:spcAft>
                      </a:pPr>
                      <a:r>
                        <a:rPr lang="it-IT" sz="2000" kern="0" dirty="0" smtClean="0">
                          <a:solidFill>
                            <a:schemeClr val="tx1"/>
                          </a:solidFill>
                          <a:effectLst/>
                        </a:rPr>
                        <a:t>DESCRIPTION</a:t>
                      </a:r>
                      <a:endParaRPr lang="it-IT" sz="2000" b="1" kern="0" dirty="0">
                        <a:solidFill>
                          <a:schemeClr val="tx1"/>
                        </a:solidFill>
                        <a:effectLst/>
                        <a:latin typeface="Calibri"/>
                        <a:ea typeface="Times New Roman"/>
                        <a:cs typeface="Times New Roman"/>
                      </a:endParaRPr>
                    </a:p>
                  </a:txBody>
                  <a:tcPr marL="68580" marR="68580" marT="0" marB="0"/>
                </a:tc>
              </a:tr>
              <a:tr h="170352">
                <a:tc>
                  <a:txBody>
                    <a:bodyPr/>
                    <a:lstStyle/>
                    <a:p>
                      <a:pPr>
                        <a:spcAft>
                          <a:spcPts val="0"/>
                        </a:spcAft>
                      </a:pPr>
                      <a:r>
                        <a:rPr lang="it-IT" sz="2000" dirty="0" err="1" smtClean="0">
                          <a:effectLst/>
                        </a:rPr>
                        <a:t>Research</a:t>
                      </a:r>
                      <a:r>
                        <a:rPr lang="it-IT" sz="2000" baseline="0" dirty="0" smtClean="0">
                          <a:effectLst/>
                        </a:rPr>
                        <a:t> </a:t>
                      </a:r>
                      <a:r>
                        <a:rPr lang="it-IT" sz="2000" baseline="0" dirty="0" err="1" smtClean="0">
                          <a:effectLst/>
                        </a:rPr>
                        <a:t>p</a:t>
                      </a:r>
                      <a:r>
                        <a:rPr lang="it-IT" sz="2000" dirty="0" err="1" smtClean="0">
                          <a:effectLst/>
                        </a:rPr>
                        <a:t>roblems</a:t>
                      </a:r>
                      <a:r>
                        <a:rPr lang="it-IT" sz="2000" baseline="0" dirty="0" smtClean="0">
                          <a:effectLst/>
                        </a:rPr>
                        <a:t> and </a:t>
                      </a:r>
                      <a:r>
                        <a:rPr lang="it-IT" sz="2000" baseline="0" dirty="0" err="1" smtClean="0">
                          <a:effectLst/>
                        </a:rPr>
                        <a:t>objectives</a:t>
                      </a:r>
                      <a:r>
                        <a:rPr lang="it-IT" sz="2000" baseline="0" dirty="0" smtClean="0">
                          <a:effectLst/>
                        </a:rPr>
                        <a:t> </a:t>
                      </a:r>
                      <a:r>
                        <a:rPr lang="it-IT" sz="2000" baseline="0" dirty="0" err="1" smtClean="0">
                          <a:effectLst/>
                        </a:rPr>
                        <a:t>definiton</a:t>
                      </a:r>
                      <a:r>
                        <a:rPr lang="it-IT" sz="2000" baseline="0" dirty="0" smtClean="0">
                          <a:effectLst/>
                        </a:rPr>
                        <a:t> </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1400" dirty="0">
                          <a:effectLst/>
                        </a:rPr>
                        <a:t> </a:t>
                      </a:r>
                      <a:endParaRPr lang="it-IT" sz="1100" dirty="0">
                        <a:effectLst/>
                        <a:latin typeface="Calibri"/>
                        <a:ea typeface="Calibri"/>
                        <a:cs typeface="Times New Roman"/>
                      </a:endParaRPr>
                    </a:p>
                  </a:txBody>
                  <a:tcPr marL="68580" marR="68580" marT="0" marB="0"/>
                </a:tc>
              </a:tr>
              <a:tr h="312732">
                <a:tc>
                  <a:txBody>
                    <a:bodyPr/>
                    <a:lstStyle/>
                    <a:p>
                      <a:pPr>
                        <a:spcAft>
                          <a:spcPts val="0"/>
                        </a:spcAft>
                      </a:pPr>
                      <a:r>
                        <a:rPr lang="it-IT" sz="2000" dirty="0" err="1" smtClean="0">
                          <a:effectLst/>
                          <a:latin typeface="+mn-lt"/>
                          <a:ea typeface="+mn-ea"/>
                          <a:cs typeface="+mn-cs"/>
                        </a:rPr>
                        <a:t>Researc</a:t>
                      </a:r>
                      <a:r>
                        <a:rPr lang="it-IT" sz="2000" baseline="0" dirty="0" err="1" smtClean="0">
                          <a:effectLst/>
                          <a:latin typeface="+mn-lt"/>
                          <a:ea typeface="+mn-ea"/>
                          <a:cs typeface="+mn-cs"/>
                        </a:rPr>
                        <a:t>h</a:t>
                      </a:r>
                      <a:r>
                        <a:rPr lang="it-IT" sz="2000" baseline="0" dirty="0" smtClean="0">
                          <a:effectLst/>
                          <a:latin typeface="+mn-lt"/>
                          <a:ea typeface="+mn-ea"/>
                          <a:cs typeface="+mn-cs"/>
                        </a:rPr>
                        <a:t> </a:t>
                      </a:r>
                      <a:r>
                        <a:rPr lang="it-IT" sz="2000" baseline="0" dirty="0" err="1" smtClean="0">
                          <a:effectLst/>
                          <a:latin typeface="+mn-lt"/>
                          <a:ea typeface="+mn-ea"/>
                          <a:cs typeface="+mn-cs"/>
                        </a:rPr>
                        <a:t>plan</a:t>
                      </a:r>
                      <a:r>
                        <a:rPr lang="it-IT" sz="2000" baseline="0" dirty="0" smtClean="0">
                          <a:effectLst/>
                          <a:latin typeface="+mn-lt"/>
                          <a:ea typeface="+mn-ea"/>
                          <a:cs typeface="+mn-cs"/>
                        </a:rPr>
                        <a:t> </a:t>
                      </a:r>
                      <a:r>
                        <a:rPr lang="it-IT" sz="2000" baseline="0" dirty="0" err="1" smtClean="0">
                          <a:effectLst/>
                          <a:latin typeface="+mn-lt"/>
                          <a:ea typeface="+mn-ea"/>
                          <a:cs typeface="+mn-cs"/>
                        </a:rPr>
                        <a:t>development</a:t>
                      </a:r>
                      <a:r>
                        <a:rPr lang="it-IT" sz="2000" baseline="0" dirty="0" smtClean="0">
                          <a:effectLst/>
                          <a:latin typeface="+mn-lt"/>
                          <a:ea typeface="+mn-ea"/>
                          <a:cs typeface="+mn-cs"/>
                        </a:rPr>
                        <a:t> </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1400" dirty="0">
                          <a:effectLst/>
                        </a:rPr>
                        <a:t> </a:t>
                      </a:r>
                      <a:endParaRPr lang="it-IT" sz="1100" dirty="0">
                        <a:effectLst/>
                      </a:endParaRPr>
                    </a:p>
                  </a:txBody>
                  <a:tcPr marL="68580" marR="68580" marT="0" marB="0"/>
                </a:tc>
              </a:tr>
              <a:tr h="0">
                <a:tc>
                  <a:txBody>
                    <a:bodyPr/>
                    <a:lstStyle/>
                    <a:p>
                      <a:pPr>
                        <a:spcAft>
                          <a:spcPts val="0"/>
                        </a:spcAft>
                      </a:pPr>
                      <a:r>
                        <a:rPr lang="it-IT" sz="2000" dirty="0" smtClean="0">
                          <a:effectLst/>
                          <a:latin typeface="+mn-lt"/>
                          <a:ea typeface="+mn-ea"/>
                          <a:cs typeface="+mn-cs"/>
                        </a:rPr>
                        <a:t>Information</a:t>
                      </a:r>
                      <a:r>
                        <a:rPr lang="it-IT" sz="2000" baseline="0" dirty="0" smtClean="0">
                          <a:effectLst/>
                          <a:latin typeface="+mn-lt"/>
                          <a:ea typeface="+mn-ea"/>
                          <a:cs typeface="+mn-cs"/>
                        </a:rPr>
                        <a:t> </a:t>
                      </a:r>
                      <a:r>
                        <a:rPr lang="it-IT" sz="2000" baseline="0" dirty="0" err="1" smtClean="0">
                          <a:effectLst/>
                          <a:latin typeface="+mn-lt"/>
                          <a:ea typeface="+mn-ea"/>
                          <a:cs typeface="+mn-cs"/>
                        </a:rPr>
                        <a:t>collection</a:t>
                      </a:r>
                      <a:r>
                        <a:rPr lang="it-IT" sz="2000" baseline="0" dirty="0" smtClean="0">
                          <a:effectLst/>
                          <a:latin typeface="+mn-lt"/>
                          <a:ea typeface="+mn-ea"/>
                          <a:cs typeface="+mn-cs"/>
                        </a:rPr>
                        <a:t> </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1400" dirty="0">
                          <a:effectLst/>
                        </a:rPr>
                        <a:t> </a:t>
                      </a:r>
                      <a:endParaRPr lang="it-IT" sz="1100" dirty="0">
                        <a:effectLst/>
                      </a:endParaRPr>
                    </a:p>
                  </a:txBody>
                  <a:tcPr marL="68580" marR="68580" marT="0" marB="0"/>
                </a:tc>
              </a:tr>
              <a:tr h="170352">
                <a:tc>
                  <a:txBody>
                    <a:bodyPr/>
                    <a:lstStyle/>
                    <a:p>
                      <a:pPr>
                        <a:spcAft>
                          <a:spcPts val="0"/>
                        </a:spcAft>
                      </a:pPr>
                      <a:r>
                        <a:rPr lang="it-IT" sz="2000" dirty="0" smtClean="0">
                          <a:effectLst/>
                        </a:rPr>
                        <a:t>Analysis and processing</a:t>
                      </a:r>
                      <a:r>
                        <a:rPr lang="it-IT" sz="2000" baseline="0" dirty="0" smtClean="0">
                          <a:effectLst/>
                        </a:rPr>
                        <a:t> of data</a:t>
                      </a:r>
                      <a:r>
                        <a:rPr lang="it-IT" sz="2000" dirty="0">
                          <a:effectLst/>
                        </a:rPr>
                        <a:t> </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1400">
                          <a:effectLst/>
                        </a:rPr>
                        <a:t> </a:t>
                      </a:r>
                      <a:endParaRPr lang="it-IT" sz="1100">
                        <a:effectLst/>
                        <a:latin typeface="Calibri"/>
                        <a:ea typeface="Calibri"/>
                        <a:cs typeface="Times New Roman"/>
                      </a:endParaRPr>
                    </a:p>
                  </a:txBody>
                  <a:tcPr marL="68580" marR="68580" marT="0" marB="0"/>
                </a:tc>
              </a:tr>
              <a:tr h="312732">
                <a:tc>
                  <a:txBody>
                    <a:bodyPr/>
                    <a:lstStyle/>
                    <a:p>
                      <a:pPr>
                        <a:spcAft>
                          <a:spcPts val="0"/>
                        </a:spcAft>
                      </a:pPr>
                      <a:r>
                        <a:rPr lang="it-IT" sz="2000" dirty="0" err="1" smtClean="0">
                          <a:effectLst/>
                          <a:latin typeface="+mn-lt"/>
                          <a:ea typeface="+mn-ea"/>
                          <a:cs typeface="+mn-cs"/>
                        </a:rPr>
                        <a:t>Results</a:t>
                      </a:r>
                      <a:r>
                        <a:rPr lang="it-IT" sz="2000" baseline="0" dirty="0" smtClean="0">
                          <a:effectLst/>
                          <a:latin typeface="+mn-lt"/>
                          <a:ea typeface="+mn-ea"/>
                          <a:cs typeface="+mn-cs"/>
                        </a:rPr>
                        <a:t> </a:t>
                      </a:r>
                      <a:r>
                        <a:rPr lang="it-IT" sz="2000" baseline="0" dirty="0" err="1" smtClean="0">
                          <a:effectLst/>
                          <a:latin typeface="+mn-lt"/>
                          <a:ea typeface="+mn-ea"/>
                          <a:cs typeface="+mn-cs"/>
                        </a:rPr>
                        <a:t>presentation</a:t>
                      </a:r>
                      <a:endParaRPr lang="it-IT" sz="2000" dirty="0">
                        <a:effectLst/>
                        <a:latin typeface="Calibri"/>
                        <a:ea typeface="Calibri"/>
                        <a:cs typeface="Times New Roman"/>
                      </a:endParaRPr>
                    </a:p>
                  </a:txBody>
                  <a:tcPr marL="68580" marR="68580" marT="0" marB="0"/>
                </a:tc>
                <a:tc>
                  <a:txBody>
                    <a:bodyPr/>
                    <a:lstStyle/>
                    <a:p>
                      <a:pPr>
                        <a:lnSpc>
                          <a:spcPct val="115000"/>
                        </a:lnSpc>
                        <a:spcAft>
                          <a:spcPts val="0"/>
                        </a:spcAft>
                      </a:pPr>
                      <a:r>
                        <a:rPr lang="it-IT" sz="1400" dirty="0">
                          <a:effectLst/>
                        </a:rPr>
                        <a:t> </a:t>
                      </a:r>
                      <a:endParaRPr lang="it-IT" sz="1100" dirty="0">
                        <a:effectLst/>
                      </a:endParaRPr>
                    </a:p>
                  </a:txBody>
                  <a:tcPr marL="68580" marR="68580" marT="0" marB="0"/>
                </a:tc>
              </a:tr>
            </a:tbl>
          </a:graphicData>
        </a:graphic>
      </p:graphicFrame>
    </p:spTree>
    <p:extLst>
      <p:ext uri="{BB962C8B-B14F-4D97-AF65-F5344CB8AC3E}">
        <p14:creationId xmlns:p14="http://schemas.microsoft.com/office/powerpoint/2010/main" xmlns="" val="2263982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Topic</a:t>
            </a:r>
            <a:r>
              <a:rPr lang="it-IT" dirty="0" smtClean="0"/>
              <a:t> </a:t>
            </a:r>
            <a:r>
              <a:rPr lang="it-IT" dirty="0" smtClean="0"/>
              <a:t>3</a:t>
            </a:r>
            <a:r>
              <a:rPr lang="it-IT" dirty="0" smtClean="0"/>
              <a:t/>
            </a:r>
            <a:br>
              <a:rPr lang="it-IT" dirty="0" smtClean="0"/>
            </a:br>
            <a:r>
              <a:rPr lang="it-IT" dirty="0" smtClean="0"/>
              <a:t>The </a:t>
            </a:r>
            <a:r>
              <a:rPr lang="it-IT" dirty="0" err="1" smtClean="0"/>
              <a:t>questionnaire</a:t>
            </a:r>
            <a:endParaRPr lang="it-IT" dirty="0"/>
          </a:p>
        </p:txBody>
      </p:sp>
      <p:sp>
        <p:nvSpPr>
          <p:cNvPr id="3" name="Segnaposto contenuto 2"/>
          <p:cNvSpPr>
            <a:spLocks noGrp="1"/>
          </p:cNvSpPr>
          <p:nvPr>
            <p:ph idx="1"/>
          </p:nvPr>
        </p:nvSpPr>
        <p:spPr/>
        <p:txBody>
          <a:bodyPr>
            <a:normAutofit fontScale="70000" lnSpcReduction="20000"/>
          </a:bodyPr>
          <a:lstStyle/>
          <a:p>
            <a:pPr marL="0" indent="0">
              <a:buNone/>
            </a:pPr>
            <a:r>
              <a:rPr lang="en-US" sz="2300" dirty="0" smtClean="0"/>
              <a:t>The </a:t>
            </a:r>
            <a:r>
              <a:rPr lang="en-US" sz="2300" dirty="0"/>
              <a:t>questionnaire is </a:t>
            </a:r>
            <a:r>
              <a:rPr lang="en-US" sz="2300" dirty="0" smtClean="0"/>
              <a:t>undoubtedly one of </a:t>
            </a:r>
            <a:r>
              <a:rPr lang="en-US" sz="2300" dirty="0"/>
              <a:t>the most used tool for collecting primary data. The construction of a questionnaire requires decisions on certain "key" aspects, including</a:t>
            </a:r>
            <a:r>
              <a:rPr lang="en-US" sz="2300" dirty="0" smtClean="0"/>
              <a:t>:</a:t>
            </a:r>
            <a:endParaRPr lang="en-US" sz="2300" dirty="0"/>
          </a:p>
          <a:p>
            <a:r>
              <a:rPr lang="en-US" sz="2300" dirty="0"/>
              <a:t>identify the issues interested for an investigation and the principal variables to be analyzed in relation to them; </a:t>
            </a:r>
          </a:p>
          <a:p>
            <a:r>
              <a:rPr lang="en-US" sz="2300" dirty="0"/>
              <a:t>know the reference’s frame on which you formulate the questions;</a:t>
            </a:r>
          </a:p>
          <a:p>
            <a:r>
              <a:rPr lang="en-US" sz="2300" dirty="0" smtClean="0"/>
              <a:t>plan </a:t>
            </a:r>
            <a:r>
              <a:rPr lang="en-US" sz="2300" dirty="0"/>
              <a:t>the question wording;</a:t>
            </a:r>
          </a:p>
          <a:p>
            <a:r>
              <a:rPr lang="en-US" sz="2300" dirty="0"/>
              <a:t>determine the questions’ sequences and questionnaire’s length</a:t>
            </a:r>
            <a:r>
              <a:rPr lang="en-US" sz="2300" dirty="0" smtClean="0"/>
              <a:t>.</a:t>
            </a:r>
            <a:endParaRPr lang="en-US" sz="2300" dirty="0"/>
          </a:p>
          <a:p>
            <a:pPr marL="0" indent="0">
              <a:buNone/>
            </a:pPr>
            <a:r>
              <a:rPr lang="en-US" sz="2300" dirty="0"/>
              <a:t>The questionnaire can be administered via different types of interactions techniques: personal encounter (face-to-face), contact telephone, postal and online</a:t>
            </a:r>
            <a:r>
              <a:rPr lang="en-US" sz="2300" dirty="0" smtClean="0"/>
              <a:t>.</a:t>
            </a:r>
          </a:p>
          <a:p>
            <a:pPr marL="0" indent="0">
              <a:buNone/>
            </a:pPr>
            <a:endParaRPr lang="en-US" sz="2300" dirty="0" smtClean="0"/>
          </a:p>
          <a:p>
            <a:pPr>
              <a:buNone/>
            </a:pPr>
            <a:r>
              <a:rPr lang="it-IT" sz="2000" b="1" i="1" dirty="0" err="1" smtClean="0"/>
              <a:t>Questionnaire</a:t>
            </a:r>
            <a:r>
              <a:rPr lang="it-IT" sz="2000" b="1" i="1" dirty="0" smtClean="0"/>
              <a:t>’s </a:t>
            </a:r>
            <a:r>
              <a:rPr lang="it-IT" sz="2000" b="1" i="1" dirty="0" err="1" smtClean="0"/>
              <a:t>types</a:t>
            </a:r>
            <a:r>
              <a:rPr lang="it-IT" sz="2000" b="1" i="1" dirty="0" smtClean="0"/>
              <a:t> </a:t>
            </a:r>
            <a:r>
              <a:rPr lang="it-IT" sz="2000" b="1" i="1" dirty="0" err="1" smtClean="0"/>
              <a:t>of</a:t>
            </a:r>
            <a:r>
              <a:rPr lang="it-IT" sz="2000" b="1" i="1" dirty="0" smtClean="0"/>
              <a:t> </a:t>
            </a:r>
            <a:r>
              <a:rPr lang="it-IT" sz="2000" b="1" i="1" dirty="0" err="1" smtClean="0"/>
              <a:t>questions</a:t>
            </a:r>
            <a:endParaRPr lang="it-IT" sz="2000" b="1" i="1" dirty="0" smtClean="0"/>
          </a:p>
          <a:p>
            <a:r>
              <a:rPr lang="en-US" sz="2000" i="1" dirty="0" smtClean="0"/>
              <a:t>Open</a:t>
            </a:r>
            <a:r>
              <a:rPr lang="en-US" sz="2000" dirty="0" smtClean="0"/>
              <a:t>: allows  to answer in unstructured way, you would use it when you need a numerous list of options or when you do not want in any way to influence the </a:t>
            </a:r>
            <a:r>
              <a:rPr lang="en-US" sz="2000" dirty="0" smtClean="0"/>
              <a:t>answer.</a:t>
            </a:r>
          </a:p>
          <a:p>
            <a:r>
              <a:rPr lang="en-US" sz="2000" i="1" dirty="0" smtClean="0"/>
              <a:t>Closed</a:t>
            </a:r>
            <a:r>
              <a:rPr lang="en-US" sz="2000" dirty="0" smtClean="0"/>
              <a:t>: reduces discretion of the response’s transcript and promotes elaboration </a:t>
            </a:r>
            <a:r>
              <a:rPr lang="en-US" sz="2000" dirty="0" smtClean="0"/>
              <a:t>process.</a:t>
            </a:r>
          </a:p>
          <a:p>
            <a:r>
              <a:rPr lang="en-US" sz="2000" i="1" dirty="0" smtClean="0"/>
              <a:t>Filter</a:t>
            </a:r>
            <a:r>
              <a:rPr lang="en-US" sz="2000" dirty="0" smtClean="0"/>
              <a:t>: directs the respondent to the next </a:t>
            </a:r>
            <a:r>
              <a:rPr lang="en-US" sz="2000" dirty="0" smtClean="0"/>
              <a:t>questions</a:t>
            </a:r>
            <a:endParaRPr lang="it-IT" sz="2000" dirty="0" smtClean="0"/>
          </a:p>
          <a:p>
            <a:r>
              <a:rPr lang="en-US" sz="2000" i="1" dirty="0" smtClean="0"/>
              <a:t>Control</a:t>
            </a:r>
            <a:r>
              <a:rPr lang="en-US" sz="2000" dirty="0" smtClean="0"/>
              <a:t>: favor the identification of answers in contrast between them</a:t>
            </a:r>
            <a:r>
              <a:rPr lang="en-US" sz="2000" dirty="0" smtClean="0"/>
              <a:t>.</a:t>
            </a:r>
            <a:endParaRPr lang="en-US" sz="2300" dirty="0"/>
          </a:p>
          <a:p>
            <a:pPr marL="0" indent="0">
              <a:buNone/>
            </a:pPr>
            <a:endParaRPr lang="it-IT" sz="2400" dirty="0" smtClean="0"/>
          </a:p>
          <a:p>
            <a:pPr marL="0" indent="0">
              <a:buNone/>
            </a:pPr>
            <a:endParaRPr lang="it-IT" sz="2400" dirty="0" smtClean="0"/>
          </a:p>
          <a:p>
            <a:pPr marL="0" indent="0">
              <a:buNone/>
            </a:pPr>
            <a:endParaRPr lang="it-IT" sz="2400" dirty="0"/>
          </a:p>
          <a:p>
            <a:pPr marL="0" indent="0">
              <a:buNone/>
            </a:pPr>
            <a:endParaRPr lang="it-IT" sz="2400" dirty="0"/>
          </a:p>
          <a:p>
            <a:pPr marL="0" indent="0">
              <a:buNone/>
            </a:pPr>
            <a:endParaRPr lang="it-IT" sz="2400" b="1" dirty="0"/>
          </a:p>
          <a:p>
            <a:pPr marL="0" indent="0">
              <a:buNone/>
            </a:pPr>
            <a:endParaRPr lang="it-IT" sz="2400" dirty="0"/>
          </a:p>
          <a:p>
            <a:pPr marL="0" indent="0">
              <a:buNone/>
            </a:pPr>
            <a:endParaRPr lang="it-IT" sz="2400" dirty="0" smtClean="0"/>
          </a:p>
          <a:p>
            <a:pPr marL="0" indent="0">
              <a:buNone/>
            </a:pPr>
            <a:endParaRPr lang="it-IT" dirty="0"/>
          </a:p>
          <a:p>
            <a:pPr marL="0" indent="0">
              <a:buNone/>
            </a:pPr>
            <a:endParaRPr lang="it-IT" dirty="0"/>
          </a:p>
        </p:txBody>
      </p:sp>
    </p:spTree>
    <p:extLst>
      <p:ext uri="{BB962C8B-B14F-4D97-AF65-F5344CB8AC3E}">
        <p14:creationId xmlns:p14="http://schemas.microsoft.com/office/powerpoint/2010/main" xmlns="" val="3791370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Resource</a:t>
            </a:r>
            <a:r>
              <a:rPr lang="it-IT" dirty="0" smtClean="0"/>
              <a:t> 3.1</a:t>
            </a:r>
            <a:br>
              <a:rPr lang="it-IT" dirty="0" smtClean="0"/>
            </a:br>
            <a:r>
              <a:rPr lang="it-IT" dirty="0" err="1" smtClean="0"/>
              <a:t>Videos</a:t>
            </a:r>
            <a:r>
              <a:rPr lang="it-IT" dirty="0" smtClean="0"/>
              <a:t> on </a:t>
            </a:r>
            <a:r>
              <a:rPr lang="it-IT" dirty="0" err="1" smtClean="0"/>
              <a:t>How</a:t>
            </a:r>
            <a:r>
              <a:rPr lang="it-IT" dirty="0" smtClean="0"/>
              <a:t> </a:t>
            </a:r>
            <a:r>
              <a:rPr lang="it-IT" dirty="0" err="1" smtClean="0"/>
              <a:t>to</a:t>
            </a:r>
            <a:r>
              <a:rPr lang="it-IT" dirty="0" smtClean="0"/>
              <a:t> </a:t>
            </a:r>
            <a:r>
              <a:rPr lang="it-IT" dirty="0" err="1" smtClean="0"/>
              <a:t>make</a:t>
            </a:r>
            <a:r>
              <a:rPr lang="it-IT" dirty="0" smtClean="0"/>
              <a:t> a </a:t>
            </a:r>
            <a:r>
              <a:rPr lang="it-IT" dirty="0" err="1" smtClean="0"/>
              <a:t>questionnaire</a:t>
            </a:r>
            <a:endParaRPr lang="it-IT" dirty="0"/>
          </a:p>
        </p:txBody>
      </p:sp>
      <p:sp>
        <p:nvSpPr>
          <p:cNvPr id="4" name="Segnaposto contenuto 3"/>
          <p:cNvSpPr>
            <a:spLocks noGrp="1"/>
          </p:cNvSpPr>
          <p:nvPr>
            <p:ph sz="half" idx="1"/>
          </p:nvPr>
        </p:nvSpPr>
        <p:spPr>
          <a:xfrm>
            <a:off x="838200" y="1825625"/>
            <a:ext cx="10216662" cy="4351338"/>
          </a:xfrm>
        </p:spPr>
        <p:txBody>
          <a:bodyPr>
            <a:normAutofit/>
          </a:bodyPr>
          <a:lstStyle/>
          <a:p>
            <a:r>
              <a:rPr lang="it-IT" dirty="0" smtClean="0"/>
              <a:t>THIS VIDEO AS A SAMPLE ONE FOR ALL THE COUNTRIES</a:t>
            </a:r>
          </a:p>
          <a:p>
            <a:r>
              <a:rPr lang="it-IT" dirty="0" smtClean="0">
                <a:hlinkClick r:id="rId2"/>
              </a:rPr>
              <a:t>https://www.youtube.com/watch?v=HfGyiRBwSec</a:t>
            </a:r>
            <a:endParaRPr lang="it-IT" dirty="0" smtClean="0"/>
          </a:p>
          <a:p>
            <a:r>
              <a:rPr lang="it-IT" dirty="0" smtClean="0">
                <a:solidFill>
                  <a:srgbClr val="FF0000"/>
                </a:solidFill>
              </a:rPr>
              <a:t>VIDEOS FROM THE PARTNERS TO BE INTEGRATED IN THE NATIONAL VERSION OF THE MODULE</a:t>
            </a:r>
          </a:p>
          <a:p>
            <a:pPr marL="0" indent="0">
              <a:buNone/>
            </a:pPr>
            <a:endParaRPr lang="it-IT" dirty="0"/>
          </a:p>
        </p:txBody>
      </p:sp>
    </p:spTree>
    <p:extLst>
      <p:ext uri="{BB962C8B-B14F-4D97-AF65-F5344CB8AC3E}">
        <p14:creationId xmlns:p14="http://schemas.microsoft.com/office/powerpoint/2010/main" xmlns="" val="2968736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Resource</a:t>
            </a:r>
            <a:r>
              <a:rPr lang="it-IT" dirty="0" smtClean="0"/>
              <a:t> </a:t>
            </a:r>
            <a:r>
              <a:rPr lang="it-IT" dirty="0" smtClean="0"/>
              <a:t>3.2a</a:t>
            </a:r>
            <a:br>
              <a:rPr lang="it-IT" dirty="0" smtClean="0"/>
            </a:br>
            <a:r>
              <a:rPr lang="it-IT" dirty="0" err="1" smtClean="0"/>
              <a:t>Examples</a:t>
            </a:r>
            <a:r>
              <a:rPr lang="it-IT" dirty="0" smtClean="0"/>
              <a:t> </a:t>
            </a:r>
            <a:r>
              <a:rPr lang="it-IT" dirty="0" smtClean="0"/>
              <a:t>of </a:t>
            </a:r>
            <a:r>
              <a:rPr lang="it-IT" dirty="0" err="1" smtClean="0"/>
              <a:t>questions</a:t>
            </a:r>
            <a:r>
              <a:rPr lang="it-IT" dirty="0" smtClean="0"/>
              <a:t> </a:t>
            </a:r>
            <a:r>
              <a:rPr lang="it-IT" dirty="0" err="1" smtClean="0"/>
              <a:t>types</a:t>
            </a:r>
            <a:endParaRPr lang="it-IT" dirty="0"/>
          </a:p>
        </p:txBody>
      </p:sp>
      <p:sp>
        <p:nvSpPr>
          <p:cNvPr id="4" name="Segnaposto contenuto 3"/>
          <p:cNvSpPr>
            <a:spLocks noGrp="1"/>
          </p:cNvSpPr>
          <p:nvPr>
            <p:ph sz="half" idx="1"/>
          </p:nvPr>
        </p:nvSpPr>
        <p:spPr/>
        <p:txBody>
          <a:bodyPr>
            <a:normAutofit fontScale="32500" lnSpcReduction="20000"/>
          </a:bodyPr>
          <a:lstStyle/>
          <a:p>
            <a:pPr marL="0" indent="0">
              <a:buNone/>
            </a:pPr>
            <a:r>
              <a:rPr lang="en-US" sz="4500" b="1" dirty="0" smtClean="0"/>
              <a:t>What </a:t>
            </a:r>
            <a:r>
              <a:rPr lang="en-US" sz="4500" b="1" dirty="0"/>
              <a:t>do you  give more importance when choosing a hotel? (open question)</a:t>
            </a:r>
            <a:r>
              <a:rPr lang="it-IT" sz="4500" b="1" dirty="0" smtClean="0"/>
              <a:t>  </a:t>
            </a:r>
            <a:r>
              <a:rPr lang="it-IT" sz="4500" dirty="0" err="1" smtClean="0"/>
              <a:t>…………………………………………………………………………………………………</a:t>
            </a:r>
            <a:endParaRPr lang="it-IT" sz="4500" dirty="0"/>
          </a:p>
          <a:p>
            <a:pPr marL="0" indent="0">
              <a:buNone/>
            </a:pPr>
            <a:endParaRPr lang="it-IT" sz="4500" i="1" dirty="0" smtClean="0"/>
          </a:p>
          <a:p>
            <a:pPr marL="0" indent="0">
              <a:buNone/>
            </a:pPr>
            <a:r>
              <a:rPr lang="en-US" sz="4500" b="1" dirty="0" smtClean="0"/>
              <a:t>What </a:t>
            </a:r>
            <a:r>
              <a:rPr lang="en-US" sz="4500" b="1" dirty="0"/>
              <a:t>do you give more importance when choosing a hotel? (It follows a series of possible answers, from the beginning must be established weather you can give more than one answer – </a:t>
            </a:r>
            <a:r>
              <a:rPr lang="en-US" sz="4500" b="1" dirty="0" smtClean="0"/>
              <a:t>c</a:t>
            </a:r>
            <a:r>
              <a:rPr lang="en-US" sz="4500" b="1" dirty="0" smtClean="0"/>
              <a:t>lose question)</a:t>
            </a:r>
            <a:endParaRPr lang="en-US" sz="4500" b="1" dirty="0"/>
          </a:p>
          <a:p>
            <a:pPr marL="0" indent="0">
              <a:buNone/>
            </a:pPr>
            <a:r>
              <a:rPr lang="en-US" sz="4500" i="1" dirty="0"/>
              <a:t>1) Price</a:t>
            </a:r>
          </a:p>
          <a:p>
            <a:pPr marL="0" indent="0">
              <a:buNone/>
            </a:pPr>
            <a:r>
              <a:rPr lang="en-US" sz="4500" i="1" dirty="0"/>
              <a:t>2) Cleaning</a:t>
            </a:r>
          </a:p>
          <a:p>
            <a:pPr marL="0" indent="0">
              <a:buNone/>
            </a:pPr>
            <a:r>
              <a:rPr lang="en-US" sz="4500" i="1" dirty="0"/>
              <a:t>3) Services</a:t>
            </a:r>
          </a:p>
          <a:p>
            <a:pPr marL="0" indent="0">
              <a:buNone/>
            </a:pPr>
            <a:r>
              <a:rPr lang="en-US" sz="4500" i="1" dirty="0"/>
              <a:t>4) Location</a:t>
            </a:r>
          </a:p>
          <a:p>
            <a:pPr marL="0" indent="0">
              <a:buNone/>
            </a:pPr>
            <a:r>
              <a:rPr lang="en-US" sz="4500" i="1" dirty="0"/>
              <a:t>5) D</a:t>
            </a:r>
          </a:p>
          <a:p>
            <a:pPr marL="0" indent="0">
              <a:buNone/>
            </a:pPr>
            <a:r>
              <a:rPr lang="en-US" sz="4500" i="1" dirty="0"/>
              <a:t>6) F</a:t>
            </a:r>
          </a:p>
          <a:p>
            <a:pPr marL="0" indent="0">
              <a:buNone/>
            </a:pPr>
            <a:r>
              <a:rPr lang="en-US" sz="4500" i="1" dirty="0"/>
              <a:t>7) G</a:t>
            </a:r>
          </a:p>
          <a:p>
            <a:r>
              <a:rPr lang="en-US" sz="4500" i="1" dirty="0"/>
              <a:t>Other (please specify</a:t>
            </a:r>
            <a:r>
              <a:rPr lang="en-US" sz="4500" i="1" dirty="0" smtClean="0"/>
              <a:t>)…………………………………………………….</a:t>
            </a:r>
            <a:endParaRPr lang="en-US" sz="4500" i="1" dirty="0"/>
          </a:p>
        </p:txBody>
      </p:sp>
      <p:sp>
        <p:nvSpPr>
          <p:cNvPr id="5" name="Segnaposto contenuto 4"/>
          <p:cNvSpPr>
            <a:spLocks noGrp="1"/>
          </p:cNvSpPr>
          <p:nvPr>
            <p:ph sz="half" idx="2"/>
          </p:nvPr>
        </p:nvSpPr>
        <p:spPr/>
        <p:txBody>
          <a:bodyPr>
            <a:normAutofit fontScale="32500" lnSpcReduction="20000"/>
          </a:bodyPr>
          <a:lstStyle/>
          <a:p>
            <a:pPr marL="0" indent="0">
              <a:buNone/>
            </a:pPr>
            <a:r>
              <a:rPr lang="it-IT" sz="4600" b="1" dirty="0" smtClean="0"/>
              <a:t>Do </a:t>
            </a:r>
            <a:r>
              <a:rPr lang="it-IT" sz="4600" b="1" dirty="0" err="1" smtClean="0"/>
              <a:t>you</a:t>
            </a:r>
            <a:r>
              <a:rPr lang="it-IT" sz="4600" b="1" dirty="0" smtClean="0"/>
              <a:t> </a:t>
            </a:r>
            <a:r>
              <a:rPr lang="it-IT" sz="4600" b="1" dirty="0" err="1" smtClean="0"/>
              <a:t>plan</a:t>
            </a:r>
            <a:r>
              <a:rPr lang="it-IT" sz="4600" b="1" dirty="0" smtClean="0"/>
              <a:t> </a:t>
            </a:r>
            <a:r>
              <a:rPr lang="it-IT" sz="4600" b="1" dirty="0" err="1" smtClean="0"/>
              <a:t>to</a:t>
            </a:r>
            <a:r>
              <a:rPr lang="it-IT" sz="4600" b="1" dirty="0" smtClean="0"/>
              <a:t> </a:t>
            </a:r>
            <a:r>
              <a:rPr lang="it-IT" sz="4600" b="1" dirty="0" err="1" smtClean="0"/>
              <a:t>use</a:t>
            </a:r>
            <a:r>
              <a:rPr lang="it-IT" sz="4600" b="1" dirty="0" smtClean="0"/>
              <a:t> a service </a:t>
            </a:r>
            <a:r>
              <a:rPr lang="it-IT" sz="4600" b="1" dirty="0" err="1" smtClean="0"/>
              <a:t>like</a:t>
            </a:r>
            <a:r>
              <a:rPr lang="it-IT" sz="4600" b="1" dirty="0" smtClean="0"/>
              <a:t> </a:t>
            </a:r>
            <a:r>
              <a:rPr lang="it-IT" sz="4600" b="1" dirty="0" err="1" smtClean="0"/>
              <a:t>this</a:t>
            </a:r>
            <a:r>
              <a:rPr lang="it-IT" sz="4600" b="1" dirty="0" smtClean="0"/>
              <a:t>?</a:t>
            </a:r>
          </a:p>
          <a:p>
            <a:pPr marL="457200" indent="-457200">
              <a:buAutoNum type="arabicParenR"/>
            </a:pPr>
            <a:r>
              <a:rPr lang="it-IT" sz="5000" dirty="0" err="1" smtClean="0"/>
              <a:t>Certainly</a:t>
            </a:r>
            <a:r>
              <a:rPr lang="it-IT" sz="5000" dirty="0" smtClean="0"/>
              <a:t> yes		</a:t>
            </a:r>
            <a:endParaRPr lang="it-IT" sz="5000" u="sng" dirty="0" smtClean="0"/>
          </a:p>
          <a:p>
            <a:pPr marL="457200" indent="-457200">
              <a:buAutoNum type="arabicParenR"/>
            </a:pPr>
            <a:r>
              <a:rPr lang="it-IT" sz="5000" dirty="0" err="1" smtClean="0"/>
              <a:t>Probably</a:t>
            </a:r>
            <a:r>
              <a:rPr lang="it-IT" sz="5000" dirty="0" smtClean="0"/>
              <a:t> yes</a:t>
            </a:r>
            <a:endParaRPr lang="it-IT" sz="5000" u="sng" dirty="0" smtClean="0"/>
          </a:p>
          <a:p>
            <a:pPr marL="457200" indent="-457200">
              <a:buAutoNum type="arabicParenR"/>
            </a:pPr>
            <a:r>
              <a:rPr lang="it-IT" sz="5000" dirty="0" smtClean="0"/>
              <a:t>I don ‘t </a:t>
            </a:r>
            <a:r>
              <a:rPr lang="it-IT" sz="5000" dirty="0" err="1" smtClean="0"/>
              <a:t>know</a:t>
            </a:r>
            <a:endParaRPr lang="it-IT" sz="5000" u="sng" dirty="0" smtClean="0"/>
          </a:p>
          <a:p>
            <a:pPr marL="457200" indent="-457200">
              <a:buAutoNum type="arabicParenR"/>
            </a:pPr>
            <a:r>
              <a:rPr lang="it-IT" sz="5000" dirty="0" err="1" smtClean="0"/>
              <a:t>Probably</a:t>
            </a:r>
            <a:r>
              <a:rPr lang="it-IT" sz="5000" dirty="0" smtClean="0"/>
              <a:t> </a:t>
            </a:r>
            <a:r>
              <a:rPr lang="it-IT" sz="5000" dirty="0" err="1" smtClean="0"/>
              <a:t>not</a:t>
            </a:r>
            <a:endParaRPr lang="it-IT" sz="5000" u="sng" dirty="0" smtClean="0"/>
          </a:p>
          <a:p>
            <a:pPr marL="457200" indent="-457200">
              <a:buAutoNum type="arabicParenR"/>
            </a:pPr>
            <a:r>
              <a:rPr lang="it-IT" sz="5000" dirty="0" err="1" smtClean="0"/>
              <a:t>Certainly</a:t>
            </a:r>
            <a:r>
              <a:rPr lang="it-IT" sz="5000" dirty="0" smtClean="0"/>
              <a:t> </a:t>
            </a:r>
            <a:r>
              <a:rPr lang="it-IT" sz="5000" dirty="0" err="1" smtClean="0"/>
              <a:t>not</a:t>
            </a:r>
            <a:endParaRPr lang="it-IT" sz="5000" u="sng" dirty="0" smtClean="0"/>
          </a:p>
          <a:p>
            <a:pPr marL="457200" lvl="1" indent="0">
              <a:buNone/>
            </a:pPr>
            <a:r>
              <a:rPr lang="it-IT" sz="4600" dirty="0" smtClean="0"/>
              <a:t> </a:t>
            </a:r>
            <a:endParaRPr lang="it-IT" sz="4600" u="sng" dirty="0" smtClean="0"/>
          </a:p>
          <a:p>
            <a:pPr marL="0" indent="0">
              <a:buNone/>
            </a:pPr>
            <a:r>
              <a:rPr lang="it-IT" sz="4600" b="1" dirty="0" err="1" smtClean="0"/>
              <a:t>How</a:t>
            </a:r>
            <a:r>
              <a:rPr lang="it-IT" sz="4600" b="1" dirty="0" smtClean="0"/>
              <a:t> </a:t>
            </a:r>
            <a:r>
              <a:rPr lang="it-IT" sz="4600" b="1" dirty="0" err="1" smtClean="0"/>
              <a:t>much</a:t>
            </a:r>
            <a:r>
              <a:rPr lang="it-IT" sz="4600" b="1" dirty="0" smtClean="0"/>
              <a:t> do </a:t>
            </a:r>
            <a:r>
              <a:rPr lang="it-IT" sz="4600" b="1" dirty="0" err="1" smtClean="0"/>
              <a:t>you</a:t>
            </a:r>
            <a:r>
              <a:rPr lang="it-IT" sz="4600" b="1" dirty="0" smtClean="0"/>
              <a:t> </a:t>
            </a:r>
            <a:r>
              <a:rPr lang="it-IT" sz="4600" b="1" dirty="0" err="1" smtClean="0"/>
              <a:t>like</a:t>
            </a:r>
            <a:r>
              <a:rPr lang="it-IT" sz="4600" b="1" dirty="0" smtClean="0"/>
              <a:t> </a:t>
            </a:r>
            <a:r>
              <a:rPr lang="it-IT" sz="4600" b="1" dirty="0" err="1" smtClean="0"/>
              <a:t>this</a:t>
            </a:r>
            <a:r>
              <a:rPr lang="it-IT" sz="4600" b="1" dirty="0" smtClean="0"/>
              <a:t> </a:t>
            </a:r>
            <a:r>
              <a:rPr lang="it-IT" sz="4600" b="1" dirty="0" err="1" smtClean="0"/>
              <a:t>product</a:t>
            </a:r>
            <a:r>
              <a:rPr lang="it-IT" sz="4600" b="1" dirty="0" smtClean="0"/>
              <a:t>?</a:t>
            </a:r>
          </a:p>
          <a:p>
            <a:pPr marL="514350" lvl="0" indent="-514350">
              <a:buAutoNum type="arabicParenR"/>
            </a:pPr>
            <a:r>
              <a:rPr lang="it-IT" sz="4600" dirty="0" err="1" smtClean="0"/>
              <a:t>Very</a:t>
            </a:r>
            <a:r>
              <a:rPr lang="it-IT" sz="4600" dirty="0" smtClean="0"/>
              <a:t> </a:t>
            </a:r>
            <a:r>
              <a:rPr lang="it-IT" sz="4600" dirty="0" err="1" smtClean="0"/>
              <a:t>much</a:t>
            </a:r>
            <a:r>
              <a:rPr lang="it-IT" sz="4600" dirty="0" smtClean="0"/>
              <a:t> </a:t>
            </a:r>
            <a:endParaRPr lang="it-IT" sz="4600" u="sng" dirty="0" smtClean="0"/>
          </a:p>
          <a:p>
            <a:pPr marL="514350" lvl="0" indent="-514350">
              <a:buAutoNum type="arabicParenR"/>
            </a:pPr>
            <a:r>
              <a:rPr lang="it-IT" sz="4600" dirty="0" smtClean="0"/>
              <a:t>A </a:t>
            </a:r>
            <a:r>
              <a:rPr lang="it-IT" sz="4600" dirty="0" err="1" smtClean="0"/>
              <a:t>litte</a:t>
            </a:r>
            <a:r>
              <a:rPr lang="it-IT" sz="4600" dirty="0" smtClean="0"/>
              <a:t> bit</a:t>
            </a:r>
            <a:endParaRPr lang="it-IT" sz="4600" u="sng" dirty="0" smtClean="0"/>
          </a:p>
          <a:p>
            <a:pPr marL="514350" lvl="0" indent="-514350">
              <a:buAutoNum type="arabicParenR"/>
            </a:pPr>
            <a:r>
              <a:rPr lang="it-IT" sz="4600" dirty="0" err="1" smtClean="0"/>
              <a:t>Not</a:t>
            </a:r>
            <a:r>
              <a:rPr lang="it-IT" sz="4600" dirty="0" smtClean="0"/>
              <a:t> </a:t>
            </a:r>
            <a:r>
              <a:rPr lang="it-IT" sz="4600" dirty="0" err="1" smtClean="0"/>
              <a:t>very</a:t>
            </a:r>
            <a:r>
              <a:rPr lang="it-IT" sz="4600" dirty="0" smtClean="0"/>
              <a:t> </a:t>
            </a:r>
            <a:r>
              <a:rPr lang="it-IT" sz="4600" dirty="0" err="1" smtClean="0"/>
              <a:t>much</a:t>
            </a:r>
            <a:endParaRPr lang="it-IT" sz="4600" dirty="0" smtClean="0"/>
          </a:p>
          <a:p>
            <a:pPr marL="514350" lvl="0" indent="-514350">
              <a:buAutoNum type="arabicParenR"/>
            </a:pPr>
            <a:r>
              <a:rPr lang="it-IT" sz="4600" dirty="0" err="1" smtClean="0"/>
              <a:t>Not</a:t>
            </a:r>
            <a:r>
              <a:rPr lang="it-IT" sz="4600" dirty="0" smtClean="0"/>
              <a:t> at </a:t>
            </a:r>
            <a:r>
              <a:rPr lang="it-IT" sz="4600" dirty="0" err="1" smtClean="0"/>
              <a:t>all</a:t>
            </a:r>
            <a:endParaRPr lang="it-IT" sz="4600" dirty="0" smtClean="0"/>
          </a:p>
          <a:p>
            <a:pPr marL="514350" indent="-514350">
              <a:buFont typeface="Arial" panose="020B0604020202020204" pitchFamily="34" charset="0"/>
              <a:buAutoNum type="arabicParenR"/>
            </a:pPr>
            <a:r>
              <a:rPr lang="it-IT" sz="4600" dirty="0" smtClean="0"/>
              <a:t>I don’t </a:t>
            </a:r>
            <a:r>
              <a:rPr lang="it-IT" sz="4600" dirty="0" err="1" smtClean="0"/>
              <a:t>know</a:t>
            </a:r>
            <a:r>
              <a:rPr lang="it-IT" sz="4600" dirty="0" smtClean="0"/>
              <a:t> </a:t>
            </a:r>
            <a:r>
              <a:rPr lang="it-IT" sz="4600" dirty="0" err="1" smtClean="0"/>
              <a:t>how</a:t>
            </a:r>
            <a:r>
              <a:rPr lang="it-IT" sz="4600" dirty="0" smtClean="0"/>
              <a:t> </a:t>
            </a:r>
            <a:r>
              <a:rPr lang="it-IT" sz="4600" dirty="0" err="1" smtClean="0"/>
              <a:t>to</a:t>
            </a:r>
            <a:r>
              <a:rPr lang="it-IT" sz="4600" dirty="0" smtClean="0"/>
              <a:t> express </a:t>
            </a:r>
            <a:r>
              <a:rPr lang="it-IT" sz="4600" dirty="0" err="1" smtClean="0"/>
              <a:t>an</a:t>
            </a:r>
            <a:r>
              <a:rPr lang="it-IT" sz="4600" dirty="0" smtClean="0"/>
              <a:t> opinion</a:t>
            </a:r>
          </a:p>
          <a:p>
            <a:endParaRPr lang="it-IT" sz="1500" dirty="0"/>
          </a:p>
        </p:txBody>
      </p:sp>
    </p:spTree>
    <p:extLst>
      <p:ext uri="{BB962C8B-B14F-4D97-AF65-F5344CB8AC3E}">
        <p14:creationId xmlns:p14="http://schemas.microsoft.com/office/powerpoint/2010/main" xmlns="" val="2387891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Resource</a:t>
            </a:r>
            <a:r>
              <a:rPr lang="it-IT" dirty="0" smtClean="0"/>
              <a:t> </a:t>
            </a:r>
            <a:r>
              <a:rPr lang="it-IT" dirty="0" smtClean="0"/>
              <a:t>3.2b</a:t>
            </a:r>
            <a:br>
              <a:rPr lang="it-IT" dirty="0" smtClean="0"/>
            </a:br>
            <a:r>
              <a:rPr lang="it-IT" dirty="0" err="1" smtClean="0"/>
              <a:t>Examples</a:t>
            </a:r>
            <a:r>
              <a:rPr lang="it-IT" dirty="0" smtClean="0"/>
              <a:t> </a:t>
            </a:r>
            <a:r>
              <a:rPr lang="it-IT" dirty="0"/>
              <a:t>of </a:t>
            </a:r>
            <a:r>
              <a:rPr lang="it-IT" dirty="0" err="1"/>
              <a:t>question</a:t>
            </a:r>
            <a:r>
              <a:rPr lang="it-IT" dirty="0"/>
              <a:t> </a:t>
            </a:r>
            <a:r>
              <a:rPr lang="it-IT" dirty="0" err="1" smtClean="0"/>
              <a:t>types</a:t>
            </a:r>
            <a:endParaRPr lang="it-IT" dirty="0"/>
          </a:p>
        </p:txBody>
      </p:sp>
      <p:sp>
        <p:nvSpPr>
          <p:cNvPr id="4" name="Segnaposto contenuto 3"/>
          <p:cNvSpPr>
            <a:spLocks noGrp="1"/>
          </p:cNvSpPr>
          <p:nvPr>
            <p:ph idx="1"/>
          </p:nvPr>
        </p:nvSpPr>
        <p:spPr/>
        <p:txBody>
          <a:bodyPr>
            <a:normAutofit/>
          </a:bodyPr>
          <a:lstStyle/>
          <a:p>
            <a:pPr>
              <a:buNone/>
            </a:pPr>
            <a:r>
              <a:rPr lang="it-IT" b="1" dirty="0" smtClean="0"/>
              <a:t>The </a:t>
            </a:r>
            <a:r>
              <a:rPr lang="it-IT" b="1" dirty="0" err="1" smtClean="0"/>
              <a:t>customer</a:t>
            </a:r>
            <a:r>
              <a:rPr lang="it-IT" b="1" dirty="0" smtClean="0"/>
              <a:t> service </a:t>
            </a:r>
            <a:r>
              <a:rPr lang="it-IT" b="1" dirty="0" err="1" smtClean="0"/>
              <a:t>has</a:t>
            </a:r>
            <a:r>
              <a:rPr lang="it-IT" b="1" dirty="0" smtClean="0"/>
              <a:t> </a:t>
            </a:r>
            <a:r>
              <a:rPr lang="it-IT" b="1" dirty="0" err="1" smtClean="0"/>
              <a:t>disappointed</a:t>
            </a:r>
            <a:r>
              <a:rPr lang="it-IT" b="1" dirty="0" smtClean="0"/>
              <a:t> or </a:t>
            </a:r>
            <a:r>
              <a:rPr lang="it-IT" b="1" dirty="0" err="1" smtClean="0"/>
              <a:t>exceeded</a:t>
            </a:r>
            <a:r>
              <a:rPr lang="it-IT" b="1" dirty="0" smtClean="0"/>
              <a:t> </a:t>
            </a:r>
            <a:r>
              <a:rPr lang="it-IT" b="1" dirty="0" err="1" smtClean="0"/>
              <a:t>your</a:t>
            </a:r>
            <a:r>
              <a:rPr lang="it-IT" b="1" dirty="0" smtClean="0"/>
              <a:t> </a:t>
            </a:r>
            <a:r>
              <a:rPr lang="it-IT" b="1" dirty="0" err="1" smtClean="0"/>
              <a:t>expectations</a:t>
            </a:r>
            <a:r>
              <a:rPr lang="it-IT" b="1" dirty="0" smtClean="0"/>
              <a:t>?</a:t>
            </a:r>
            <a:endParaRPr lang="it-IT" dirty="0"/>
          </a:p>
          <a:p>
            <a:pPr marL="0" indent="0">
              <a:buNone/>
            </a:pPr>
            <a:r>
              <a:rPr lang="it-IT" dirty="0"/>
              <a:t> 	</a:t>
            </a:r>
            <a:r>
              <a:rPr lang="it-IT" dirty="0" smtClean="0"/>
              <a:t>  </a:t>
            </a:r>
            <a:r>
              <a:rPr lang="it-IT" dirty="0" err="1" smtClean="0">
                <a:solidFill>
                  <a:srgbClr val="FF0000"/>
                </a:solidFill>
              </a:rPr>
              <a:t>Disappointed</a:t>
            </a:r>
            <a:r>
              <a:rPr lang="it-IT" dirty="0" smtClean="0">
                <a:solidFill>
                  <a:srgbClr val="FF0000"/>
                </a:solidFill>
              </a:rPr>
              <a:t>  </a:t>
            </a:r>
            <a:r>
              <a:rPr lang="it-IT" dirty="0" err="1" smtClean="0">
                <a:solidFill>
                  <a:srgbClr val="FF0000"/>
                </a:solidFill>
              </a:rPr>
              <a:t>expectations</a:t>
            </a:r>
            <a:r>
              <a:rPr lang="it-IT" dirty="0"/>
              <a:t>	</a:t>
            </a:r>
            <a:r>
              <a:rPr lang="it-IT" dirty="0" smtClean="0"/>
              <a:t>       </a:t>
            </a:r>
            <a:r>
              <a:rPr lang="it-IT" dirty="0" err="1" smtClean="0">
                <a:solidFill>
                  <a:srgbClr val="00B050"/>
                </a:solidFill>
              </a:rPr>
              <a:t>Exceed</a:t>
            </a:r>
            <a:r>
              <a:rPr lang="it-IT" dirty="0" smtClean="0">
                <a:solidFill>
                  <a:srgbClr val="00B050"/>
                </a:solidFill>
              </a:rPr>
              <a:t> </a:t>
            </a:r>
            <a:r>
              <a:rPr lang="it-IT" dirty="0" err="1" smtClean="0">
                <a:solidFill>
                  <a:srgbClr val="00B050"/>
                </a:solidFill>
              </a:rPr>
              <a:t>expectations</a:t>
            </a:r>
            <a:endParaRPr lang="it-IT" dirty="0">
              <a:solidFill>
                <a:srgbClr val="00B050"/>
              </a:solidFill>
            </a:endParaRPr>
          </a:p>
          <a:p>
            <a:pPr marL="0" indent="0">
              <a:buNone/>
            </a:pPr>
            <a:r>
              <a:rPr lang="it-IT" dirty="0"/>
              <a:t> 	</a:t>
            </a:r>
            <a:r>
              <a:rPr lang="it-IT" dirty="0">
                <a:solidFill>
                  <a:srgbClr val="FF0000"/>
                </a:solidFill>
              </a:rPr>
              <a:t>5	4	3	2	1</a:t>
            </a:r>
            <a:r>
              <a:rPr lang="it-IT" dirty="0"/>
              <a:t>	0	</a:t>
            </a:r>
            <a:r>
              <a:rPr lang="it-IT" dirty="0">
                <a:solidFill>
                  <a:srgbClr val="00B050"/>
                </a:solidFill>
              </a:rPr>
              <a:t>1	2	3	4	5</a:t>
            </a:r>
            <a:r>
              <a:rPr lang="it-IT" dirty="0"/>
              <a:t>	</a:t>
            </a:r>
            <a:endParaRPr lang="it-IT" dirty="0" smtClean="0"/>
          </a:p>
          <a:p>
            <a:pPr marL="0" indent="0">
              <a:buNone/>
            </a:pPr>
            <a:endParaRPr lang="it-IT" dirty="0"/>
          </a:p>
          <a:p>
            <a:pPr marL="0" indent="0">
              <a:buNone/>
            </a:pPr>
            <a:r>
              <a:rPr lang="it-IT" b="1" dirty="0" err="1" smtClean="0"/>
              <a:t>How</a:t>
            </a:r>
            <a:r>
              <a:rPr lang="it-IT" b="1" dirty="0" smtClean="0"/>
              <a:t> </a:t>
            </a:r>
            <a:r>
              <a:rPr lang="it-IT" b="1" dirty="0" err="1" smtClean="0"/>
              <a:t>important</a:t>
            </a:r>
            <a:r>
              <a:rPr lang="it-IT" b="1" dirty="0" smtClean="0"/>
              <a:t> </a:t>
            </a:r>
            <a:r>
              <a:rPr lang="it-IT" b="1" dirty="0" err="1" smtClean="0"/>
              <a:t>is</a:t>
            </a:r>
            <a:r>
              <a:rPr lang="it-IT" b="1" dirty="0" smtClean="0"/>
              <a:t> </a:t>
            </a:r>
            <a:r>
              <a:rPr lang="it-IT" b="1" dirty="0" err="1" smtClean="0"/>
              <a:t>it</a:t>
            </a:r>
            <a:r>
              <a:rPr lang="it-IT" b="1" dirty="0" smtClean="0"/>
              <a:t> for </a:t>
            </a:r>
            <a:r>
              <a:rPr lang="it-IT" b="1" dirty="0" err="1" smtClean="0"/>
              <a:t>you</a:t>
            </a:r>
            <a:r>
              <a:rPr lang="it-IT" b="1" dirty="0" smtClean="0"/>
              <a:t> …. </a:t>
            </a:r>
            <a:r>
              <a:rPr lang="it-IT" b="1" dirty="0"/>
              <a:t>? (</a:t>
            </a:r>
            <a:r>
              <a:rPr lang="it-IT" b="1" dirty="0" smtClean="0"/>
              <a:t>1=</a:t>
            </a:r>
            <a:r>
              <a:rPr lang="it-IT" b="1" dirty="0" err="1" smtClean="0"/>
              <a:t>not</a:t>
            </a:r>
            <a:r>
              <a:rPr lang="it-IT" b="1" dirty="0" smtClean="0"/>
              <a:t> </a:t>
            </a:r>
            <a:r>
              <a:rPr lang="it-IT" b="1" dirty="0" err="1" smtClean="0"/>
              <a:t>at</a:t>
            </a:r>
            <a:r>
              <a:rPr lang="it-IT" b="1" dirty="0" smtClean="0"/>
              <a:t> </a:t>
            </a:r>
            <a:r>
              <a:rPr lang="it-IT" b="1" dirty="0" err="1" smtClean="0"/>
              <a:t>all</a:t>
            </a:r>
            <a:r>
              <a:rPr lang="it-IT" b="1" dirty="0" smtClean="0"/>
              <a:t>; 5=</a:t>
            </a:r>
            <a:r>
              <a:rPr lang="it-IT" b="1" dirty="0" err="1" smtClean="0"/>
              <a:t>very</a:t>
            </a:r>
            <a:r>
              <a:rPr lang="it-IT" b="1" dirty="0" smtClean="0"/>
              <a:t> </a:t>
            </a:r>
            <a:r>
              <a:rPr lang="it-IT" b="1" dirty="0" err="1" smtClean="0"/>
              <a:t>much</a:t>
            </a:r>
            <a:r>
              <a:rPr lang="it-IT" b="1" dirty="0" smtClean="0"/>
              <a:t> )</a:t>
            </a:r>
            <a:endParaRPr lang="it-IT" b="1" dirty="0"/>
          </a:p>
          <a:p>
            <a:pPr marL="0" indent="0">
              <a:buNone/>
            </a:pPr>
            <a:r>
              <a:rPr lang="it-IT" dirty="0" smtClean="0"/>
              <a:t>The </a:t>
            </a:r>
            <a:r>
              <a:rPr lang="it-IT" dirty="0" err="1" smtClean="0"/>
              <a:t>room’s</a:t>
            </a:r>
            <a:r>
              <a:rPr lang="it-IT" dirty="0" smtClean="0"/>
              <a:t> </a:t>
            </a:r>
            <a:r>
              <a:rPr lang="it-IT" dirty="0" err="1" smtClean="0"/>
              <a:t>lighting</a:t>
            </a:r>
            <a:r>
              <a:rPr lang="it-IT" dirty="0" smtClean="0"/>
              <a:t>            1</a:t>
            </a:r>
            <a:r>
              <a:rPr lang="it-IT" dirty="0"/>
              <a:t>	2	3	4	5</a:t>
            </a:r>
          </a:p>
          <a:p>
            <a:pPr marL="0" indent="0">
              <a:buNone/>
            </a:pPr>
            <a:r>
              <a:rPr lang="it-IT" dirty="0" smtClean="0"/>
              <a:t>The </a:t>
            </a:r>
            <a:r>
              <a:rPr lang="it-IT" dirty="0" err="1" smtClean="0"/>
              <a:t>room’s</a:t>
            </a:r>
            <a:r>
              <a:rPr lang="it-IT" dirty="0" smtClean="0"/>
              <a:t> </a:t>
            </a:r>
            <a:r>
              <a:rPr lang="it-IT" dirty="0" err="1" smtClean="0"/>
              <a:t>silence</a:t>
            </a:r>
            <a:r>
              <a:rPr lang="it-IT" dirty="0" smtClean="0"/>
              <a:t> </a:t>
            </a:r>
            <a:r>
              <a:rPr lang="it-IT" dirty="0"/>
              <a:t>	</a:t>
            </a:r>
            <a:r>
              <a:rPr lang="it-IT" dirty="0" smtClean="0"/>
              <a:t> 1</a:t>
            </a:r>
            <a:r>
              <a:rPr lang="it-IT" dirty="0"/>
              <a:t>	2	3	4	5</a:t>
            </a:r>
          </a:p>
          <a:p>
            <a:pPr marL="0" indent="0">
              <a:buNone/>
            </a:pPr>
            <a:endParaRPr lang="it-IT" dirty="0"/>
          </a:p>
        </p:txBody>
      </p:sp>
    </p:spTree>
    <p:extLst>
      <p:ext uri="{BB962C8B-B14F-4D97-AF65-F5344CB8AC3E}">
        <p14:creationId xmlns:p14="http://schemas.microsoft.com/office/powerpoint/2010/main" xmlns="" val="2835193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mtClean="0"/>
              <a:t>Resource 3.3</a:t>
            </a:r>
            <a:r>
              <a:rPr lang="it-IT" smtClean="0"/>
              <a:t/>
            </a:r>
            <a:br>
              <a:rPr lang="it-IT" smtClean="0"/>
            </a:br>
            <a:r>
              <a:rPr lang="it-IT" smtClean="0"/>
              <a:t>Examples from «A scuola d’impresa»</a:t>
            </a:r>
            <a:endParaRPr lang="it-IT" dirty="0"/>
          </a:p>
        </p:txBody>
      </p:sp>
      <p:sp>
        <p:nvSpPr>
          <p:cNvPr id="4" name="Segnaposto contenuto 3"/>
          <p:cNvSpPr>
            <a:spLocks noGrp="1"/>
          </p:cNvSpPr>
          <p:nvPr>
            <p:ph sz="half" idx="1"/>
          </p:nvPr>
        </p:nvSpPr>
        <p:spPr/>
        <p:txBody>
          <a:bodyPr>
            <a:normAutofit/>
          </a:bodyPr>
          <a:lstStyle/>
          <a:p>
            <a:pPr marL="0" indent="0" algn="just">
              <a:buNone/>
            </a:pPr>
            <a:endParaRPr lang="it-IT" sz="2400" smtClean="0"/>
          </a:p>
          <a:p>
            <a:pPr marL="0" indent="0" algn="just">
              <a:buNone/>
            </a:pPr>
            <a:endParaRPr lang="it-IT" sz="2400" smtClean="0">
              <a:solidFill>
                <a:srgbClr val="FF0000"/>
              </a:solidFill>
            </a:endParaRPr>
          </a:p>
          <a:p>
            <a:pPr marL="0" indent="0">
              <a:buNone/>
            </a:pPr>
            <a:endParaRPr lang="it-IT" dirty="0" smtClean="0"/>
          </a:p>
        </p:txBody>
      </p:sp>
      <p:sp>
        <p:nvSpPr>
          <p:cNvPr id="6" name="Segnaposto contenuto 5"/>
          <p:cNvSpPr>
            <a:spLocks noGrp="1"/>
          </p:cNvSpPr>
          <p:nvPr>
            <p:ph sz="half" idx="2"/>
          </p:nvPr>
        </p:nvSpPr>
        <p:spPr/>
        <p:txBody>
          <a:bodyPr/>
          <a:lstStyle/>
          <a:p>
            <a:r>
              <a:rPr lang="it-IT" dirty="0" smtClean="0"/>
              <a:t>Click </a:t>
            </a:r>
            <a:r>
              <a:rPr lang="it-IT" dirty="0" err="1" smtClean="0">
                <a:hlinkClick r:id="rId2"/>
              </a:rPr>
              <a:t>here</a:t>
            </a:r>
            <a:r>
              <a:rPr lang="it-IT" dirty="0" smtClean="0"/>
              <a:t> </a:t>
            </a:r>
            <a:r>
              <a:rPr lang="it-IT" dirty="0" err="1" smtClean="0"/>
              <a:t>to</a:t>
            </a:r>
            <a:r>
              <a:rPr lang="it-IT" dirty="0" smtClean="0"/>
              <a:t> download a full </a:t>
            </a:r>
            <a:r>
              <a:rPr lang="it-IT" dirty="0" err="1" smtClean="0"/>
              <a:t>example</a:t>
            </a:r>
            <a:r>
              <a:rPr lang="it-IT" dirty="0" smtClean="0"/>
              <a:t> </a:t>
            </a:r>
            <a:r>
              <a:rPr lang="it-IT" dirty="0" err="1" smtClean="0"/>
              <a:t>of</a:t>
            </a:r>
            <a:r>
              <a:rPr lang="it-IT" dirty="0" smtClean="0"/>
              <a:t> a market </a:t>
            </a:r>
            <a:r>
              <a:rPr lang="it-IT" dirty="0" err="1" smtClean="0"/>
              <a:t>research</a:t>
            </a:r>
            <a:r>
              <a:rPr lang="it-IT" dirty="0" smtClean="0"/>
              <a:t> </a:t>
            </a:r>
            <a:r>
              <a:rPr lang="it-IT" dirty="0" err="1" smtClean="0"/>
              <a:t>questionnaire</a:t>
            </a:r>
            <a:r>
              <a:rPr lang="it-IT" dirty="0" smtClean="0"/>
              <a:t>.</a:t>
            </a:r>
            <a:endParaRPr lang="it-IT"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17388" y="1798745"/>
            <a:ext cx="3893636" cy="2191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30717" y="3304829"/>
            <a:ext cx="5718333" cy="3218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5137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Resource</a:t>
            </a:r>
            <a:r>
              <a:rPr lang="it-IT" dirty="0" smtClean="0"/>
              <a:t> </a:t>
            </a:r>
            <a:r>
              <a:rPr lang="it-IT" dirty="0" smtClean="0"/>
              <a:t>3.2a</a:t>
            </a:r>
            <a:br>
              <a:rPr lang="it-IT" dirty="0" smtClean="0"/>
            </a:br>
            <a:r>
              <a:rPr lang="it-IT" dirty="0" err="1" smtClean="0"/>
              <a:t>Examples</a:t>
            </a:r>
            <a:r>
              <a:rPr lang="it-IT" dirty="0" smtClean="0"/>
              <a:t> </a:t>
            </a:r>
            <a:r>
              <a:rPr lang="it-IT" dirty="0" smtClean="0"/>
              <a:t>of market </a:t>
            </a:r>
            <a:r>
              <a:rPr lang="it-IT" dirty="0" err="1" smtClean="0"/>
              <a:t>research</a:t>
            </a:r>
            <a:r>
              <a:rPr lang="it-IT" dirty="0" smtClean="0"/>
              <a:t> </a:t>
            </a:r>
            <a:endParaRPr lang="it-IT" dirty="0"/>
          </a:p>
        </p:txBody>
      </p:sp>
      <p:sp>
        <p:nvSpPr>
          <p:cNvPr id="4" name="Segnaposto contenuto 3"/>
          <p:cNvSpPr>
            <a:spLocks noGrp="1"/>
          </p:cNvSpPr>
          <p:nvPr>
            <p:ph idx="1"/>
          </p:nvPr>
        </p:nvSpPr>
        <p:spPr/>
        <p:txBody>
          <a:bodyPr>
            <a:normAutofit/>
          </a:bodyPr>
          <a:lstStyle/>
          <a:p>
            <a:pPr marL="0" indent="0" algn="just">
              <a:buNone/>
            </a:pPr>
            <a:r>
              <a:rPr lang="en-US" sz="2400" dirty="0" smtClean="0"/>
              <a:t>Example of a market research proposed by some of the participants who took place on the ‘Business at School’ project third edition (</a:t>
            </a:r>
            <a:r>
              <a:rPr lang="it-IT" sz="2400" dirty="0" smtClean="0"/>
              <a:t> </a:t>
            </a:r>
            <a:r>
              <a:rPr lang="it-IT" sz="2400" dirty="0" smtClean="0">
                <a:hlinkClick r:id="rId2"/>
              </a:rPr>
              <a:t>www.scuolaimpresa.net</a:t>
            </a:r>
            <a:r>
              <a:rPr lang="it-IT" sz="2400" dirty="0" smtClean="0"/>
              <a:t>).</a:t>
            </a:r>
          </a:p>
          <a:p>
            <a:pPr marL="0" indent="0" algn="just">
              <a:buNone/>
            </a:pPr>
            <a:endParaRPr lang="it-IT" sz="2400" dirty="0"/>
          </a:p>
          <a:p>
            <a:pPr marL="0" indent="0">
              <a:buNone/>
            </a:pPr>
            <a:endParaRPr lang="it-IT"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27479" y="2628900"/>
            <a:ext cx="4589609" cy="3177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52634" y="2663712"/>
            <a:ext cx="3948016" cy="31093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1984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Resource</a:t>
            </a:r>
            <a:r>
              <a:rPr lang="it-IT" dirty="0" smtClean="0"/>
              <a:t> </a:t>
            </a:r>
            <a:r>
              <a:rPr lang="it-IT" dirty="0" smtClean="0"/>
              <a:t>3.2b</a:t>
            </a:r>
            <a:br>
              <a:rPr lang="it-IT" dirty="0" smtClean="0"/>
            </a:br>
            <a:r>
              <a:rPr lang="it-IT" dirty="0" err="1" smtClean="0"/>
              <a:t>Examples</a:t>
            </a:r>
            <a:r>
              <a:rPr lang="it-IT" dirty="0" smtClean="0"/>
              <a:t> </a:t>
            </a:r>
            <a:r>
              <a:rPr lang="it-IT" dirty="0" smtClean="0"/>
              <a:t>of market </a:t>
            </a:r>
            <a:r>
              <a:rPr lang="it-IT" dirty="0" err="1" smtClean="0"/>
              <a:t>research</a:t>
            </a:r>
            <a:r>
              <a:rPr lang="it-IT" dirty="0" smtClean="0"/>
              <a:t> </a:t>
            </a:r>
            <a:endParaRPr lang="it-IT" dirty="0"/>
          </a:p>
        </p:txBody>
      </p:sp>
      <p:sp>
        <p:nvSpPr>
          <p:cNvPr id="4" name="Segnaposto contenuto 3"/>
          <p:cNvSpPr>
            <a:spLocks noGrp="1"/>
          </p:cNvSpPr>
          <p:nvPr>
            <p:ph idx="1"/>
          </p:nvPr>
        </p:nvSpPr>
        <p:spPr/>
        <p:txBody>
          <a:bodyPr>
            <a:normAutofit/>
          </a:bodyPr>
          <a:lstStyle/>
          <a:p>
            <a:pPr marL="0" indent="0" algn="just">
              <a:buNone/>
            </a:pPr>
            <a:r>
              <a:rPr lang="en-US" sz="2400" dirty="0" smtClean="0"/>
              <a:t>Example </a:t>
            </a:r>
            <a:r>
              <a:rPr lang="en-US" sz="2400" dirty="0"/>
              <a:t>of a market research proposed by some of the participants who took place on the ‘Business at School’ project third edition ( </a:t>
            </a:r>
            <a:r>
              <a:rPr lang="en-US" sz="2400" dirty="0">
                <a:hlinkClick r:id="rId2"/>
              </a:rPr>
              <a:t>www.scuolaimpresa.net</a:t>
            </a:r>
            <a:r>
              <a:rPr lang="en-US" sz="2400" dirty="0" smtClean="0"/>
              <a:t>).</a:t>
            </a:r>
          </a:p>
          <a:p>
            <a:pPr marL="0" indent="0" algn="just">
              <a:buNone/>
            </a:pPr>
            <a:endParaRPr lang="en-US" sz="2400" dirty="0"/>
          </a:p>
          <a:p>
            <a:pPr marL="0" indent="0" algn="just">
              <a:buNone/>
            </a:pPr>
            <a:r>
              <a:rPr lang="en-US" sz="2400" dirty="0" smtClean="0"/>
              <a:t>    </a:t>
            </a:r>
            <a:r>
              <a:rPr lang="it-IT" sz="2400" dirty="0" smtClean="0">
                <a:hlinkClick r:id="rId2"/>
              </a:rPr>
              <a:t>www.scuolaimpresa.net</a:t>
            </a:r>
            <a:r>
              <a:rPr lang="it-IT" sz="2400" dirty="0" smtClean="0"/>
              <a:t>).</a:t>
            </a:r>
          </a:p>
          <a:p>
            <a:pPr marL="0" indent="0" algn="just">
              <a:buNone/>
            </a:pPr>
            <a:endParaRPr lang="it-IT" sz="2400" dirty="0"/>
          </a:p>
          <a:p>
            <a:pPr marL="0" indent="0">
              <a:buNone/>
            </a:pPr>
            <a:endParaRPr lang="it-IT"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24246" y="2477201"/>
            <a:ext cx="4806462" cy="3438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38562" y="2566393"/>
            <a:ext cx="3947763" cy="334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8092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t>Final</a:t>
            </a:r>
            <a:r>
              <a:rPr lang="it-IT" b="1" dirty="0" smtClean="0"/>
              <a:t> </a:t>
            </a:r>
            <a:r>
              <a:rPr lang="it-IT" b="1" dirty="0" err="1" smtClean="0"/>
              <a:t>activity</a:t>
            </a:r>
            <a:r>
              <a:rPr lang="it-IT" b="1" dirty="0" smtClean="0"/>
              <a:t> of the </a:t>
            </a:r>
            <a:r>
              <a:rPr lang="it-IT" b="1" dirty="0" err="1" smtClean="0"/>
              <a:t>module</a:t>
            </a:r>
            <a:r>
              <a:rPr lang="it-IT" b="1" dirty="0" smtClean="0"/>
              <a:t> </a:t>
            </a:r>
            <a:r>
              <a:rPr lang="it-IT" dirty="0" smtClean="0"/>
              <a:t/>
            </a:r>
            <a:br>
              <a:rPr lang="it-IT" dirty="0" smtClean="0"/>
            </a:br>
            <a:r>
              <a:rPr lang="it-IT" i="1" dirty="0" smtClean="0">
                <a:solidFill>
                  <a:schemeClr val="accent2"/>
                </a:solidFill>
              </a:rPr>
              <a:t>Group workshop to be </a:t>
            </a:r>
            <a:r>
              <a:rPr lang="it-IT" i="1" dirty="0" err="1" smtClean="0">
                <a:solidFill>
                  <a:schemeClr val="accent2"/>
                </a:solidFill>
              </a:rPr>
              <a:t>held</a:t>
            </a:r>
            <a:r>
              <a:rPr lang="it-IT" i="1" dirty="0" smtClean="0">
                <a:solidFill>
                  <a:schemeClr val="accent2"/>
                </a:solidFill>
              </a:rPr>
              <a:t> </a:t>
            </a:r>
            <a:r>
              <a:rPr lang="it-IT" i="1" dirty="0" err="1" smtClean="0">
                <a:solidFill>
                  <a:schemeClr val="accent2"/>
                </a:solidFill>
              </a:rPr>
              <a:t>at</a:t>
            </a:r>
            <a:r>
              <a:rPr lang="it-IT" i="1" dirty="0" smtClean="0">
                <a:solidFill>
                  <a:schemeClr val="accent2"/>
                </a:solidFill>
              </a:rPr>
              <a:t> </a:t>
            </a:r>
            <a:r>
              <a:rPr lang="it-IT" i="1" dirty="0" err="1" smtClean="0">
                <a:solidFill>
                  <a:schemeClr val="accent2"/>
                </a:solidFill>
              </a:rPr>
              <a:t>school</a:t>
            </a:r>
            <a:endParaRPr lang="it-IT" i="1" dirty="0">
              <a:solidFill>
                <a:schemeClr val="accent2"/>
              </a:solidFill>
            </a:endParaRPr>
          </a:p>
        </p:txBody>
      </p:sp>
      <p:sp>
        <p:nvSpPr>
          <p:cNvPr id="3" name="Segnaposto contenuto 2"/>
          <p:cNvSpPr>
            <a:spLocks noGrp="1"/>
          </p:cNvSpPr>
          <p:nvPr>
            <p:ph idx="1"/>
          </p:nvPr>
        </p:nvSpPr>
        <p:spPr/>
        <p:txBody>
          <a:bodyPr>
            <a:normAutofit fontScale="92500" lnSpcReduction="20000"/>
          </a:bodyPr>
          <a:lstStyle/>
          <a:p>
            <a:pPr marL="0" indent="0">
              <a:buNone/>
            </a:pPr>
            <a:r>
              <a:rPr lang="en-US" b="1" i="1" dirty="0" smtClean="0"/>
              <a:t>Guideline for teachers</a:t>
            </a:r>
          </a:p>
          <a:p>
            <a:pPr marL="0" indent="0">
              <a:buNone/>
            </a:pPr>
            <a:r>
              <a:rPr lang="en-US" dirty="0"/>
              <a:t>B</a:t>
            </a:r>
            <a:r>
              <a:rPr lang="en-US" dirty="0" smtClean="0"/>
              <a:t>efore </a:t>
            </a:r>
            <a:r>
              <a:rPr lang="en-US" dirty="0"/>
              <a:t>organizing the final activity of Module </a:t>
            </a:r>
            <a:r>
              <a:rPr lang="en-US" dirty="0" smtClean="0"/>
              <a:t>2, </a:t>
            </a:r>
            <a:r>
              <a:rPr lang="en-US" dirty="0"/>
              <a:t>make sure that all the students have completed the online activities and related exercise</a:t>
            </a:r>
            <a:r>
              <a:rPr lang="en-US" dirty="0" smtClean="0"/>
              <a:t>.</a:t>
            </a:r>
          </a:p>
          <a:p>
            <a:pPr marL="0" indent="0">
              <a:buNone/>
            </a:pPr>
            <a:r>
              <a:rPr lang="en-US" dirty="0" smtClean="0"/>
              <a:t>Ask them to download the answers provided during the online module.</a:t>
            </a:r>
          </a:p>
          <a:p>
            <a:pPr marL="0" indent="0">
              <a:buNone/>
            </a:pPr>
            <a:r>
              <a:rPr lang="en-US" dirty="0" smtClean="0"/>
              <a:t>The final activity should be carried out by the same sub-national teams that are working with the 4 different transnational business ideas. </a:t>
            </a:r>
          </a:p>
          <a:p>
            <a:pPr marL="0" indent="0">
              <a:buNone/>
            </a:pPr>
            <a:r>
              <a:rPr lang="en-US" dirty="0" smtClean="0"/>
              <a:t>Support the students in the interaction with the market’s and community’s representatives. If possible, arrange a short round table where the team leaders present the business ideas in order to get feedback and suggestions.</a:t>
            </a:r>
          </a:p>
          <a:p>
            <a:pPr marL="0" indent="0">
              <a:buNone/>
            </a:pPr>
            <a:r>
              <a:rPr lang="en-US" b="1" dirty="0" smtClean="0">
                <a:solidFill>
                  <a:schemeClr val="accent2"/>
                </a:solidFill>
              </a:rPr>
              <a:t>The </a:t>
            </a:r>
            <a:r>
              <a:rPr lang="en-US" b="1" dirty="0">
                <a:solidFill>
                  <a:schemeClr val="accent2"/>
                </a:solidFill>
              </a:rPr>
              <a:t>final aim is that each national sub-group </a:t>
            </a:r>
            <a:r>
              <a:rPr lang="en-US" b="1" dirty="0" smtClean="0">
                <a:solidFill>
                  <a:schemeClr val="accent2"/>
                </a:solidFill>
              </a:rPr>
              <a:t>conduct a market research on the transnational business idea identified during the Slovenian meeting in </a:t>
            </a:r>
            <a:r>
              <a:rPr lang="en-US" b="1" dirty="0">
                <a:solidFill>
                  <a:schemeClr val="accent2"/>
                </a:solidFill>
              </a:rPr>
              <a:t>October. </a:t>
            </a:r>
            <a:r>
              <a:rPr lang="en-US" dirty="0"/>
              <a:t>The </a:t>
            </a:r>
            <a:r>
              <a:rPr lang="en-US" dirty="0" smtClean="0"/>
              <a:t>results and reports produced by the national sub-groups will be used for the workshop in Greece in January 2016.</a:t>
            </a:r>
            <a:endParaRPr lang="it-IT" dirty="0"/>
          </a:p>
          <a:p>
            <a:endParaRPr lang="it-IT" dirty="0"/>
          </a:p>
        </p:txBody>
      </p:sp>
    </p:spTree>
    <p:extLst>
      <p:ext uri="{BB962C8B-B14F-4D97-AF65-F5344CB8AC3E}">
        <p14:creationId xmlns:p14="http://schemas.microsoft.com/office/powerpoint/2010/main" xmlns="" val="205908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Topic</a:t>
            </a:r>
            <a:r>
              <a:rPr lang="it-IT" dirty="0" smtClean="0"/>
              <a:t> </a:t>
            </a:r>
            <a:r>
              <a:rPr lang="it-IT" dirty="0" smtClean="0"/>
              <a:t>1</a:t>
            </a:r>
            <a:br>
              <a:rPr lang="it-IT" dirty="0" smtClean="0"/>
            </a:br>
            <a:r>
              <a:rPr lang="it-IT" dirty="0" smtClean="0"/>
              <a:t>SWOT ANALYSIS</a:t>
            </a:r>
            <a:endParaRPr lang="it-IT" dirty="0"/>
          </a:p>
        </p:txBody>
      </p:sp>
      <p:sp>
        <p:nvSpPr>
          <p:cNvPr id="3" name="Segnaposto contenuto 2"/>
          <p:cNvSpPr>
            <a:spLocks noGrp="1"/>
          </p:cNvSpPr>
          <p:nvPr>
            <p:ph idx="1"/>
          </p:nvPr>
        </p:nvSpPr>
        <p:spPr/>
        <p:txBody>
          <a:bodyPr>
            <a:normAutofit fontScale="85000" lnSpcReduction="10000"/>
          </a:bodyPr>
          <a:lstStyle/>
          <a:p>
            <a:pPr algn="just"/>
            <a:r>
              <a:rPr lang="en-US" dirty="0" smtClean="0"/>
              <a:t>SWOT </a:t>
            </a:r>
            <a:r>
              <a:rPr lang="en-US" dirty="0" smtClean="0"/>
              <a:t>analysis </a:t>
            </a:r>
            <a:r>
              <a:rPr lang="en-US" dirty="0"/>
              <a:t>(also known as matrix SWOT) is a strategic planning tool used to evaluate the </a:t>
            </a:r>
            <a:r>
              <a:rPr lang="en-US" dirty="0" smtClean="0"/>
              <a:t>strengths, </a:t>
            </a:r>
            <a:r>
              <a:rPr lang="en-US" dirty="0"/>
              <a:t>weakness, opportunities and threats points of a business.</a:t>
            </a:r>
            <a:endParaRPr lang="it-IT" dirty="0" smtClean="0"/>
          </a:p>
          <a:p>
            <a:pPr algn="just"/>
            <a:r>
              <a:rPr lang="en-US" dirty="0" smtClean="0"/>
              <a:t>The </a:t>
            </a:r>
            <a:r>
              <a:rPr lang="en-US" dirty="0"/>
              <a:t>analysis covers the internal </a:t>
            </a:r>
            <a:r>
              <a:rPr lang="en-US" dirty="0" smtClean="0"/>
              <a:t>environment (the </a:t>
            </a:r>
            <a:r>
              <a:rPr lang="en-US" dirty="0"/>
              <a:t>strengths and weaknesses points) and </a:t>
            </a:r>
            <a:r>
              <a:rPr lang="en-US" dirty="0" smtClean="0"/>
              <a:t>the external one (threats </a:t>
            </a:r>
            <a:r>
              <a:rPr lang="en-US" dirty="0"/>
              <a:t>and opportunities</a:t>
            </a:r>
            <a:r>
              <a:rPr lang="en-US" dirty="0" smtClean="0"/>
              <a:t>).</a:t>
            </a:r>
          </a:p>
          <a:p>
            <a:pPr algn="just"/>
            <a:r>
              <a:rPr lang="en-US" dirty="0" smtClean="0"/>
              <a:t>It </a:t>
            </a:r>
            <a:r>
              <a:rPr lang="en-US" dirty="0" smtClean="0"/>
              <a:t>is important that the company knows how to evaluate the external environment and be able to explore the opportunities and threats present in the market where you want to act</a:t>
            </a:r>
            <a:r>
              <a:rPr lang="it-IT" dirty="0" smtClean="0"/>
              <a:t>. </a:t>
            </a:r>
            <a:endParaRPr lang="it-IT" dirty="0" smtClean="0"/>
          </a:p>
          <a:p>
            <a:pPr algn="just"/>
            <a:r>
              <a:rPr lang="en-US" dirty="0" smtClean="0"/>
              <a:t>To </a:t>
            </a:r>
            <a:r>
              <a:rPr lang="en-US" dirty="0" smtClean="0"/>
              <a:t>synthesized the market opportunities, at least three aspects must be consider:</a:t>
            </a:r>
            <a:endParaRPr lang="it-IT" dirty="0" smtClean="0"/>
          </a:p>
          <a:p>
            <a:pPr lvl="1"/>
            <a:r>
              <a:rPr lang="en-US" dirty="0" smtClean="0"/>
              <a:t>provide an already existing product, but in a new way or qualitatively superior to the previous one;</a:t>
            </a:r>
          </a:p>
          <a:p>
            <a:pPr lvl="1"/>
            <a:r>
              <a:rPr lang="en-US" dirty="0" smtClean="0"/>
              <a:t>provide something of which there is a lack of availability;</a:t>
            </a:r>
          </a:p>
          <a:p>
            <a:pPr lvl="1"/>
            <a:r>
              <a:rPr lang="en-US" dirty="0" smtClean="0"/>
              <a:t>provide a good or service that is completely new.</a:t>
            </a:r>
          </a:p>
          <a:p>
            <a:pPr algn="just"/>
            <a:endParaRPr lang="en-US" dirty="0"/>
          </a:p>
        </p:txBody>
      </p:sp>
    </p:spTree>
    <p:extLst>
      <p:ext uri="{BB962C8B-B14F-4D97-AF65-F5344CB8AC3E}">
        <p14:creationId xmlns:p14="http://schemas.microsoft.com/office/powerpoint/2010/main" xmlns="" val="3329378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514350" lvl="0" indent="-514350">
              <a:buFont typeface="+mj-lt"/>
              <a:buAutoNum type="arabicPeriod"/>
            </a:pPr>
            <a:r>
              <a:rPr lang="en-US" dirty="0" smtClean="0"/>
              <a:t>Ask the students to compare the results of the exercises carried out in module 2 (each students present the results to the rest of the group) – 1 hour</a:t>
            </a:r>
          </a:p>
          <a:p>
            <a:pPr marL="514350" lvl="0" indent="-514350">
              <a:buFont typeface="+mj-lt"/>
              <a:buAutoNum type="arabicPeriod"/>
            </a:pPr>
            <a:r>
              <a:rPr lang="en-US" dirty="0" smtClean="0"/>
              <a:t>The group create a promotional leaflet of their transnational business idea paying attention to the main target group of their product / service – 1 hour </a:t>
            </a:r>
          </a:p>
          <a:p>
            <a:pPr marL="514350" lvl="0" indent="-514350">
              <a:buNone/>
            </a:pPr>
            <a:r>
              <a:rPr lang="en-US" i="1" dirty="0" smtClean="0">
                <a:solidFill>
                  <a:srgbClr val="FF0000"/>
                </a:solidFill>
              </a:rPr>
              <a:t>TIP FOR TEACHERS: even though this is an activity that will be carried out in module 3, encourage the students to create a first version of the logo... it will be useful for the meeting in January 2016.</a:t>
            </a:r>
          </a:p>
        </p:txBody>
      </p:sp>
      <p:sp>
        <p:nvSpPr>
          <p:cNvPr id="4" name="Titolo 1"/>
          <p:cNvSpPr>
            <a:spLocks noGrp="1"/>
          </p:cNvSpPr>
          <p:nvPr>
            <p:ph type="title"/>
          </p:nvPr>
        </p:nvSpPr>
        <p:spPr/>
        <p:txBody>
          <a:bodyPr>
            <a:normAutofit fontScale="90000"/>
          </a:bodyPr>
          <a:lstStyle/>
          <a:p>
            <a:r>
              <a:rPr lang="it-IT" b="1" dirty="0" err="1" smtClean="0"/>
              <a:t>Final</a:t>
            </a:r>
            <a:r>
              <a:rPr lang="it-IT" b="1" dirty="0" smtClean="0"/>
              <a:t> </a:t>
            </a:r>
            <a:r>
              <a:rPr lang="it-IT" b="1" dirty="0" err="1" smtClean="0"/>
              <a:t>activity</a:t>
            </a:r>
            <a:r>
              <a:rPr lang="it-IT" b="1" dirty="0" smtClean="0"/>
              <a:t> of the </a:t>
            </a:r>
            <a:r>
              <a:rPr lang="it-IT" b="1" dirty="0" err="1" smtClean="0"/>
              <a:t>module</a:t>
            </a:r>
            <a:r>
              <a:rPr lang="it-IT" b="1" dirty="0" smtClean="0"/>
              <a:t> </a:t>
            </a:r>
            <a:r>
              <a:rPr lang="it-IT" dirty="0" smtClean="0"/>
              <a:t/>
            </a:r>
            <a:br>
              <a:rPr lang="it-IT" dirty="0" smtClean="0"/>
            </a:br>
            <a:r>
              <a:rPr lang="en-US" sz="3600" i="1" dirty="0" smtClean="0">
                <a:solidFill>
                  <a:schemeClr val="accent2"/>
                </a:solidFill>
              </a:rPr>
              <a:t>Activity n.1 – Planning the market research</a:t>
            </a:r>
            <a:r>
              <a:rPr lang="en-GB" sz="3600" i="1" dirty="0" smtClean="0">
                <a:solidFill>
                  <a:schemeClr val="accent2"/>
                </a:solidFill>
              </a:rPr>
              <a:t> (4 hours required)</a:t>
            </a:r>
            <a:endParaRPr lang="it-IT" sz="3600" i="1" dirty="0">
              <a:solidFill>
                <a:schemeClr val="accent2"/>
              </a:solidFill>
            </a:endParaRPr>
          </a:p>
        </p:txBody>
      </p:sp>
    </p:spTree>
    <p:extLst>
      <p:ext uri="{BB962C8B-B14F-4D97-AF65-F5344CB8AC3E}">
        <p14:creationId xmlns:p14="http://schemas.microsoft.com/office/powerpoint/2010/main" xmlns="" val="2955735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r>
              <a:rPr lang="en-US" dirty="0" smtClean="0"/>
              <a:t>Each national sub-groups identify the main strength and weakness of their product / service in a poster to be shared and integrated with the comments of the other students – 1 hour</a:t>
            </a:r>
            <a:endParaRPr lang="it-IT" sz="2200" dirty="0" smtClean="0"/>
          </a:p>
          <a:p>
            <a:r>
              <a:rPr lang="en-US" dirty="0" smtClean="0"/>
              <a:t>An online questionnaire for the research is created including 10 questions to confirm the strength and weakness points, as well as an </a:t>
            </a:r>
            <a:r>
              <a:rPr lang="en-GB" dirty="0" smtClean="0"/>
              <a:t>assessment grid of the business idea based on the following aspects:</a:t>
            </a:r>
          </a:p>
          <a:p>
            <a:pPr lvl="1"/>
            <a:r>
              <a:rPr lang="en-GB" dirty="0" smtClean="0"/>
              <a:t>Originality/Differentiation </a:t>
            </a:r>
            <a:endParaRPr lang="it-IT" dirty="0" smtClean="0"/>
          </a:p>
          <a:p>
            <a:pPr lvl="1"/>
            <a:r>
              <a:rPr lang="en-GB" dirty="0" smtClean="0"/>
              <a:t>Innovation</a:t>
            </a:r>
            <a:endParaRPr lang="it-IT" dirty="0" smtClean="0"/>
          </a:p>
          <a:p>
            <a:pPr lvl="1"/>
            <a:r>
              <a:rPr lang="en-GB" dirty="0" smtClean="0"/>
              <a:t>Saleability</a:t>
            </a:r>
            <a:endParaRPr lang="it-IT" dirty="0" smtClean="0"/>
          </a:p>
          <a:p>
            <a:pPr lvl="1"/>
            <a:r>
              <a:rPr lang="en-GB" dirty="0" smtClean="0"/>
              <a:t>Competitiveness</a:t>
            </a:r>
            <a:endParaRPr lang="it-IT" dirty="0" smtClean="0"/>
          </a:p>
          <a:p>
            <a:pPr lvl="1"/>
            <a:r>
              <a:rPr lang="en-GB" dirty="0" smtClean="0"/>
              <a:t>Feasibility</a:t>
            </a:r>
            <a:endParaRPr lang="it-IT" dirty="0" smtClean="0"/>
          </a:p>
          <a:p>
            <a:pPr lvl="1"/>
            <a:r>
              <a:rPr lang="en-GB" dirty="0" smtClean="0"/>
              <a:t>Profitability </a:t>
            </a:r>
            <a:endParaRPr lang="it-IT" dirty="0" smtClean="0"/>
          </a:p>
          <a:p>
            <a:pPr lvl="1"/>
            <a:r>
              <a:rPr lang="en-GB" dirty="0" smtClean="0"/>
              <a:t>Functionality</a:t>
            </a:r>
          </a:p>
          <a:p>
            <a:pPr>
              <a:buNone/>
            </a:pPr>
            <a:r>
              <a:rPr lang="en-US" i="1" dirty="0" smtClean="0">
                <a:solidFill>
                  <a:srgbClr val="FF0000"/>
                </a:solidFill>
              </a:rPr>
              <a:t>TIP FOR TEACHERS: links to online services for questionnaires will be provided.</a:t>
            </a:r>
          </a:p>
          <a:p>
            <a:pPr lvl="1">
              <a:buNone/>
            </a:pPr>
            <a:endParaRPr lang="it-IT" dirty="0" smtClean="0"/>
          </a:p>
          <a:p>
            <a:endParaRPr lang="it-IT" dirty="0"/>
          </a:p>
        </p:txBody>
      </p:sp>
      <p:sp>
        <p:nvSpPr>
          <p:cNvPr id="4" name="Titolo 1"/>
          <p:cNvSpPr>
            <a:spLocks noGrp="1"/>
          </p:cNvSpPr>
          <p:nvPr>
            <p:ph type="title"/>
          </p:nvPr>
        </p:nvSpPr>
        <p:spPr/>
        <p:txBody>
          <a:bodyPr>
            <a:normAutofit fontScale="90000"/>
          </a:bodyPr>
          <a:lstStyle/>
          <a:p>
            <a:r>
              <a:rPr lang="it-IT" b="1" dirty="0" err="1" smtClean="0"/>
              <a:t>Final</a:t>
            </a:r>
            <a:r>
              <a:rPr lang="it-IT" b="1" dirty="0" smtClean="0"/>
              <a:t> </a:t>
            </a:r>
            <a:r>
              <a:rPr lang="it-IT" b="1" dirty="0" err="1" smtClean="0"/>
              <a:t>activity</a:t>
            </a:r>
            <a:r>
              <a:rPr lang="it-IT" b="1" dirty="0" smtClean="0"/>
              <a:t> of the </a:t>
            </a:r>
            <a:r>
              <a:rPr lang="it-IT" b="1" dirty="0" err="1" smtClean="0"/>
              <a:t>module</a:t>
            </a:r>
            <a:r>
              <a:rPr lang="it-IT" b="1" dirty="0" smtClean="0"/>
              <a:t> </a:t>
            </a:r>
            <a:r>
              <a:rPr lang="it-IT" dirty="0" smtClean="0"/>
              <a:t/>
            </a:r>
            <a:br>
              <a:rPr lang="it-IT" dirty="0" smtClean="0"/>
            </a:br>
            <a:r>
              <a:rPr lang="en-US" sz="3600" i="1" dirty="0" smtClean="0">
                <a:solidFill>
                  <a:schemeClr val="accent2"/>
                </a:solidFill>
              </a:rPr>
              <a:t>Activity n.1 – Planning the market research</a:t>
            </a:r>
            <a:r>
              <a:rPr lang="en-GB" sz="3600" i="1" dirty="0" smtClean="0">
                <a:solidFill>
                  <a:schemeClr val="accent2"/>
                </a:solidFill>
              </a:rPr>
              <a:t> (4 hours required)</a:t>
            </a:r>
            <a:endParaRPr lang="it-IT" sz="3600" i="1" dirty="0">
              <a:solidFill>
                <a:schemeClr val="accent2"/>
              </a:solidFill>
            </a:endParaRPr>
          </a:p>
        </p:txBody>
      </p:sp>
    </p:spTree>
    <p:extLst>
      <p:ext uri="{BB962C8B-B14F-4D97-AF65-F5344CB8AC3E}">
        <p14:creationId xmlns:p14="http://schemas.microsoft.com/office/powerpoint/2010/main" xmlns="" val="3617153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buNone/>
            </a:pPr>
            <a:r>
              <a:rPr lang="en-US" dirty="0" smtClean="0"/>
              <a:t>   Each group independently administrate the questionnaires to the selected target following the strategy that they prefer. Anyway, all the data need to be finally inserted in the online questionnaire by the students. Printed copies of the promotional leaflet and the questionnaire will be provided by the school.</a:t>
            </a:r>
            <a:endParaRPr lang="it-IT" dirty="0" smtClean="0"/>
          </a:p>
          <a:p>
            <a:endParaRPr lang="it-IT" dirty="0"/>
          </a:p>
        </p:txBody>
      </p:sp>
      <p:sp>
        <p:nvSpPr>
          <p:cNvPr id="4" name="Titolo 1"/>
          <p:cNvSpPr>
            <a:spLocks noGrp="1"/>
          </p:cNvSpPr>
          <p:nvPr>
            <p:ph type="title"/>
          </p:nvPr>
        </p:nvSpPr>
        <p:spPr/>
        <p:txBody>
          <a:bodyPr>
            <a:normAutofit fontScale="90000"/>
          </a:bodyPr>
          <a:lstStyle/>
          <a:p>
            <a:r>
              <a:rPr lang="it-IT" b="1" dirty="0" err="1" smtClean="0"/>
              <a:t>Final</a:t>
            </a:r>
            <a:r>
              <a:rPr lang="it-IT" b="1" dirty="0" smtClean="0"/>
              <a:t> </a:t>
            </a:r>
            <a:r>
              <a:rPr lang="it-IT" b="1" dirty="0" err="1" smtClean="0"/>
              <a:t>activity</a:t>
            </a:r>
            <a:r>
              <a:rPr lang="it-IT" b="1" dirty="0" smtClean="0"/>
              <a:t> of the </a:t>
            </a:r>
            <a:r>
              <a:rPr lang="it-IT" b="1" dirty="0" err="1" smtClean="0"/>
              <a:t>module</a:t>
            </a:r>
            <a:r>
              <a:rPr lang="it-IT" b="1" dirty="0" smtClean="0"/>
              <a:t> </a:t>
            </a:r>
            <a:r>
              <a:rPr lang="it-IT" dirty="0" smtClean="0"/>
              <a:t/>
            </a:r>
            <a:br>
              <a:rPr lang="it-IT" dirty="0" smtClean="0"/>
            </a:br>
            <a:r>
              <a:rPr lang="en-US" sz="3600" i="1" dirty="0" smtClean="0">
                <a:solidFill>
                  <a:schemeClr val="accent2"/>
                </a:solidFill>
              </a:rPr>
              <a:t>Activity n.2 – Implementation of the market research (homework activity – 12 hours)</a:t>
            </a:r>
            <a:endParaRPr lang="it-IT" sz="3600" i="1" dirty="0">
              <a:solidFill>
                <a:schemeClr val="accent2"/>
              </a:solidFill>
            </a:endParaRPr>
          </a:p>
        </p:txBody>
      </p:sp>
    </p:spTree>
    <p:extLst>
      <p:ext uri="{BB962C8B-B14F-4D97-AF65-F5344CB8AC3E}">
        <p14:creationId xmlns:p14="http://schemas.microsoft.com/office/powerpoint/2010/main" xmlns="" val="3617153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en-US" dirty="0" smtClean="0"/>
              <a:t>Preparation of an introductory paragraph on the economic sector and the information received by the market’s representatives – 1 hour</a:t>
            </a:r>
            <a:endParaRPr lang="it-IT" sz="2200" dirty="0" smtClean="0"/>
          </a:p>
          <a:p>
            <a:r>
              <a:rPr lang="en-US" dirty="0" smtClean="0"/>
              <a:t>Preparation of the paragraph on the planning and implementation of the market research – 1 hour </a:t>
            </a:r>
            <a:endParaRPr lang="it-IT" sz="2200" dirty="0" smtClean="0"/>
          </a:p>
          <a:p>
            <a:r>
              <a:rPr lang="en-US" dirty="0" smtClean="0"/>
              <a:t>Download of the analysis report with the results of the questionnaires and confirmation of the strength and weakness points – 1 hour</a:t>
            </a:r>
            <a:endParaRPr lang="it-IT" sz="2200" dirty="0" smtClean="0"/>
          </a:p>
          <a:p>
            <a:r>
              <a:rPr lang="en-US" dirty="0" smtClean="0"/>
              <a:t>Finalization of the presentation to be shared with the other members of the transnational business groups in occasion of the mobility – 1 hour </a:t>
            </a:r>
            <a:endParaRPr lang="it-IT" sz="2200" dirty="0" smtClean="0"/>
          </a:p>
          <a:p>
            <a:pPr>
              <a:buNone/>
            </a:pPr>
            <a:endParaRPr lang="it-IT" dirty="0"/>
          </a:p>
        </p:txBody>
      </p:sp>
      <p:sp>
        <p:nvSpPr>
          <p:cNvPr id="4" name="Titolo 1"/>
          <p:cNvSpPr>
            <a:spLocks noGrp="1"/>
          </p:cNvSpPr>
          <p:nvPr>
            <p:ph type="title"/>
          </p:nvPr>
        </p:nvSpPr>
        <p:spPr/>
        <p:txBody>
          <a:bodyPr>
            <a:normAutofit fontScale="90000"/>
          </a:bodyPr>
          <a:lstStyle/>
          <a:p>
            <a:r>
              <a:rPr lang="it-IT" b="1" dirty="0" err="1" smtClean="0"/>
              <a:t>Final</a:t>
            </a:r>
            <a:r>
              <a:rPr lang="it-IT" b="1" dirty="0" smtClean="0"/>
              <a:t> </a:t>
            </a:r>
            <a:r>
              <a:rPr lang="it-IT" b="1" dirty="0" err="1" smtClean="0"/>
              <a:t>activity</a:t>
            </a:r>
            <a:r>
              <a:rPr lang="it-IT" b="1" dirty="0" smtClean="0"/>
              <a:t> of the </a:t>
            </a:r>
            <a:r>
              <a:rPr lang="it-IT" b="1" dirty="0" err="1" smtClean="0"/>
              <a:t>module</a:t>
            </a:r>
            <a:r>
              <a:rPr lang="it-IT" b="1" dirty="0" smtClean="0"/>
              <a:t> </a:t>
            </a:r>
            <a:r>
              <a:rPr lang="it-IT" dirty="0" smtClean="0"/>
              <a:t/>
            </a:r>
            <a:br>
              <a:rPr lang="it-IT" dirty="0" smtClean="0"/>
            </a:br>
            <a:r>
              <a:rPr lang="en-US" sz="3600" i="1" dirty="0" smtClean="0">
                <a:solidFill>
                  <a:schemeClr val="accent2"/>
                </a:solidFill>
              </a:rPr>
              <a:t>Activity n.3 – Preparation of the final reports (classroom activity – 4 hours)</a:t>
            </a:r>
            <a:endParaRPr lang="it-IT" sz="3600" i="1" dirty="0">
              <a:solidFill>
                <a:schemeClr val="accent2"/>
              </a:solidFill>
            </a:endParaRPr>
          </a:p>
        </p:txBody>
      </p:sp>
    </p:spTree>
    <p:extLst>
      <p:ext uri="{BB962C8B-B14F-4D97-AF65-F5344CB8AC3E}">
        <p14:creationId xmlns:p14="http://schemas.microsoft.com/office/powerpoint/2010/main" xmlns="" val="361715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r>
              <a:rPr lang="en-US" dirty="0" smtClean="0"/>
              <a:t>The main aim of the transnational mobility will be the comparison of the results obtained in each country with the activities carried out in module 2 and the selection of the country where the company will be open. </a:t>
            </a:r>
            <a:r>
              <a:rPr lang="en-US" i="1" u="sng" dirty="0" smtClean="0"/>
              <a:t>It is advisable that the Administrative directors of each national sub-groups participate in the meeting. If a school wants to bring additional students, we suggest you to choose the Marketing manager. </a:t>
            </a:r>
            <a:r>
              <a:rPr lang="en-US" dirty="0" smtClean="0"/>
              <a:t>A detailed description of the workshop’s activities will be prepared and circulated among the partners in December 2015.</a:t>
            </a:r>
            <a:endParaRPr lang="it-IT" dirty="0" smtClean="0"/>
          </a:p>
          <a:p>
            <a:r>
              <a:rPr lang="en-US" b="1" dirty="0" smtClean="0"/>
              <a:t>When the students go back school, a final group activity should be organized in order to present the results of the mobility and the final asset of the transnational business ideas.</a:t>
            </a:r>
            <a:endParaRPr lang="it-IT" dirty="0"/>
          </a:p>
        </p:txBody>
      </p:sp>
      <p:sp>
        <p:nvSpPr>
          <p:cNvPr id="4" name="Titolo 1"/>
          <p:cNvSpPr>
            <a:spLocks noGrp="1"/>
          </p:cNvSpPr>
          <p:nvPr>
            <p:ph type="title"/>
          </p:nvPr>
        </p:nvSpPr>
        <p:spPr/>
        <p:txBody>
          <a:bodyPr>
            <a:normAutofit/>
          </a:bodyPr>
          <a:lstStyle/>
          <a:p>
            <a:r>
              <a:rPr lang="en-US" b="1" i="1" dirty="0"/>
              <a:t>Meeting in </a:t>
            </a:r>
            <a:r>
              <a:rPr lang="en-US" b="1" i="1" dirty="0" smtClean="0"/>
              <a:t>January 2016</a:t>
            </a:r>
            <a:endParaRPr lang="it-IT" sz="3600" b="1" i="1" dirty="0">
              <a:solidFill>
                <a:schemeClr val="accent2"/>
              </a:solidFill>
            </a:endParaRPr>
          </a:p>
        </p:txBody>
      </p:sp>
    </p:spTree>
    <p:extLst>
      <p:ext uri="{BB962C8B-B14F-4D97-AF65-F5344CB8AC3E}">
        <p14:creationId xmlns:p14="http://schemas.microsoft.com/office/powerpoint/2010/main" xmlns="" val="21232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Resource</a:t>
            </a:r>
            <a:r>
              <a:rPr lang="it-IT" dirty="0" smtClean="0"/>
              <a:t> 1.1</a:t>
            </a:r>
            <a:br>
              <a:rPr lang="it-IT" dirty="0" smtClean="0"/>
            </a:br>
            <a:r>
              <a:rPr lang="it-IT" dirty="0" err="1" smtClean="0"/>
              <a:t>Videos</a:t>
            </a:r>
            <a:r>
              <a:rPr lang="it-IT" dirty="0" smtClean="0"/>
              <a:t> on SWOT </a:t>
            </a:r>
            <a:r>
              <a:rPr lang="it-IT" dirty="0" err="1" smtClean="0"/>
              <a:t>Analysis</a:t>
            </a:r>
            <a:endParaRPr lang="it-IT" dirty="0"/>
          </a:p>
        </p:txBody>
      </p:sp>
      <p:sp>
        <p:nvSpPr>
          <p:cNvPr id="4" name="Segnaposto contenuto 3"/>
          <p:cNvSpPr>
            <a:spLocks noGrp="1"/>
          </p:cNvSpPr>
          <p:nvPr>
            <p:ph sz="half" idx="1"/>
          </p:nvPr>
        </p:nvSpPr>
        <p:spPr>
          <a:xfrm>
            <a:off x="838200" y="1825625"/>
            <a:ext cx="10216662" cy="4351338"/>
          </a:xfrm>
        </p:spPr>
        <p:txBody>
          <a:bodyPr>
            <a:normAutofit/>
          </a:bodyPr>
          <a:lstStyle/>
          <a:p>
            <a:r>
              <a:rPr lang="it-IT" dirty="0" smtClean="0"/>
              <a:t>THIS VIDEO AS A SAMPLE ONE FOR ALL THE COUNTRIES</a:t>
            </a:r>
          </a:p>
          <a:p>
            <a:r>
              <a:rPr lang="it-IT" dirty="0" smtClean="0">
                <a:hlinkClick r:id="rId2"/>
              </a:rPr>
              <a:t>https://www.youtube.com/watch?v=4aFB9xrkdiU</a:t>
            </a:r>
            <a:r>
              <a:rPr lang="it-IT" dirty="0" smtClean="0"/>
              <a:t> </a:t>
            </a:r>
          </a:p>
          <a:p>
            <a:r>
              <a:rPr lang="it-IT" dirty="0" smtClean="0">
                <a:solidFill>
                  <a:srgbClr val="FF0000"/>
                </a:solidFill>
              </a:rPr>
              <a:t>VIDEOS FROM THE PARTNERS TO BE INTEGRATED IN THE NATIONAL VERSION OF THE MODULE</a:t>
            </a:r>
          </a:p>
          <a:p>
            <a:pPr marL="0" indent="0">
              <a:buNone/>
            </a:pPr>
            <a:endParaRPr lang="it-IT" dirty="0"/>
          </a:p>
        </p:txBody>
      </p:sp>
    </p:spTree>
    <p:extLst>
      <p:ext uri="{BB962C8B-B14F-4D97-AF65-F5344CB8AC3E}">
        <p14:creationId xmlns:p14="http://schemas.microsoft.com/office/powerpoint/2010/main" xmlns="" val="296873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Resource</a:t>
            </a:r>
            <a:r>
              <a:rPr lang="it-IT" dirty="0" smtClean="0"/>
              <a:t> </a:t>
            </a:r>
            <a:r>
              <a:rPr lang="it-IT" dirty="0" smtClean="0"/>
              <a:t>1.2a</a:t>
            </a:r>
            <a:r>
              <a:rPr lang="it-IT" dirty="0" smtClean="0"/>
              <a:t/>
            </a:r>
            <a:br>
              <a:rPr lang="it-IT" dirty="0" smtClean="0"/>
            </a:br>
            <a:r>
              <a:rPr lang="it-IT" dirty="0" err="1" smtClean="0"/>
              <a:t>Examples</a:t>
            </a:r>
            <a:r>
              <a:rPr lang="it-IT" dirty="0" smtClean="0"/>
              <a:t> </a:t>
            </a:r>
            <a:r>
              <a:rPr lang="it-IT" dirty="0" err="1" smtClean="0"/>
              <a:t>from</a:t>
            </a:r>
            <a:r>
              <a:rPr lang="it-IT" dirty="0" smtClean="0"/>
              <a:t> «A scuola d’impresa»</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0708" y="2031511"/>
            <a:ext cx="2962275" cy="2084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0708" y="4272759"/>
            <a:ext cx="2962275" cy="20856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43425" y="2028826"/>
            <a:ext cx="6141270" cy="4329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5361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Resource</a:t>
            </a:r>
            <a:r>
              <a:rPr lang="it-IT" dirty="0" smtClean="0"/>
              <a:t> 1.2b</a:t>
            </a:r>
            <a:br>
              <a:rPr lang="it-IT" dirty="0" smtClean="0"/>
            </a:br>
            <a:r>
              <a:rPr lang="it-IT" dirty="0" err="1" smtClean="0"/>
              <a:t>Examples</a:t>
            </a:r>
            <a:r>
              <a:rPr lang="it-IT" dirty="0" smtClean="0"/>
              <a:t> </a:t>
            </a:r>
            <a:r>
              <a:rPr lang="it-IT" dirty="0" err="1" smtClean="0"/>
              <a:t>from</a:t>
            </a:r>
            <a:r>
              <a:rPr lang="it-IT" dirty="0" smtClean="0"/>
              <a:t> «A scuola d’impresa»</a:t>
            </a:r>
            <a:endParaRPr lang="it-IT" dirty="0"/>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924546" y="1812739"/>
            <a:ext cx="3237257" cy="2091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81619" y="3991606"/>
            <a:ext cx="3173982" cy="2531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75335" y="1828799"/>
            <a:ext cx="7040365" cy="46905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0680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Activity</a:t>
            </a:r>
            <a:r>
              <a:rPr lang="it-IT" dirty="0" smtClean="0"/>
              <a:t> 1.1 </a:t>
            </a:r>
            <a:r>
              <a:rPr lang="it-IT" dirty="0" smtClean="0"/>
              <a:t>(online) </a:t>
            </a:r>
            <a:r>
              <a:rPr lang="it-IT" dirty="0" smtClean="0"/>
              <a:t/>
            </a:r>
            <a:br>
              <a:rPr lang="it-IT" dirty="0" smtClean="0"/>
            </a:br>
            <a:r>
              <a:rPr lang="it-IT" dirty="0" err="1" smtClean="0"/>
              <a:t>Preliminary</a:t>
            </a:r>
            <a:r>
              <a:rPr lang="it-IT" dirty="0" smtClean="0"/>
              <a:t> </a:t>
            </a:r>
            <a:r>
              <a:rPr lang="it-IT" dirty="0" err="1" smtClean="0"/>
              <a:t>Research</a:t>
            </a:r>
            <a:r>
              <a:rPr lang="it-IT" dirty="0" smtClean="0"/>
              <a:t> </a:t>
            </a:r>
            <a:endParaRPr lang="it-IT" dirty="0"/>
          </a:p>
        </p:txBody>
      </p:sp>
      <p:sp>
        <p:nvSpPr>
          <p:cNvPr id="3" name="Segnaposto contenuto 2"/>
          <p:cNvSpPr>
            <a:spLocks noGrp="1"/>
          </p:cNvSpPr>
          <p:nvPr>
            <p:ph idx="1"/>
          </p:nvPr>
        </p:nvSpPr>
        <p:spPr/>
        <p:txBody>
          <a:bodyPr>
            <a:normAutofit lnSpcReduction="10000"/>
          </a:bodyPr>
          <a:lstStyle/>
          <a:p>
            <a:r>
              <a:rPr lang="en-GB" b="1" dirty="0" smtClean="0"/>
              <a:t>Description:</a:t>
            </a:r>
            <a:r>
              <a:rPr lang="en-GB" dirty="0" smtClean="0"/>
              <a:t> Let’s start putting the basis for your market research? Is your business idea useful for the target group? Is it innovative? </a:t>
            </a:r>
            <a:r>
              <a:rPr lang="en-GB" dirty="0" smtClean="0"/>
              <a:t>  </a:t>
            </a:r>
            <a:endParaRPr lang="en-GB" dirty="0" smtClean="0"/>
          </a:p>
          <a:p>
            <a:r>
              <a:rPr lang="en-GB" b="1" dirty="0" smtClean="0"/>
              <a:t>Instructions for the students:</a:t>
            </a:r>
            <a:r>
              <a:rPr lang="en-GB" dirty="0" smtClean="0"/>
              <a:t> Try to locate the main aspect that makes the business unique, or at least more attractive than your competitors. </a:t>
            </a:r>
            <a:r>
              <a:rPr lang="en-GB" dirty="0" smtClean="0"/>
              <a:t>Click </a:t>
            </a:r>
            <a:r>
              <a:rPr lang="en-GB" dirty="0" smtClean="0">
                <a:hlinkClick r:id="rId2"/>
              </a:rPr>
              <a:t>here</a:t>
            </a:r>
            <a:r>
              <a:rPr lang="en-GB" dirty="0" smtClean="0"/>
              <a:t> to open </a:t>
            </a:r>
            <a:r>
              <a:rPr lang="en-GB" dirty="0" smtClean="0"/>
              <a:t>‘Google maps’ </a:t>
            </a:r>
            <a:r>
              <a:rPr lang="en-GB" dirty="0" smtClean="0"/>
              <a:t>and digit the keyword that better qualify your business idea in the search field. Now, you may have an idea of similar companies around you… visit their website and try to list 10 reasons of why a costumer should choose your product / service</a:t>
            </a:r>
            <a:r>
              <a:rPr lang="en-GB" dirty="0" smtClean="0"/>
              <a:t>. </a:t>
            </a:r>
            <a:endParaRPr lang="en-GB" dirty="0" smtClean="0"/>
          </a:p>
          <a:p>
            <a:r>
              <a:rPr lang="en-GB" b="1" dirty="0" smtClean="0"/>
              <a:t>Interaction with the platform:</a:t>
            </a:r>
            <a:r>
              <a:rPr lang="en-GB" dirty="0" smtClean="0"/>
              <a:t> </a:t>
            </a:r>
            <a:r>
              <a:rPr lang="en-GB" dirty="0" smtClean="0"/>
              <a:t>students have to fill 10 numbered comment fields and can later download their answers.</a:t>
            </a:r>
            <a:endParaRPr lang="en-GB" dirty="0" smtClean="0"/>
          </a:p>
        </p:txBody>
      </p:sp>
    </p:spTree>
    <p:extLst>
      <p:ext uri="{BB962C8B-B14F-4D97-AF65-F5344CB8AC3E}">
        <p14:creationId xmlns:p14="http://schemas.microsoft.com/office/powerpoint/2010/main" xmlns="" val="879818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Activity</a:t>
            </a:r>
            <a:r>
              <a:rPr lang="it-IT" dirty="0" smtClean="0"/>
              <a:t> </a:t>
            </a:r>
            <a:r>
              <a:rPr lang="it-IT" dirty="0" smtClean="0"/>
              <a:t>1.2 (online)  </a:t>
            </a:r>
            <a:r>
              <a:rPr lang="it-IT" dirty="0" smtClean="0"/>
              <a:t/>
            </a:r>
            <a:br>
              <a:rPr lang="it-IT" dirty="0" smtClean="0"/>
            </a:br>
            <a:r>
              <a:rPr lang="it-IT" dirty="0" err="1" smtClean="0"/>
              <a:t>What</a:t>
            </a:r>
            <a:r>
              <a:rPr lang="it-IT" dirty="0" smtClean="0"/>
              <a:t> </a:t>
            </a:r>
            <a:r>
              <a:rPr lang="it-IT" dirty="0" err="1" smtClean="0"/>
              <a:t>resources</a:t>
            </a:r>
            <a:r>
              <a:rPr lang="it-IT" dirty="0" smtClean="0"/>
              <a:t> do </a:t>
            </a:r>
            <a:r>
              <a:rPr lang="it-IT" dirty="0" err="1" smtClean="0"/>
              <a:t>you</a:t>
            </a:r>
            <a:r>
              <a:rPr lang="it-IT" dirty="0" smtClean="0"/>
              <a:t> </a:t>
            </a:r>
            <a:r>
              <a:rPr lang="it-IT" dirty="0" err="1" smtClean="0"/>
              <a:t>need</a:t>
            </a:r>
            <a:r>
              <a:rPr lang="it-IT" dirty="0" smtClean="0"/>
              <a:t>?</a:t>
            </a:r>
            <a:endParaRPr lang="it-IT" dirty="0"/>
          </a:p>
        </p:txBody>
      </p:sp>
      <p:sp>
        <p:nvSpPr>
          <p:cNvPr id="3" name="Segnaposto contenuto 2"/>
          <p:cNvSpPr>
            <a:spLocks noGrp="1"/>
          </p:cNvSpPr>
          <p:nvPr>
            <p:ph idx="1"/>
          </p:nvPr>
        </p:nvSpPr>
        <p:spPr/>
        <p:txBody>
          <a:bodyPr>
            <a:normAutofit/>
          </a:bodyPr>
          <a:lstStyle/>
          <a:p>
            <a:r>
              <a:rPr lang="en-GB" b="1" dirty="0" smtClean="0"/>
              <a:t>Description:</a:t>
            </a:r>
            <a:r>
              <a:rPr lang="en-GB" dirty="0" smtClean="0"/>
              <a:t> </a:t>
            </a:r>
            <a:r>
              <a:rPr lang="en-GB" dirty="0" smtClean="0"/>
              <a:t>Now that you have checked also the website of your possible competitors, you should be more aware of the resources that you need.   </a:t>
            </a:r>
            <a:endParaRPr lang="en-GB" dirty="0" smtClean="0"/>
          </a:p>
          <a:p>
            <a:r>
              <a:rPr lang="en-GB" b="1" dirty="0" smtClean="0"/>
              <a:t>Instructions for the students:</a:t>
            </a:r>
            <a:r>
              <a:rPr lang="en-GB" dirty="0" smtClean="0"/>
              <a:t> </a:t>
            </a:r>
            <a:r>
              <a:rPr lang="en-GB" dirty="0" smtClean="0"/>
              <a:t>Fill the table below with all the requested information!</a:t>
            </a:r>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xmlns="" val="3399190616"/>
              </p:ext>
            </p:extLst>
          </p:nvPr>
        </p:nvGraphicFramePr>
        <p:xfrm>
          <a:off x="1095376" y="4051788"/>
          <a:ext cx="9858374" cy="2015637"/>
        </p:xfrm>
        <a:graphic>
          <a:graphicData uri="http://schemas.openxmlformats.org/drawingml/2006/table">
            <a:tbl>
              <a:tblPr firstRow="1" firstCol="1" bandRow="1">
                <a:tableStyleId>{5C22544A-7EE6-4342-B048-85BDC9FD1C3A}</a:tableStyleId>
              </a:tblPr>
              <a:tblGrid>
                <a:gridCol w="1962810"/>
                <a:gridCol w="2602073"/>
                <a:gridCol w="2187903"/>
                <a:gridCol w="3105588"/>
              </a:tblGrid>
              <a:tr h="714539">
                <a:tc>
                  <a:txBody>
                    <a:bodyPr/>
                    <a:lstStyle/>
                    <a:p>
                      <a:pPr algn="l">
                        <a:lnSpc>
                          <a:spcPct val="115000"/>
                        </a:lnSpc>
                        <a:spcAft>
                          <a:spcPts val="1000"/>
                        </a:spcAft>
                      </a:pPr>
                      <a:r>
                        <a:rPr lang="en-GB" sz="1400" dirty="0">
                          <a:effectLst/>
                        </a:rPr>
                        <a:t>Resources</a:t>
                      </a:r>
                      <a:endParaRPr lang="it-IT" sz="1100" dirty="0">
                        <a:effectLst/>
                        <a:latin typeface="Calibri"/>
                        <a:ea typeface="MS Mincho"/>
                        <a:cs typeface="Times New Roman"/>
                      </a:endParaRPr>
                    </a:p>
                  </a:txBody>
                  <a:tcPr marL="68580" marR="68580" marT="0" marB="0"/>
                </a:tc>
                <a:tc>
                  <a:txBody>
                    <a:bodyPr/>
                    <a:lstStyle/>
                    <a:p>
                      <a:pPr algn="l">
                        <a:lnSpc>
                          <a:spcPct val="115000"/>
                        </a:lnSpc>
                        <a:spcAft>
                          <a:spcPts val="1000"/>
                        </a:spcAft>
                      </a:pPr>
                      <a:r>
                        <a:rPr lang="en-GB" sz="1400" dirty="0">
                          <a:effectLst/>
                        </a:rPr>
                        <a:t>Description of resources needed </a:t>
                      </a:r>
                      <a:endParaRPr lang="it-IT" sz="1100" dirty="0">
                        <a:effectLst/>
                        <a:latin typeface="Calibri"/>
                        <a:ea typeface="MS Mincho"/>
                        <a:cs typeface="Times New Roman"/>
                      </a:endParaRPr>
                    </a:p>
                  </a:txBody>
                  <a:tcPr marL="68580" marR="68580" marT="0" marB="0"/>
                </a:tc>
                <a:tc gridSpan="2">
                  <a:txBody>
                    <a:bodyPr/>
                    <a:lstStyle/>
                    <a:p>
                      <a:pPr algn="l">
                        <a:lnSpc>
                          <a:spcPct val="115000"/>
                        </a:lnSpc>
                        <a:spcAft>
                          <a:spcPts val="1000"/>
                        </a:spcAft>
                      </a:pPr>
                      <a:r>
                        <a:rPr lang="en-GB" sz="1400" dirty="0">
                          <a:effectLst/>
                        </a:rPr>
                        <a:t>Resources current availability </a:t>
                      </a:r>
                      <a:endParaRPr lang="it-IT" sz="1100" dirty="0">
                        <a:effectLst/>
                        <a:latin typeface="Calibri"/>
                        <a:ea typeface="MS Mincho"/>
                        <a:cs typeface="Times New Roman"/>
                      </a:endParaRPr>
                    </a:p>
                  </a:txBody>
                  <a:tcPr marL="68580" marR="68580" marT="0" marB="0"/>
                </a:tc>
                <a:tc hMerge="1">
                  <a:txBody>
                    <a:bodyPr/>
                    <a:lstStyle/>
                    <a:p>
                      <a:endParaRPr lang="it-IT"/>
                    </a:p>
                  </a:txBody>
                  <a:tcPr/>
                </a:tc>
              </a:tr>
              <a:tr h="453373">
                <a:tc>
                  <a:txBody>
                    <a:bodyPr/>
                    <a:lstStyle/>
                    <a:p>
                      <a:pPr algn="l">
                        <a:lnSpc>
                          <a:spcPct val="115000"/>
                        </a:lnSpc>
                        <a:spcAft>
                          <a:spcPts val="1000"/>
                        </a:spcAft>
                      </a:pPr>
                      <a:r>
                        <a:rPr lang="en-GB" sz="1400">
                          <a:effectLst/>
                        </a:rPr>
                        <a:t>Technological Resources</a:t>
                      </a:r>
                      <a:endParaRPr lang="it-IT" sz="1100">
                        <a:effectLst/>
                        <a:latin typeface="Calibri"/>
                        <a:ea typeface="MS Mincho"/>
                        <a:cs typeface="Times New Roman"/>
                      </a:endParaRPr>
                    </a:p>
                  </a:txBody>
                  <a:tcPr marL="68580" marR="68580" marT="0" marB="0"/>
                </a:tc>
                <a:tc>
                  <a:txBody>
                    <a:bodyPr/>
                    <a:lstStyle/>
                    <a:p>
                      <a:pPr algn="l">
                        <a:lnSpc>
                          <a:spcPct val="115000"/>
                        </a:lnSpc>
                        <a:spcAft>
                          <a:spcPts val="1000"/>
                        </a:spcAft>
                      </a:pPr>
                      <a:r>
                        <a:rPr lang="en-GB" sz="1400" dirty="0">
                          <a:effectLst/>
                        </a:rPr>
                        <a:t> </a:t>
                      </a:r>
                      <a:endParaRPr lang="it-IT" sz="1100" dirty="0">
                        <a:effectLst/>
                        <a:latin typeface="Calibri"/>
                        <a:ea typeface="MS Mincho"/>
                        <a:cs typeface="Times New Roman"/>
                      </a:endParaRPr>
                    </a:p>
                  </a:txBody>
                  <a:tcPr marL="68580" marR="68580" marT="0" marB="0"/>
                </a:tc>
                <a:tc>
                  <a:txBody>
                    <a:bodyPr/>
                    <a:lstStyle/>
                    <a:p>
                      <a:pPr algn="l">
                        <a:lnSpc>
                          <a:spcPct val="115000"/>
                        </a:lnSpc>
                        <a:spcAft>
                          <a:spcPts val="1000"/>
                        </a:spcAft>
                      </a:pPr>
                      <a:r>
                        <a:rPr lang="en-GB" sz="1400" dirty="0">
                          <a:effectLst/>
                        </a:rPr>
                        <a:t>YES (provide details)</a:t>
                      </a:r>
                      <a:endParaRPr lang="it-IT" sz="1100" dirty="0">
                        <a:effectLst/>
                        <a:latin typeface="Calibri"/>
                        <a:ea typeface="MS Mincho"/>
                        <a:cs typeface="Times New Roman"/>
                      </a:endParaRPr>
                    </a:p>
                  </a:txBody>
                  <a:tcPr marL="68580" marR="68580" marT="0" marB="0"/>
                </a:tc>
                <a:tc>
                  <a:txBody>
                    <a:bodyPr/>
                    <a:lstStyle/>
                    <a:p>
                      <a:pPr algn="l">
                        <a:lnSpc>
                          <a:spcPct val="115000"/>
                        </a:lnSpc>
                        <a:spcAft>
                          <a:spcPts val="1000"/>
                        </a:spcAft>
                      </a:pPr>
                      <a:r>
                        <a:rPr lang="en-GB" sz="1400">
                          <a:effectLst/>
                        </a:rPr>
                        <a:t>NO (ideas for acquiring the resources)</a:t>
                      </a:r>
                      <a:endParaRPr lang="it-IT" sz="1100">
                        <a:effectLst/>
                        <a:latin typeface="Calibri"/>
                        <a:ea typeface="MS Mincho"/>
                        <a:cs typeface="Times New Roman"/>
                      </a:endParaRPr>
                    </a:p>
                  </a:txBody>
                  <a:tcPr marL="68580" marR="68580" marT="0" marB="0"/>
                </a:tc>
              </a:tr>
              <a:tr h="428625">
                <a:tc>
                  <a:txBody>
                    <a:bodyPr/>
                    <a:lstStyle/>
                    <a:p>
                      <a:pPr algn="l">
                        <a:lnSpc>
                          <a:spcPct val="115000"/>
                        </a:lnSpc>
                        <a:spcAft>
                          <a:spcPts val="1000"/>
                        </a:spcAft>
                      </a:pPr>
                      <a:r>
                        <a:rPr lang="en-GB" sz="1400">
                          <a:effectLst/>
                        </a:rPr>
                        <a:t>Human Resources</a:t>
                      </a:r>
                      <a:endParaRPr lang="it-IT" sz="1100">
                        <a:effectLst/>
                        <a:latin typeface="Calibri"/>
                        <a:ea typeface="MS Mincho"/>
                        <a:cs typeface="Times New Roman"/>
                      </a:endParaRPr>
                    </a:p>
                  </a:txBody>
                  <a:tcPr marL="68580" marR="68580" marT="0" marB="0"/>
                </a:tc>
                <a:tc>
                  <a:txBody>
                    <a:bodyPr/>
                    <a:lstStyle/>
                    <a:p>
                      <a:pPr algn="l">
                        <a:lnSpc>
                          <a:spcPct val="115000"/>
                        </a:lnSpc>
                        <a:spcAft>
                          <a:spcPts val="1000"/>
                        </a:spcAft>
                      </a:pPr>
                      <a:r>
                        <a:rPr lang="en-GB" sz="1400">
                          <a:effectLst/>
                        </a:rPr>
                        <a:t> </a:t>
                      </a:r>
                      <a:endParaRPr lang="it-IT" sz="1100">
                        <a:effectLst/>
                        <a:latin typeface="Calibri"/>
                        <a:ea typeface="MS Mincho"/>
                        <a:cs typeface="Times New Roman"/>
                      </a:endParaRPr>
                    </a:p>
                  </a:txBody>
                  <a:tcPr marL="68580" marR="68580" marT="0" marB="0"/>
                </a:tc>
                <a:tc>
                  <a:txBody>
                    <a:bodyPr/>
                    <a:lstStyle/>
                    <a:p>
                      <a:pPr algn="l">
                        <a:lnSpc>
                          <a:spcPct val="115000"/>
                        </a:lnSpc>
                        <a:spcAft>
                          <a:spcPts val="1000"/>
                        </a:spcAft>
                      </a:pPr>
                      <a:r>
                        <a:rPr lang="en-GB" sz="1400">
                          <a:effectLst/>
                        </a:rPr>
                        <a:t>YES (provide details)</a:t>
                      </a:r>
                      <a:endParaRPr lang="it-IT" sz="1100">
                        <a:effectLst/>
                        <a:latin typeface="Calibri"/>
                        <a:ea typeface="MS Mincho"/>
                        <a:cs typeface="Times New Roman"/>
                      </a:endParaRPr>
                    </a:p>
                  </a:txBody>
                  <a:tcPr marL="68580" marR="68580" marT="0" marB="0"/>
                </a:tc>
                <a:tc>
                  <a:txBody>
                    <a:bodyPr/>
                    <a:lstStyle/>
                    <a:p>
                      <a:pPr algn="l">
                        <a:lnSpc>
                          <a:spcPct val="115000"/>
                        </a:lnSpc>
                        <a:spcAft>
                          <a:spcPts val="1000"/>
                        </a:spcAft>
                      </a:pPr>
                      <a:r>
                        <a:rPr lang="en-GB" sz="1400" dirty="0">
                          <a:effectLst/>
                        </a:rPr>
                        <a:t>NO (ideas for acquiring the resources)</a:t>
                      </a:r>
                      <a:endParaRPr lang="it-IT" sz="1100" dirty="0">
                        <a:effectLst/>
                        <a:latin typeface="Calibri"/>
                        <a:ea typeface="MS Mincho"/>
                        <a:cs typeface="Times New Roman"/>
                      </a:endParaRPr>
                    </a:p>
                  </a:txBody>
                  <a:tcPr marL="68580" marR="68580" marT="0" marB="0"/>
                </a:tc>
              </a:tr>
              <a:tr h="419100">
                <a:tc>
                  <a:txBody>
                    <a:bodyPr/>
                    <a:lstStyle/>
                    <a:p>
                      <a:pPr algn="l">
                        <a:lnSpc>
                          <a:spcPct val="115000"/>
                        </a:lnSpc>
                        <a:spcAft>
                          <a:spcPts val="1000"/>
                        </a:spcAft>
                      </a:pPr>
                      <a:r>
                        <a:rPr lang="en-GB" sz="1400">
                          <a:effectLst/>
                        </a:rPr>
                        <a:t>Financial Resources</a:t>
                      </a:r>
                      <a:endParaRPr lang="it-IT" sz="1100">
                        <a:effectLst/>
                        <a:latin typeface="Calibri"/>
                        <a:ea typeface="MS Mincho"/>
                        <a:cs typeface="Times New Roman"/>
                      </a:endParaRPr>
                    </a:p>
                  </a:txBody>
                  <a:tcPr marL="68580" marR="68580" marT="0" marB="0"/>
                </a:tc>
                <a:tc>
                  <a:txBody>
                    <a:bodyPr/>
                    <a:lstStyle/>
                    <a:p>
                      <a:pPr algn="l">
                        <a:lnSpc>
                          <a:spcPct val="115000"/>
                        </a:lnSpc>
                        <a:spcAft>
                          <a:spcPts val="1000"/>
                        </a:spcAft>
                      </a:pPr>
                      <a:r>
                        <a:rPr lang="en-GB" sz="1400">
                          <a:effectLst/>
                        </a:rPr>
                        <a:t> </a:t>
                      </a:r>
                      <a:endParaRPr lang="it-IT" sz="1100">
                        <a:effectLst/>
                        <a:latin typeface="Calibri"/>
                        <a:ea typeface="MS Mincho"/>
                        <a:cs typeface="Times New Roman"/>
                      </a:endParaRPr>
                    </a:p>
                  </a:txBody>
                  <a:tcPr marL="68580" marR="68580" marT="0" marB="0"/>
                </a:tc>
                <a:tc>
                  <a:txBody>
                    <a:bodyPr/>
                    <a:lstStyle/>
                    <a:p>
                      <a:pPr algn="l">
                        <a:lnSpc>
                          <a:spcPct val="115000"/>
                        </a:lnSpc>
                        <a:spcAft>
                          <a:spcPts val="1000"/>
                        </a:spcAft>
                      </a:pPr>
                      <a:r>
                        <a:rPr lang="en-GB" sz="1400">
                          <a:effectLst/>
                        </a:rPr>
                        <a:t>YES (provide details)</a:t>
                      </a:r>
                      <a:endParaRPr lang="it-IT" sz="1100">
                        <a:effectLst/>
                        <a:latin typeface="Calibri"/>
                        <a:ea typeface="MS Mincho"/>
                        <a:cs typeface="Times New Roman"/>
                      </a:endParaRPr>
                    </a:p>
                  </a:txBody>
                  <a:tcPr marL="68580" marR="68580" marT="0" marB="0"/>
                </a:tc>
                <a:tc>
                  <a:txBody>
                    <a:bodyPr/>
                    <a:lstStyle/>
                    <a:p>
                      <a:pPr algn="l">
                        <a:lnSpc>
                          <a:spcPct val="115000"/>
                        </a:lnSpc>
                        <a:spcAft>
                          <a:spcPts val="1000"/>
                        </a:spcAft>
                      </a:pPr>
                      <a:r>
                        <a:rPr lang="en-GB" sz="1400" dirty="0">
                          <a:effectLst/>
                        </a:rPr>
                        <a:t>NO (ideas for acquiring the resources)</a:t>
                      </a:r>
                      <a:endParaRPr lang="it-IT" sz="1100" dirty="0">
                        <a:effectLst/>
                        <a:latin typeface="Calibri"/>
                        <a:ea typeface="MS Mincho"/>
                        <a:cs typeface="Times New Roman"/>
                      </a:endParaRPr>
                    </a:p>
                  </a:txBody>
                  <a:tcPr marL="68580" marR="68580" marT="0" marB="0"/>
                </a:tc>
              </a:tr>
            </a:tbl>
          </a:graphicData>
        </a:graphic>
      </p:graphicFrame>
    </p:spTree>
    <p:extLst>
      <p:ext uri="{BB962C8B-B14F-4D97-AF65-F5344CB8AC3E}">
        <p14:creationId xmlns:p14="http://schemas.microsoft.com/office/powerpoint/2010/main" xmlns="" val="257134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Activity</a:t>
            </a:r>
            <a:r>
              <a:rPr lang="it-IT" dirty="0" smtClean="0"/>
              <a:t> </a:t>
            </a:r>
            <a:r>
              <a:rPr lang="it-IT" dirty="0" smtClean="0"/>
              <a:t>1.3 (online)</a:t>
            </a:r>
            <a:br>
              <a:rPr lang="it-IT" dirty="0" smtClean="0"/>
            </a:br>
            <a:r>
              <a:rPr lang="it-IT" dirty="0" err="1" smtClean="0"/>
              <a:t>My</a:t>
            </a:r>
            <a:r>
              <a:rPr lang="it-IT" dirty="0" smtClean="0"/>
              <a:t> personal </a:t>
            </a:r>
            <a:r>
              <a:rPr lang="it-IT" dirty="0" err="1" smtClean="0"/>
              <a:t>swot</a:t>
            </a:r>
            <a:r>
              <a:rPr lang="it-IT" dirty="0" smtClean="0"/>
              <a:t> </a:t>
            </a:r>
            <a:r>
              <a:rPr lang="it-IT" dirty="0" err="1" smtClean="0"/>
              <a:t>analysis</a:t>
            </a:r>
            <a:endParaRPr lang="it-IT" dirty="0"/>
          </a:p>
        </p:txBody>
      </p:sp>
      <p:sp>
        <p:nvSpPr>
          <p:cNvPr id="3" name="Segnaposto contenuto 2"/>
          <p:cNvSpPr>
            <a:spLocks noGrp="1"/>
          </p:cNvSpPr>
          <p:nvPr>
            <p:ph idx="1"/>
          </p:nvPr>
        </p:nvSpPr>
        <p:spPr/>
        <p:txBody>
          <a:bodyPr>
            <a:normAutofit/>
          </a:bodyPr>
          <a:lstStyle/>
          <a:p>
            <a:r>
              <a:rPr lang="en-GB" sz="2400" b="1" dirty="0" smtClean="0"/>
              <a:t>Description:</a:t>
            </a:r>
            <a:r>
              <a:rPr lang="en-GB" sz="2400" dirty="0" smtClean="0"/>
              <a:t> </a:t>
            </a:r>
            <a:r>
              <a:rPr lang="en-GB" sz="2400" dirty="0" smtClean="0"/>
              <a:t>Following the examples and the information that you have received in the previous sections of the platform, you should be able to implement a swot analysis of your business idea.   </a:t>
            </a:r>
            <a:endParaRPr lang="en-GB" sz="2400" dirty="0" smtClean="0"/>
          </a:p>
          <a:p>
            <a:r>
              <a:rPr lang="en-GB" sz="2400" b="1" dirty="0" smtClean="0"/>
              <a:t>Instructions for the students:</a:t>
            </a:r>
            <a:r>
              <a:rPr lang="en-GB" sz="2400" dirty="0" smtClean="0"/>
              <a:t> </a:t>
            </a:r>
            <a:r>
              <a:rPr lang="en-GB" sz="2400" dirty="0" smtClean="0"/>
              <a:t>Think at the strengths and weaknesses points, opportunities and threats of your product/service and fill the table below with, at least, three elements for each box!</a:t>
            </a:r>
            <a:endParaRPr lang="it-IT" sz="2400" dirty="0"/>
          </a:p>
        </p:txBody>
      </p:sp>
      <p:graphicFrame>
        <p:nvGraphicFramePr>
          <p:cNvPr id="5" name="Tabella 4"/>
          <p:cNvGraphicFramePr>
            <a:graphicFrameLocks noGrp="1"/>
          </p:cNvGraphicFramePr>
          <p:nvPr>
            <p:extLst>
              <p:ext uri="{D42A27DB-BD31-4B8C-83A1-F6EECF244321}">
                <p14:modId xmlns:p14="http://schemas.microsoft.com/office/powerpoint/2010/main" xmlns="" val="2954440803"/>
              </p:ext>
            </p:extLst>
          </p:nvPr>
        </p:nvGraphicFramePr>
        <p:xfrm>
          <a:off x="2527788" y="4107503"/>
          <a:ext cx="7069016" cy="2282438"/>
        </p:xfrm>
        <a:graphic>
          <a:graphicData uri="http://schemas.openxmlformats.org/drawingml/2006/table">
            <a:tbl>
              <a:tblPr firstRow="1" firstCol="1" bandRow="1">
                <a:tableStyleId>{5C22544A-7EE6-4342-B048-85BDC9FD1C3A}</a:tableStyleId>
              </a:tblPr>
              <a:tblGrid>
                <a:gridCol w="3534508"/>
                <a:gridCol w="3534508"/>
              </a:tblGrid>
              <a:tr h="211339">
                <a:tc>
                  <a:txBody>
                    <a:bodyPr/>
                    <a:lstStyle/>
                    <a:p>
                      <a:pPr algn="ctr">
                        <a:lnSpc>
                          <a:spcPct val="115000"/>
                        </a:lnSpc>
                        <a:spcAft>
                          <a:spcPts val="0"/>
                        </a:spcAft>
                      </a:pPr>
                      <a:r>
                        <a:rPr lang="it-IT" sz="1100" b="1" dirty="0" smtClean="0">
                          <a:solidFill>
                            <a:schemeClr val="tx1"/>
                          </a:solidFill>
                          <a:effectLst/>
                        </a:rPr>
                        <a:t>STRENGTHS</a:t>
                      </a:r>
                      <a:r>
                        <a:rPr lang="it-IT" sz="1100" b="1" baseline="0" dirty="0" smtClean="0">
                          <a:solidFill>
                            <a:schemeClr val="tx1"/>
                          </a:solidFill>
                          <a:effectLst/>
                        </a:rPr>
                        <a:t> POINTS </a:t>
                      </a:r>
                      <a:endParaRPr lang="it-IT" sz="600" b="1" dirty="0">
                        <a:solidFill>
                          <a:schemeClr val="tx1"/>
                        </a:solidFill>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it-IT" sz="1100" b="1" baseline="0" dirty="0" smtClean="0">
                          <a:solidFill>
                            <a:schemeClr val="tx1"/>
                          </a:solidFill>
                          <a:effectLst/>
                        </a:rPr>
                        <a:t>WEAKNESSES POINTS</a:t>
                      </a:r>
                      <a:endParaRPr lang="it-IT" sz="600" b="1" dirty="0">
                        <a:solidFill>
                          <a:schemeClr val="tx1"/>
                        </a:solidFill>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a:effectLst/>
                        </a:rPr>
                        <a:t> </a:t>
                      </a:r>
                      <a:endParaRPr lang="it-IT" sz="60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a:effectLst/>
                        </a:rPr>
                        <a:t> </a:t>
                      </a:r>
                      <a:endParaRPr lang="it-IT" sz="60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a:effectLst/>
                        </a:rPr>
                        <a:t> </a:t>
                      </a:r>
                      <a:endParaRPr lang="it-IT" sz="60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1339">
                <a:tc>
                  <a:txBody>
                    <a:bodyPr/>
                    <a:lstStyle/>
                    <a:p>
                      <a:pPr algn="ctr">
                        <a:lnSpc>
                          <a:spcPct val="115000"/>
                        </a:lnSpc>
                        <a:spcAft>
                          <a:spcPts val="0"/>
                        </a:spcAft>
                      </a:pPr>
                      <a:r>
                        <a:rPr lang="it-IT" sz="1100" b="1" dirty="0" smtClean="0">
                          <a:solidFill>
                            <a:schemeClr val="tx1"/>
                          </a:solidFill>
                          <a:effectLst/>
                        </a:rPr>
                        <a:t>OPPORTUNITIES</a:t>
                      </a:r>
                      <a:r>
                        <a:rPr lang="it-IT" sz="1100" b="1" baseline="0" dirty="0" smtClean="0">
                          <a:solidFill>
                            <a:schemeClr val="tx1"/>
                          </a:solidFill>
                          <a:effectLst/>
                        </a:rPr>
                        <a:t> </a:t>
                      </a:r>
                      <a:endParaRPr lang="it-IT" sz="600" b="1" dirty="0">
                        <a:solidFill>
                          <a:schemeClr val="tx1"/>
                        </a:solidFill>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15000"/>
                        </a:lnSpc>
                        <a:spcAft>
                          <a:spcPts val="0"/>
                        </a:spcAft>
                      </a:pPr>
                      <a:r>
                        <a:rPr lang="it-IT" sz="1100" b="1" dirty="0" smtClean="0">
                          <a:effectLst/>
                        </a:rPr>
                        <a:t>THREATS</a:t>
                      </a:r>
                      <a:endParaRPr lang="it-IT" sz="600" b="1"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6235">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it-IT" sz="600" dirty="0">
                          <a:effectLst/>
                        </a:rPr>
                        <a:t> </a:t>
                      </a:r>
                      <a:endParaRPr lang="it-IT" sz="600" dirty="0">
                        <a:effectLst/>
                        <a:latin typeface="Calibri"/>
                        <a:ea typeface="Calibri"/>
                        <a:cs typeface="Times New Roman"/>
                      </a:endParaRPr>
                    </a:p>
                  </a:txBody>
                  <a:tcPr marL="25312" marR="2531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879818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Topic</a:t>
            </a:r>
            <a:r>
              <a:rPr lang="it-IT" dirty="0" smtClean="0"/>
              <a:t> </a:t>
            </a:r>
            <a:r>
              <a:rPr lang="it-IT" dirty="0" smtClean="0"/>
              <a:t>2</a:t>
            </a:r>
            <a:br>
              <a:rPr lang="it-IT" dirty="0" smtClean="0"/>
            </a:br>
            <a:r>
              <a:rPr lang="it-IT" dirty="0" smtClean="0"/>
              <a:t>The market </a:t>
            </a:r>
            <a:r>
              <a:rPr lang="it-IT" dirty="0" err="1" smtClean="0"/>
              <a:t>research</a:t>
            </a:r>
            <a:endParaRPr lang="it-IT" dirty="0"/>
          </a:p>
        </p:txBody>
      </p:sp>
      <p:sp>
        <p:nvSpPr>
          <p:cNvPr id="3" name="Segnaposto contenuto 2"/>
          <p:cNvSpPr>
            <a:spLocks noGrp="1"/>
          </p:cNvSpPr>
          <p:nvPr>
            <p:ph idx="1"/>
          </p:nvPr>
        </p:nvSpPr>
        <p:spPr/>
        <p:txBody>
          <a:bodyPr>
            <a:normAutofit fontScale="70000" lnSpcReduction="20000"/>
          </a:bodyPr>
          <a:lstStyle/>
          <a:p>
            <a:pPr marL="0" indent="0" algn="just">
              <a:buNone/>
            </a:pPr>
            <a:r>
              <a:rPr lang="en-US" dirty="0" smtClean="0"/>
              <a:t>Now, is </a:t>
            </a:r>
            <a:r>
              <a:rPr lang="en-US" dirty="0"/>
              <a:t>the time to integrate and deepen what has been done so </a:t>
            </a:r>
            <a:r>
              <a:rPr lang="en-US" dirty="0" smtClean="0"/>
              <a:t>far. First, by making a comparison with </a:t>
            </a:r>
            <a:r>
              <a:rPr lang="en-US" dirty="0"/>
              <a:t>our </a:t>
            </a:r>
            <a:r>
              <a:rPr lang="en-US" dirty="0" smtClean="0"/>
              <a:t>markets to raise </a:t>
            </a:r>
            <a:r>
              <a:rPr lang="en-US" dirty="0"/>
              <a:t>additional and important </a:t>
            </a:r>
            <a:r>
              <a:rPr lang="en-US" dirty="0" smtClean="0"/>
              <a:t>information trough </a:t>
            </a:r>
            <a:r>
              <a:rPr lang="en-US" dirty="0"/>
              <a:t>a proper market </a:t>
            </a:r>
            <a:r>
              <a:rPr lang="en-US" dirty="0" smtClean="0"/>
              <a:t>research.</a:t>
            </a:r>
            <a:endParaRPr lang="it-IT" dirty="0"/>
          </a:p>
          <a:p>
            <a:pPr marL="0" indent="0">
              <a:buNone/>
            </a:pPr>
            <a:r>
              <a:rPr lang="en-US" dirty="0"/>
              <a:t>Marketing research is a systematic collection and analysis of data aimed at identifying market information of a particular good </a:t>
            </a:r>
            <a:r>
              <a:rPr lang="en-US" dirty="0" smtClean="0"/>
              <a:t>and/or </a:t>
            </a:r>
            <a:r>
              <a:rPr lang="en-US" dirty="0"/>
              <a:t>service.</a:t>
            </a:r>
          </a:p>
          <a:p>
            <a:pPr marL="0" indent="0">
              <a:buNone/>
            </a:pPr>
            <a:r>
              <a:rPr lang="en-US" dirty="0"/>
              <a:t>Weather the activity </a:t>
            </a:r>
            <a:r>
              <a:rPr lang="en-US" dirty="0" smtClean="0"/>
              <a:t>is starting </a:t>
            </a:r>
            <a:r>
              <a:rPr lang="en-US" dirty="0"/>
              <a:t>or has been already </a:t>
            </a:r>
            <a:r>
              <a:rPr lang="en-US" dirty="0" smtClean="0"/>
              <a:t>undertaken, </a:t>
            </a:r>
            <a:r>
              <a:rPr lang="en-US" dirty="0"/>
              <a:t>market surveys are a major source of information that companies and organizations use to decide which products </a:t>
            </a:r>
            <a:r>
              <a:rPr lang="en-US" dirty="0" smtClean="0"/>
              <a:t>and/or services can be </a:t>
            </a:r>
            <a:r>
              <a:rPr lang="en-US" dirty="0"/>
              <a:t>offered to the </a:t>
            </a:r>
            <a:r>
              <a:rPr lang="en-US" dirty="0" smtClean="0"/>
              <a:t>public, </a:t>
            </a:r>
            <a:r>
              <a:rPr lang="en-US" dirty="0"/>
              <a:t>and how to market them</a:t>
            </a:r>
            <a:r>
              <a:rPr lang="en-US" dirty="0" smtClean="0"/>
              <a:t>.</a:t>
            </a:r>
          </a:p>
          <a:p>
            <a:pPr marL="0" indent="0">
              <a:buNone/>
            </a:pPr>
            <a:r>
              <a:rPr lang="en-US" dirty="0" smtClean="0"/>
              <a:t>The four main areas of study </a:t>
            </a:r>
            <a:r>
              <a:rPr lang="en-US" dirty="0" smtClean="0">
                <a:solidFill>
                  <a:srgbClr val="FF0000"/>
                </a:solidFill>
              </a:rPr>
              <a:t>- Product</a:t>
            </a:r>
            <a:r>
              <a:rPr lang="en-US" dirty="0" smtClean="0">
                <a:solidFill>
                  <a:srgbClr val="FF0000"/>
                </a:solidFill>
              </a:rPr>
              <a:t>, Sales, Promotion and </a:t>
            </a:r>
            <a:r>
              <a:rPr lang="en-US" dirty="0" smtClean="0">
                <a:solidFill>
                  <a:srgbClr val="FF0000"/>
                </a:solidFill>
              </a:rPr>
              <a:t>Consumer - </a:t>
            </a:r>
            <a:r>
              <a:rPr lang="en-US" dirty="0" smtClean="0"/>
              <a:t>are closely interrelated. </a:t>
            </a:r>
          </a:p>
          <a:p>
            <a:r>
              <a:rPr lang="en-US" dirty="0" smtClean="0"/>
              <a:t>Product research: involves new products development and testing, improvement of existing products on the market, and the likely changes in consumer preferences.</a:t>
            </a:r>
          </a:p>
          <a:p>
            <a:r>
              <a:rPr lang="en-US" dirty="0" smtClean="0"/>
              <a:t>Sales research: involves a comprehensive examination of all company’s sales activities.</a:t>
            </a:r>
          </a:p>
          <a:p>
            <a:r>
              <a:rPr lang="en-US" dirty="0" smtClean="0"/>
              <a:t>Promotion research: concerns the analysis and evaluation of the effectiveness of various methods used to promote a company’s products and services. </a:t>
            </a:r>
          </a:p>
          <a:p>
            <a:r>
              <a:rPr lang="en-US" dirty="0" smtClean="0"/>
              <a:t>Consumer research: concerns surveys on consumer behavior to study the social, economic and psychological factors that influence buying decisions.</a:t>
            </a:r>
          </a:p>
          <a:p>
            <a:pPr marL="0" indent="0">
              <a:buNone/>
            </a:pPr>
            <a:endParaRPr lang="en-US" dirty="0"/>
          </a:p>
          <a:p>
            <a:endParaRPr lang="it-IT" dirty="0"/>
          </a:p>
        </p:txBody>
      </p:sp>
    </p:spTree>
    <p:extLst>
      <p:ext uri="{BB962C8B-B14F-4D97-AF65-F5344CB8AC3E}">
        <p14:creationId xmlns:p14="http://schemas.microsoft.com/office/powerpoint/2010/main" xmlns="" val="3540835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2708</TotalTime>
  <Words>1808</Words>
  <Application>Microsoft Office PowerPoint</Application>
  <PresentationFormat>Personalizzato</PresentationFormat>
  <Paragraphs>203</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Tema di Office</vt:lpstr>
      <vt:lpstr>MODULE 2</vt:lpstr>
      <vt:lpstr>Topic 1 SWOT ANALYSIS</vt:lpstr>
      <vt:lpstr>Resource 1.1 Videos on SWOT Analysis</vt:lpstr>
      <vt:lpstr>Resource 1.2a Examples from «A scuola d’impresa»</vt:lpstr>
      <vt:lpstr>Resource 1.2b Examples from «A scuola d’impresa»</vt:lpstr>
      <vt:lpstr>Activity 1.1 (online)  Preliminary Research </vt:lpstr>
      <vt:lpstr>Activity 1.2 (online)   What resources do you need?</vt:lpstr>
      <vt:lpstr>Activity 1.3 (online) My personal swot analysis</vt:lpstr>
      <vt:lpstr>Topic 2 The market research</vt:lpstr>
      <vt:lpstr>Resource 2.1 Videos on Market Research</vt:lpstr>
      <vt:lpstr>Activity 2.1   The plan for my market research</vt:lpstr>
      <vt:lpstr>Topic 3 The questionnaire</vt:lpstr>
      <vt:lpstr>Resource 3.1 Videos on How to make a questionnaire</vt:lpstr>
      <vt:lpstr>Resource 3.2a Examples of questions types</vt:lpstr>
      <vt:lpstr>Resource 3.2b Examples of question types</vt:lpstr>
      <vt:lpstr>Resource 3.3 Examples from «A scuola d’impresa»</vt:lpstr>
      <vt:lpstr>Resource 3.2a Examples of market research </vt:lpstr>
      <vt:lpstr>Resource 3.2b Examples of market research </vt:lpstr>
      <vt:lpstr>Final activity of the module  Group workshop to be held at school</vt:lpstr>
      <vt:lpstr>Final activity of the module  Activity n.1 – Planning the market research (4 hours required)</vt:lpstr>
      <vt:lpstr>Final activity of the module  Activity n.1 – Planning the market research (4 hours required)</vt:lpstr>
      <vt:lpstr>Final activity of the module  Activity n.2 – Implementation of the market research (homework activity – 12 hours)</vt:lpstr>
      <vt:lpstr>Final activity of the module  Activity n.3 – Preparation of the final reports (classroom activity – 4 hours)</vt:lpstr>
      <vt:lpstr>Meeting in January 2016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Altheo</dc:creator>
  <cp:lastModifiedBy>Utente2</cp:lastModifiedBy>
  <cp:revision>162</cp:revision>
  <dcterms:created xsi:type="dcterms:W3CDTF">2015-05-04T07:29:15Z</dcterms:created>
  <dcterms:modified xsi:type="dcterms:W3CDTF">2015-07-20T13:55:47Z</dcterms:modified>
</cp:coreProperties>
</file>