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7" r:id="rId3"/>
    <p:sldId id="258" r:id="rId4"/>
    <p:sldId id="280" r:id="rId5"/>
    <p:sldId id="281" r:id="rId6"/>
    <p:sldId id="259" r:id="rId7"/>
    <p:sldId id="291" r:id="rId8"/>
    <p:sldId id="283" r:id="rId9"/>
    <p:sldId id="284" r:id="rId10"/>
    <p:sldId id="285" r:id="rId11"/>
    <p:sldId id="286" r:id="rId12"/>
    <p:sldId id="262" r:id="rId13"/>
    <p:sldId id="287" r:id="rId14"/>
    <p:sldId id="292" r:id="rId15"/>
    <p:sldId id="290" r:id="rId16"/>
    <p:sldId id="271" r:id="rId17"/>
    <p:sldId id="275" r:id="rId18"/>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snapToGrid="0">
      <p:cViewPr>
        <p:scale>
          <a:sx n="81" d="100"/>
          <a:sy n="81" d="100"/>
        </p:scale>
        <p:origin x="-648" y="-4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B59B7EF-1682-48F7-99D8-E534430EA7A1}"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CAEC37C-7969-428F-8AA7-4C88254FFBC1}"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E813840-6A39-46CF-861F-E426A2CE27AF}"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9FFBF4C-81A8-431C-AC7B-E90F243CC26F}"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C34758B-2EF4-44FA-94A0-AC966637E0E7}"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A42C78-0C1A-4470-9330-9BF745B37A55}"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AA7B7DB-FA14-4812-ACDE-C2FF376B91ED}"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5308AB9-2680-458A-9512-9C457169C92A}"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00E93F5-8CB6-48AB-A0D8-AA41AB3A596C}"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144FA53-25ED-4E4D-8DA9-7A8BE1FC5A01}"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0F034A5-DD3A-4439-B30A-DD93D4384F24}" type="datetimeFigureOut">
              <a:rPr lang="it-IT"/>
              <a:pPr>
                <a:defRPr/>
              </a:pPr>
              <a:t>19/08/2015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AEEB84E-4C3A-4D4C-A849-B2AC0A03924F}"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A78A2CD-716A-4769-9B7B-2C33A0C38533}" type="datetimeFigureOut">
              <a:rPr lang="it-IT"/>
              <a:pPr>
                <a:defRPr/>
              </a:pPr>
              <a:t>19/08/2015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54E3030-FC96-40CD-82FB-D82AB8CEFF23}"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E674214-9E66-4F0C-A8B1-6BA1ACBBC8B3}" type="datetimeFigureOut">
              <a:rPr lang="it-IT"/>
              <a:pPr>
                <a:defRPr/>
              </a:pPr>
              <a:t>19/08/2015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869CC5D-9860-4B33-84C4-D9168CFD452A}"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8C6936E-FD85-4121-BFD4-2DEE3BFD0C27}" type="datetimeFigureOut">
              <a:rPr lang="it-IT"/>
              <a:pPr>
                <a:defRPr/>
              </a:pPr>
              <a:t>19/08/2015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6EAEDD3-8E60-4009-8E0A-6DFC18AD6BD9}"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AC85C24-EA60-444D-98BE-8BE589B7438E}" type="datetimeFigureOut">
              <a:rPr lang="it-IT"/>
              <a:pPr>
                <a:defRPr/>
              </a:pPr>
              <a:t>19/08/2015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8EBF8AB-F39C-4F51-A80C-BB2B9FFEE692}"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1734790-2B22-4F98-BC0A-1695948965AD}" type="datetimeFigureOut">
              <a:rPr lang="it-IT"/>
              <a:pPr>
                <a:defRPr/>
              </a:pPr>
              <a:t>19/08/2015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0FAD70D-9153-49B8-8485-76269AA3788A}"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EACED4-F73B-4CEA-A870-BEB1B427FEC9}" type="datetimeFigureOut">
              <a:rPr lang="it-IT"/>
              <a:pPr>
                <a:defRPr/>
              </a:pPr>
              <a:t>19/08/2015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7F8A0C4-A3A5-4D87-A472-021851994995}"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nlinelogomaker.com/" TargetMode="External"/><Relationship Id="rId2" Type="http://schemas.openxmlformats.org/officeDocument/2006/relationships/hyperlink" Target="http://www.gimp.org/" TargetMode="External"/><Relationship Id="rId1" Type="http://schemas.openxmlformats.org/officeDocument/2006/relationships/slideLayout" Target="../slideLayouts/slideLayout2.xml"/><Relationship Id="rId4" Type="http://schemas.openxmlformats.org/officeDocument/2006/relationships/hyperlink" Target="http://www.designmantic.com/index11?utm_expid=68723407-19.ALiBcuyrTqaUsiunYjOIAw.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altobsrl.ucoz.com/" TargetMode="Externa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oVHrQn_CzA" TargetMode="External"/><Relationship Id="rId2" Type="http://schemas.openxmlformats.org/officeDocument/2006/relationships/hyperlink" Target="Links%20to%20the%20&#171;A%20scuola%20d&#8217;impresa&#187;%20video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it/url?url=http://comefarepubblicita.blogspot.com/2012/08/come-ideare-uno-slogan.html&amp;rct=j&amp;frm=1&amp;q=&amp;esrc=s&amp;sa=U&amp;ei=7WOhVcrpBoWR7Aa60YPwDg&amp;ved=0CC4Q9QEwDA&amp;usg=AFQjCNFOld1xbE2PwrHTRpWbDjUJJSCMd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ilpost.it/2015/04/11/slogan-famosi/4-8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wipo.int/portal/index.html.en" TargetMode="External"/><Relationship Id="rId2" Type="http://schemas.openxmlformats.org/officeDocument/2006/relationships/hyperlink" Target="http://www.brandsoftheworld.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2.jpe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Font typeface="Arial" charset="0"/>
              <a:buNone/>
            </a:pPr>
            <a:r>
              <a:rPr lang="tr-TR" sz="6600" b="1" smtClean="0"/>
              <a:t>		</a:t>
            </a:r>
            <a:r>
              <a:rPr lang="tr-TR" sz="8000" smtClean="0"/>
              <a:t>	 </a:t>
            </a:r>
            <a:r>
              <a:rPr lang="tr-TR" sz="8000" smtClean="0">
                <a:latin typeface="Arial" charset="0"/>
              </a:rPr>
              <a:t>Modül 3</a:t>
            </a:r>
          </a:p>
          <a:p>
            <a:pPr marL="0" indent="0">
              <a:buFont typeface="Arial" charset="0"/>
              <a:buNone/>
            </a:pPr>
            <a:r>
              <a:rPr lang="tr-TR" sz="1200" smtClean="0">
                <a:latin typeface="Arial" charset="0"/>
              </a:rPr>
              <a:t>				      ( Çalıştay )</a:t>
            </a:r>
            <a:endParaRPr lang="tr-TR" smtClean="0"/>
          </a:p>
          <a:p>
            <a:pPr marL="0" indent="0">
              <a:buFont typeface="Arial" charset="0"/>
              <a:buNone/>
            </a:pPr>
            <a:r>
              <a:rPr lang="tr-TR" sz="5400" smtClean="0">
                <a:solidFill>
                  <a:srgbClr val="FF0000"/>
                </a:solidFill>
              </a:rPr>
              <a:t>		     	İletişim Stratejisi</a:t>
            </a:r>
            <a:endParaRPr lang="it-IT" sz="5400" smtClean="0">
              <a:solidFill>
                <a:srgbClr val="FF0000"/>
              </a:solidFill>
            </a:endParaRPr>
          </a:p>
          <a:p>
            <a:pPr marL="0" indent="0"/>
            <a:endParaRPr lang="tr-TR"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p:txBody>
          <a:bodyPr/>
          <a:lstStyle/>
          <a:p>
            <a:r>
              <a:rPr lang="tr-TR" b="1" smtClean="0"/>
              <a:t>Faaliyet </a:t>
            </a:r>
            <a:r>
              <a:rPr lang="it-IT" b="1" smtClean="0"/>
              <a:t> 2.1 (</a:t>
            </a:r>
            <a:r>
              <a:rPr lang="tr-TR" b="1" smtClean="0"/>
              <a:t>internet üzerinden/online</a:t>
            </a:r>
            <a:r>
              <a:rPr lang="it-IT" b="1" smtClean="0"/>
              <a:t>) </a:t>
            </a:r>
            <a:br>
              <a:rPr lang="it-IT" b="1" smtClean="0"/>
            </a:br>
            <a:r>
              <a:rPr lang="tr-TR" b="1" smtClean="0"/>
              <a:t>En sevdiğim logolar</a:t>
            </a:r>
            <a:endParaRPr lang="it-IT" b="1" smtClean="0"/>
          </a:p>
        </p:txBody>
      </p:sp>
      <p:sp>
        <p:nvSpPr>
          <p:cNvPr id="3" name="Segnaposto contenuto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tr-TR" b="1" dirty="0" smtClean="0"/>
              <a:t>Tanım</a:t>
            </a:r>
            <a:r>
              <a:rPr lang="en-GB" b="1" dirty="0" smtClean="0"/>
              <a:t>:</a:t>
            </a:r>
            <a:r>
              <a:rPr lang="en-GB" dirty="0" smtClean="0"/>
              <a:t> </a:t>
            </a:r>
            <a:r>
              <a:rPr lang="en-GB" dirty="0"/>
              <a:t>En </a:t>
            </a:r>
            <a:r>
              <a:rPr lang="en-GB" dirty="0" err="1"/>
              <a:t>sevdiğiniz</a:t>
            </a:r>
            <a:r>
              <a:rPr lang="en-GB" dirty="0"/>
              <a:t> </a:t>
            </a:r>
            <a:r>
              <a:rPr lang="en-GB" dirty="0" err="1"/>
              <a:t>logoları</a:t>
            </a:r>
            <a:r>
              <a:rPr lang="en-GB" dirty="0"/>
              <a:t>(</a:t>
            </a:r>
            <a:r>
              <a:rPr lang="en-GB" dirty="0" err="1"/>
              <a:t>amblemleri</a:t>
            </a:r>
            <a:r>
              <a:rPr lang="en-GB" dirty="0"/>
              <a:t>) </a:t>
            </a:r>
            <a:r>
              <a:rPr lang="en-GB" dirty="0" err="1"/>
              <a:t>ve</a:t>
            </a:r>
            <a:r>
              <a:rPr lang="en-GB" dirty="0"/>
              <a:t> </a:t>
            </a:r>
            <a:r>
              <a:rPr lang="en-GB" dirty="0" err="1"/>
              <a:t>markaları</a:t>
            </a:r>
            <a:r>
              <a:rPr lang="en-GB" dirty="0"/>
              <a:t> </a:t>
            </a:r>
            <a:r>
              <a:rPr lang="en-GB" dirty="0" err="1"/>
              <a:t>düşünün</a:t>
            </a:r>
            <a:r>
              <a:rPr lang="en-GB" dirty="0"/>
              <a:t>. </a:t>
            </a:r>
            <a:r>
              <a:rPr lang="en-GB" dirty="0" err="1"/>
              <a:t>Hiç</a:t>
            </a:r>
            <a:r>
              <a:rPr lang="en-GB" dirty="0"/>
              <a:t> </a:t>
            </a:r>
            <a:r>
              <a:rPr lang="en-GB" dirty="0" err="1"/>
              <a:t>bu</a:t>
            </a:r>
            <a:r>
              <a:rPr lang="en-GB" dirty="0"/>
              <a:t> </a:t>
            </a:r>
            <a:r>
              <a:rPr lang="en-GB" dirty="0" err="1"/>
              <a:t>şirketlerin</a:t>
            </a:r>
            <a:r>
              <a:rPr lang="en-GB" dirty="0"/>
              <a:t> </a:t>
            </a:r>
            <a:r>
              <a:rPr lang="en-GB" dirty="0" err="1"/>
              <a:t>kendi</a:t>
            </a:r>
            <a:r>
              <a:rPr lang="en-GB" dirty="0"/>
              <a:t> </a:t>
            </a:r>
            <a:r>
              <a:rPr lang="en-GB" dirty="0" err="1"/>
              <a:t>logosu</a:t>
            </a:r>
            <a:r>
              <a:rPr lang="en-GB" dirty="0"/>
              <a:t> </a:t>
            </a:r>
            <a:r>
              <a:rPr lang="en-GB" dirty="0" err="1"/>
              <a:t>için</a:t>
            </a:r>
            <a:r>
              <a:rPr lang="en-GB" dirty="0"/>
              <a:t> </a:t>
            </a:r>
            <a:r>
              <a:rPr lang="en-GB" dirty="0" err="1"/>
              <a:t>özel</a:t>
            </a:r>
            <a:r>
              <a:rPr lang="en-GB" dirty="0"/>
              <a:t> </a:t>
            </a:r>
            <a:r>
              <a:rPr lang="en-GB" dirty="0" err="1"/>
              <a:t>ve</a:t>
            </a:r>
            <a:r>
              <a:rPr lang="en-GB" dirty="0"/>
              <a:t> </a:t>
            </a:r>
            <a:r>
              <a:rPr lang="en-GB" dirty="0" err="1"/>
              <a:t>baskın</a:t>
            </a:r>
            <a:r>
              <a:rPr lang="en-GB" dirty="0"/>
              <a:t> </a:t>
            </a:r>
            <a:r>
              <a:rPr lang="en-GB" dirty="0" err="1"/>
              <a:t>renk</a:t>
            </a:r>
            <a:r>
              <a:rPr lang="en-GB" dirty="0"/>
              <a:t> </a:t>
            </a:r>
            <a:r>
              <a:rPr lang="en-GB" dirty="0" err="1"/>
              <a:t>seçmiş</a:t>
            </a:r>
            <a:r>
              <a:rPr lang="en-GB" dirty="0"/>
              <a:t> </a:t>
            </a:r>
            <a:r>
              <a:rPr lang="en-GB" dirty="0" err="1"/>
              <a:t>olmasının</a:t>
            </a:r>
            <a:r>
              <a:rPr lang="en-GB" dirty="0"/>
              <a:t> </a:t>
            </a:r>
            <a:r>
              <a:rPr lang="en-GB" dirty="0" err="1"/>
              <a:t>nedenleri</a:t>
            </a:r>
            <a:r>
              <a:rPr lang="en-GB" dirty="0"/>
              <a:t> </a:t>
            </a:r>
            <a:r>
              <a:rPr lang="en-GB" dirty="0" err="1"/>
              <a:t>düşündünüz</a:t>
            </a:r>
            <a:r>
              <a:rPr lang="en-GB" dirty="0"/>
              <a:t> </a:t>
            </a:r>
            <a:r>
              <a:rPr lang="en-GB" dirty="0" err="1"/>
              <a:t>mü</a:t>
            </a:r>
            <a:r>
              <a:rPr lang="en-GB" dirty="0"/>
              <a:t>?</a:t>
            </a:r>
            <a:endParaRPr lang="tr-TR" dirty="0" smtClean="0"/>
          </a:p>
          <a:p>
            <a:pPr fontAlgn="auto">
              <a:spcAft>
                <a:spcPts val="0"/>
              </a:spcAft>
              <a:buFont typeface="Arial" panose="020B0604020202020204" pitchFamily="34" charset="0"/>
              <a:buChar char="•"/>
              <a:defRPr/>
            </a:pPr>
            <a:r>
              <a:rPr lang="tr-TR" b="1" dirty="0" smtClean="0"/>
              <a:t>Öğrenciler için talimatlar</a:t>
            </a:r>
            <a:r>
              <a:rPr lang="en-GB" b="1" dirty="0" smtClean="0"/>
              <a:t>:</a:t>
            </a:r>
            <a:r>
              <a:rPr lang="en-GB" dirty="0" smtClean="0"/>
              <a:t> </a:t>
            </a:r>
            <a:r>
              <a:rPr lang="en-GB" dirty="0"/>
              <a:t>Baskın </a:t>
            </a:r>
            <a:r>
              <a:rPr lang="en-GB" dirty="0" err="1"/>
              <a:t>renklerine</a:t>
            </a:r>
            <a:r>
              <a:rPr lang="en-GB" dirty="0"/>
              <a:t> </a:t>
            </a:r>
            <a:r>
              <a:rPr lang="en-GB" dirty="0" err="1"/>
              <a:t>göre</a:t>
            </a:r>
            <a:r>
              <a:rPr lang="en-GB" dirty="0"/>
              <a:t> en </a:t>
            </a:r>
            <a:r>
              <a:rPr lang="en-GB" dirty="0" err="1"/>
              <a:t>sevdiğiniz</a:t>
            </a:r>
            <a:r>
              <a:rPr lang="en-GB" dirty="0"/>
              <a:t> </a:t>
            </a:r>
            <a:r>
              <a:rPr lang="en-GB" dirty="0" err="1"/>
              <a:t>markaların</a:t>
            </a:r>
            <a:r>
              <a:rPr lang="en-GB" dirty="0"/>
              <a:t> </a:t>
            </a:r>
            <a:r>
              <a:rPr lang="en-GB" dirty="0" err="1"/>
              <a:t>logolarını</a:t>
            </a:r>
            <a:r>
              <a:rPr lang="en-GB" dirty="0"/>
              <a:t> </a:t>
            </a:r>
            <a:r>
              <a:rPr lang="en-GB" dirty="0" err="1"/>
              <a:t>yükleyin</a:t>
            </a:r>
            <a:r>
              <a:rPr lang="en-GB" dirty="0"/>
              <a:t> </a:t>
            </a:r>
            <a:r>
              <a:rPr lang="en-GB" dirty="0" err="1"/>
              <a:t>ve</a:t>
            </a:r>
            <a:r>
              <a:rPr lang="en-GB" dirty="0"/>
              <a:t> </a:t>
            </a:r>
            <a:r>
              <a:rPr lang="en-GB" dirty="0" err="1"/>
              <a:t>kısaca</a:t>
            </a:r>
            <a:r>
              <a:rPr lang="en-GB" dirty="0"/>
              <a:t> size </a:t>
            </a:r>
            <a:r>
              <a:rPr lang="en-GB" dirty="0" err="1"/>
              <a:t>göre</a:t>
            </a:r>
            <a:r>
              <a:rPr lang="en-GB" dirty="0"/>
              <a:t> </a:t>
            </a:r>
            <a:r>
              <a:rPr lang="en-GB" dirty="0" err="1"/>
              <a:t>neden</a:t>
            </a:r>
            <a:r>
              <a:rPr lang="en-GB" dirty="0"/>
              <a:t> </a:t>
            </a:r>
            <a:r>
              <a:rPr lang="en-GB" dirty="0" err="1"/>
              <a:t>firmanın</a:t>
            </a:r>
            <a:r>
              <a:rPr lang="en-GB" dirty="0"/>
              <a:t> </a:t>
            </a:r>
            <a:r>
              <a:rPr lang="en-GB" dirty="0" err="1"/>
              <a:t>bu</a:t>
            </a:r>
            <a:r>
              <a:rPr lang="en-GB" dirty="0"/>
              <a:t>  </a:t>
            </a:r>
            <a:r>
              <a:rPr lang="en-GB" dirty="0" err="1"/>
              <a:t>özel</a:t>
            </a:r>
            <a:r>
              <a:rPr lang="en-GB" dirty="0"/>
              <a:t> </a:t>
            </a:r>
            <a:r>
              <a:rPr lang="en-GB" dirty="0" err="1"/>
              <a:t>logoyu</a:t>
            </a:r>
            <a:r>
              <a:rPr lang="en-GB" dirty="0"/>
              <a:t> </a:t>
            </a:r>
            <a:r>
              <a:rPr lang="en-GB" dirty="0" err="1"/>
              <a:t>kullanmış</a:t>
            </a:r>
            <a:r>
              <a:rPr lang="en-GB" dirty="0"/>
              <a:t> </a:t>
            </a:r>
            <a:r>
              <a:rPr lang="en-GB" dirty="0" err="1"/>
              <a:t>olabileceğini</a:t>
            </a:r>
            <a:r>
              <a:rPr lang="en-GB" dirty="0"/>
              <a:t> </a:t>
            </a:r>
            <a:r>
              <a:rPr lang="en-GB" dirty="0" err="1"/>
              <a:t>açıklayın</a:t>
            </a:r>
            <a:r>
              <a:rPr lang="en-GB" dirty="0"/>
              <a:t>. </a:t>
            </a:r>
            <a:r>
              <a:rPr lang="en-GB" dirty="0" err="1"/>
              <a:t>Doğru</a:t>
            </a:r>
            <a:r>
              <a:rPr lang="en-GB" dirty="0"/>
              <a:t> </a:t>
            </a:r>
            <a:r>
              <a:rPr lang="en-GB" dirty="0" err="1"/>
              <a:t>ya</a:t>
            </a:r>
            <a:r>
              <a:rPr lang="en-GB" dirty="0"/>
              <a:t> da </a:t>
            </a:r>
            <a:r>
              <a:rPr lang="en-GB" dirty="0" err="1"/>
              <a:t>yanlış</a:t>
            </a:r>
            <a:r>
              <a:rPr lang="en-GB" dirty="0"/>
              <a:t> </a:t>
            </a:r>
            <a:r>
              <a:rPr lang="en-GB" dirty="0" err="1"/>
              <a:t>cevap</a:t>
            </a:r>
            <a:r>
              <a:rPr lang="en-GB" dirty="0"/>
              <a:t> </a:t>
            </a:r>
            <a:r>
              <a:rPr lang="en-GB" dirty="0" err="1"/>
              <a:t>olmadığını</a:t>
            </a:r>
            <a:r>
              <a:rPr lang="en-GB" dirty="0"/>
              <a:t> </a:t>
            </a:r>
            <a:r>
              <a:rPr lang="en-GB" dirty="0" err="1"/>
              <a:t>unutmayın</a:t>
            </a:r>
            <a:r>
              <a:rPr lang="en-GB" dirty="0"/>
              <a:t>, </a:t>
            </a:r>
            <a:r>
              <a:rPr lang="en-GB" dirty="0" err="1"/>
              <a:t>bu</a:t>
            </a:r>
            <a:r>
              <a:rPr lang="en-GB" dirty="0"/>
              <a:t> </a:t>
            </a:r>
            <a:r>
              <a:rPr lang="en-GB" dirty="0" err="1"/>
              <a:t>yüzden</a:t>
            </a:r>
            <a:r>
              <a:rPr lang="en-GB" dirty="0"/>
              <a:t> </a:t>
            </a:r>
            <a:r>
              <a:rPr lang="en-GB" dirty="0" err="1"/>
              <a:t>google'da</a:t>
            </a:r>
            <a:r>
              <a:rPr lang="en-GB" dirty="0"/>
              <a:t> </a:t>
            </a:r>
            <a:r>
              <a:rPr lang="en-GB" dirty="0" err="1"/>
              <a:t>aramayın</a:t>
            </a:r>
            <a:r>
              <a:rPr lang="en-GB" dirty="0"/>
              <a:t> </a:t>
            </a:r>
            <a:r>
              <a:rPr lang="en-GB" dirty="0" err="1"/>
              <a:t>ve</a:t>
            </a:r>
            <a:r>
              <a:rPr lang="en-GB" dirty="0"/>
              <a:t> </a:t>
            </a:r>
            <a:r>
              <a:rPr lang="en-GB" dirty="0" err="1"/>
              <a:t>kişisel</a:t>
            </a:r>
            <a:r>
              <a:rPr lang="en-GB" dirty="0"/>
              <a:t> </a:t>
            </a:r>
            <a:r>
              <a:rPr lang="en-GB" dirty="0" err="1"/>
              <a:t>görüşünüzü</a:t>
            </a:r>
            <a:r>
              <a:rPr lang="en-GB" dirty="0"/>
              <a:t> </a:t>
            </a:r>
            <a:r>
              <a:rPr lang="en-GB" dirty="0" err="1"/>
              <a:t>beyan</a:t>
            </a:r>
            <a:r>
              <a:rPr lang="en-GB" dirty="0"/>
              <a:t> </a:t>
            </a:r>
            <a:r>
              <a:rPr lang="en-GB" dirty="0" err="1"/>
              <a:t>edin</a:t>
            </a:r>
            <a:r>
              <a:rPr lang="en-GB" dirty="0"/>
              <a:t>.</a:t>
            </a:r>
            <a:endParaRPr lang="tr-TR" dirty="0" smtClean="0"/>
          </a:p>
          <a:p>
            <a:pPr fontAlgn="auto">
              <a:spcAft>
                <a:spcPts val="0"/>
              </a:spcAft>
              <a:buFont typeface="Arial" panose="020B0604020202020204" pitchFamily="34" charset="0"/>
              <a:buChar char="•"/>
              <a:defRPr/>
            </a:pPr>
            <a:r>
              <a:rPr lang="tr-TR" b="1" dirty="0" smtClean="0"/>
              <a:t>Platformla etkileşim</a:t>
            </a:r>
            <a:r>
              <a:rPr lang="en-GB" dirty="0" smtClean="0"/>
              <a:t>:</a:t>
            </a:r>
            <a:r>
              <a:rPr lang="tr-TR" dirty="0" smtClean="0"/>
              <a:t> </a:t>
            </a:r>
            <a:r>
              <a:rPr lang="en-GB" dirty="0" err="1" smtClean="0"/>
              <a:t>Renkli</a:t>
            </a:r>
            <a:r>
              <a:rPr lang="en-GB" dirty="0" smtClean="0"/>
              <a:t> </a:t>
            </a:r>
            <a:r>
              <a:rPr lang="en-GB" dirty="0" err="1"/>
              <a:t>kutular</a:t>
            </a:r>
            <a:r>
              <a:rPr lang="en-GB" dirty="0"/>
              <a:t> (</a:t>
            </a:r>
            <a:r>
              <a:rPr lang="en-GB" dirty="0" err="1"/>
              <a:t>önceki</a:t>
            </a:r>
            <a:r>
              <a:rPr lang="en-GB" dirty="0"/>
              <a:t> </a:t>
            </a:r>
            <a:r>
              <a:rPr lang="en-GB" dirty="0" err="1"/>
              <a:t>slayttaki</a:t>
            </a:r>
            <a:r>
              <a:rPr lang="en-GB" dirty="0"/>
              <a:t> </a:t>
            </a:r>
            <a:r>
              <a:rPr lang="en-GB" dirty="0" err="1"/>
              <a:t>listeye</a:t>
            </a:r>
            <a:r>
              <a:rPr lang="en-GB" dirty="0"/>
              <a:t> </a:t>
            </a:r>
            <a:r>
              <a:rPr lang="en-GB" dirty="0" err="1"/>
              <a:t>göre</a:t>
            </a:r>
            <a:r>
              <a:rPr lang="en-GB" dirty="0"/>
              <a:t>) </a:t>
            </a:r>
            <a:r>
              <a:rPr lang="en-GB" dirty="0" err="1"/>
              <a:t>birbiri</a:t>
            </a:r>
            <a:r>
              <a:rPr lang="en-GB" dirty="0"/>
              <a:t> </a:t>
            </a:r>
            <a:r>
              <a:rPr lang="en-GB" dirty="0" err="1"/>
              <a:t>ardına</a:t>
            </a:r>
            <a:r>
              <a:rPr lang="en-GB" dirty="0"/>
              <a:t> </a:t>
            </a:r>
            <a:r>
              <a:rPr lang="en-GB" dirty="0" err="1"/>
              <a:t>sunulur</a:t>
            </a:r>
            <a:r>
              <a:rPr lang="en-GB" dirty="0"/>
              <a:t> </a:t>
            </a:r>
            <a:r>
              <a:rPr lang="en-GB" dirty="0" err="1"/>
              <a:t>ve</a:t>
            </a:r>
            <a:r>
              <a:rPr lang="en-GB" dirty="0"/>
              <a:t> </a:t>
            </a:r>
            <a:r>
              <a:rPr lang="en-GB" dirty="0" err="1"/>
              <a:t>adlandırılır</a:t>
            </a:r>
            <a:r>
              <a:rPr lang="en-GB" dirty="0"/>
              <a:t>.  Her </a:t>
            </a:r>
            <a:r>
              <a:rPr lang="en-GB" dirty="0" err="1"/>
              <a:t>renk</a:t>
            </a:r>
            <a:r>
              <a:rPr lang="en-GB" dirty="0"/>
              <a:t> </a:t>
            </a:r>
            <a:r>
              <a:rPr lang="en-GB" dirty="0" err="1"/>
              <a:t>için</a:t>
            </a:r>
            <a:r>
              <a:rPr lang="en-GB" dirty="0"/>
              <a:t> </a:t>
            </a:r>
            <a:r>
              <a:rPr lang="en-GB" dirty="0" err="1"/>
              <a:t>öğrenciler</a:t>
            </a:r>
            <a:r>
              <a:rPr lang="en-GB" dirty="0"/>
              <a:t> </a:t>
            </a:r>
            <a:r>
              <a:rPr lang="en-GB" dirty="0" err="1"/>
              <a:t>masaüstünden</a:t>
            </a:r>
            <a:r>
              <a:rPr lang="en-GB" dirty="0"/>
              <a:t> </a:t>
            </a:r>
            <a:r>
              <a:rPr lang="en-GB" dirty="0" err="1"/>
              <a:t>veya</a:t>
            </a:r>
            <a:r>
              <a:rPr lang="en-GB" dirty="0"/>
              <a:t> </a:t>
            </a:r>
            <a:r>
              <a:rPr lang="en-GB" dirty="0" err="1"/>
              <a:t>bir</a:t>
            </a:r>
            <a:r>
              <a:rPr lang="en-GB" dirty="0"/>
              <a:t> </a:t>
            </a:r>
            <a:r>
              <a:rPr lang="en-GB" dirty="0" err="1"/>
              <a:t>bağlantı</a:t>
            </a:r>
            <a:r>
              <a:rPr lang="en-GB" dirty="0"/>
              <a:t> </a:t>
            </a:r>
            <a:r>
              <a:rPr lang="en-GB" dirty="0" err="1"/>
              <a:t>adresinden</a:t>
            </a:r>
            <a:r>
              <a:rPr lang="en-GB" dirty="0"/>
              <a:t> </a:t>
            </a:r>
            <a:r>
              <a:rPr lang="en-GB" dirty="0" err="1"/>
              <a:t>bir</a:t>
            </a:r>
            <a:r>
              <a:rPr lang="en-GB" dirty="0"/>
              <a:t> </a:t>
            </a:r>
            <a:r>
              <a:rPr lang="en-GB" dirty="0" err="1"/>
              <a:t>görüntü</a:t>
            </a:r>
            <a:r>
              <a:rPr lang="en-GB" dirty="0"/>
              <a:t> </a:t>
            </a:r>
            <a:r>
              <a:rPr lang="en-GB" dirty="0" err="1"/>
              <a:t>yükleyebilirler</a:t>
            </a:r>
            <a:r>
              <a:rPr lang="en-GB" dirty="0"/>
              <a:t> </a:t>
            </a:r>
            <a:r>
              <a:rPr lang="en-GB" dirty="0" err="1"/>
              <a:t>ve</a:t>
            </a:r>
            <a:r>
              <a:rPr lang="en-GB" dirty="0"/>
              <a:t> </a:t>
            </a:r>
            <a:r>
              <a:rPr lang="en-GB" dirty="0" err="1"/>
              <a:t>faaliyette</a:t>
            </a:r>
            <a:r>
              <a:rPr lang="en-GB" dirty="0"/>
              <a:t> </a:t>
            </a:r>
            <a:r>
              <a:rPr lang="en-GB" dirty="0" err="1"/>
              <a:t>verilen</a:t>
            </a:r>
            <a:r>
              <a:rPr lang="en-GB" dirty="0"/>
              <a:t> </a:t>
            </a:r>
            <a:r>
              <a:rPr lang="en-GB" dirty="0" err="1"/>
              <a:t>talimatları</a:t>
            </a:r>
            <a:r>
              <a:rPr lang="en-GB" dirty="0"/>
              <a:t> </a:t>
            </a:r>
            <a:r>
              <a:rPr lang="en-GB" dirty="0" err="1"/>
              <a:t>izleyerek</a:t>
            </a:r>
            <a:r>
              <a:rPr lang="en-GB" dirty="0"/>
              <a:t> </a:t>
            </a:r>
            <a:r>
              <a:rPr lang="en-GB" dirty="0" err="1"/>
              <a:t>bir</a:t>
            </a:r>
            <a:r>
              <a:rPr lang="en-GB" dirty="0"/>
              <a:t> </a:t>
            </a:r>
            <a:r>
              <a:rPr lang="en-GB" dirty="0" err="1"/>
              <a:t>açıklama</a:t>
            </a:r>
            <a:r>
              <a:rPr lang="en-GB" dirty="0"/>
              <a:t> </a:t>
            </a:r>
            <a:r>
              <a:rPr lang="en-GB" dirty="0" err="1"/>
              <a:t>alanını</a:t>
            </a:r>
            <a:r>
              <a:rPr lang="en-GB" dirty="0"/>
              <a:t> </a:t>
            </a:r>
            <a:r>
              <a:rPr lang="en-GB" dirty="0" err="1"/>
              <a:t>doldurmak</a:t>
            </a:r>
            <a:r>
              <a:rPr lang="en-GB" dirty="0"/>
              <a:t> </a:t>
            </a:r>
            <a:r>
              <a:rPr lang="en-GB" dirty="0" err="1"/>
              <a:t>zorundadırlar</a:t>
            </a:r>
            <a:r>
              <a:rPr lang="en-GB" b="1" dirty="0"/>
              <a:t>.</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p:txBody>
          <a:bodyPr/>
          <a:lstStyle/>
          <a:p>
            <a:r>
              <a:rPr lang="tr-TR" b="1" smtClean="0"/>
              <a:t>Faaliyet </a:t>
            </a:r>
            <a:r>
              <a:rPr lang="it-IT" b="1" smtClean="0"/>
              <a:t>2.2 (</a:t>
            </a:r>
            <a:r>
              <a:rPr lang="tr-TR" b="1" smtClean="0"/>
              <a:t>internet üzerinden (çevrimiçi)</a:t>
            </a:r>
            <a:r>
              <a:rPr lang="it-IT" b="1" smtClean="0"/>
              <a:t>) </a:t>
            </a:r>
            <a:br>
              <a:rPr lang="it-IT" b="1" smtClean="0"/>
            </a:br>
            <a:r>
              <a:rPr lang="tr-TR" b="1" smtClean="0"/>
              <a:t>Şimdi logomu hazırlama zamanı!</a:t>
            </a:r>
            <a:endParaRPr lang="it-IT" b="1" smtClean="0"/>
          </a:p>
        </p:txBody>
      </p:sp>
      <p:sp>
        <p:nvSpPr>
          <p:cNvPr id="3" name="Segnaposto contenuto 2"/>
          <p:cNvSpPr>
            <a:spLocks noGrp="1"/>
          </p:cNvSpPr>
          <p:nvPr>
            <p:ph idx="1"/>
          </p:nvPr>
        </p:nvSpPr>
        <p:spPr/>
        <p:txBody>
          <a:bodyPr rtlCol="0">
            <a:normAutofit fontScale="92500"/>
          </a:bodyPr>
          <a:lstStyle/>
          <a:p>
            <a:pPr fontAlgn="auto">
              <a:spcAft>
                <a:spcPts val="0"/>
              </a:spcAft>
              <a:buFont typeface="Arial" panose="020B0604020202020204" pitchFamily="34" charset="0"/>
              <a:buChar char="•"/>
              <a:defRPr/>
            </a:pPr>
            <a:r>
              <a:rPr lang="tr-TR" b="1" dirty="0" smtClean="0"/>
              <a:t>Tanım</a:t>
            </a:r>
            <a:r>
              <a:rPr lang="en-GB" b="1" dirty="0" smtClean="0"/>
              <a:t>:</a:t>
            </a:r>
            <a:r>
              <a:rPr lang="en-GB" dirty="0" smtClean="0"/>
              <a:t> </a:t>
            </a:r>
            <a:r>
              <a:rPr lang="tr-TR" dirty="0" err="1" smtClean="0"/>
              <a:t>Ulusötesi</a:t>
            </a:r>
            <a:r>
              <a:rPr lang="tr-TR" dirty="0" smtClean="0"/>
              <a:t> iş fikriniz için zaten toplamış olduğunuz tüm </a:t>
            </a:r>
            <a:r>
              <a:rPr lang="tr-TR" dirty="0"/>
              <a:t>bilgileri </a:t>
            </a:r>
            <a:r>
              <a:rPr lang="tr-TR" dirty="0" smtClean="0"/>
              <a:t>aklınızın bir köşesinde bulundurarak, takımınızın ürün ya da hizmeti için basit türde bir logo tasarlamaya çalışın.</a:t>
            </a:r>
          </a:p>
          <a:p>
            <a:pPr fontAlgn="auto">
              <a:spcAft>
                <a:spcPts val="0"/>
              </a:spcAft>
              <a:buFont typeface="Arial" panose="020B0604020202020204" pitchFamily="34" charset="0"/>
              <a:buChar char="•"/>
              <a:defRPr/>
            </a:pPr>
            <a:r>
              <a:rPr lang="tr-TR" b="1" dirty="0" smtClean="0"/>
              <a:t>Öğrenciler için talimatlar </a:t>
            </a:r>
            <a:r>
              <a:rPr lang="en-GB" b="1" dirty="0" smtClean="0"/>
              <a:t>:</a:t>
            </a:r>
            <a:r>
              <a:rPr lang="en-GB" dirty="0" smtClean="0"/>
              <a:t> </a:t>
            </a:r>
            <a:r>
              <a:rPr lang="tr-TR" dirty="0" smtClean="0"/>
              <a:t>Nasıl yaptığınızın bir önemi yok,  ‘’Sadece yapın!’’ </a:t>
            </a:r>
            <a:r>
              <a:rPr lang="en-GB" dirty="0" smtClean="0">
                <a:sym typeface="Wingdings" panose="05000000000000000000" pitchFamily="2" charset="2"/>
              </a:rPr>
              <a:t>. </a:t>
            </a:r>
            <a:r>
              <a:rPr lang="tr-TR" dirty="0" smtClean="0">
                <a:sym typeface="Wingdings" panose="05000000000000000000" pitchFamily="2" charset="2"/>
              </a:rPr>
              <a:t> Renkli kalemler ya da bir grafik tasarım yazılımı kullanabilirsiniz.</a:t>
            </a:r>
            <a:r>
              <a:rPr lang="en-GB" dirty="0" smtClean="0">
                <a:sym typeface="Wingdings" panose="05000000000000000000" pitchFamily="2" charset="2"/>
              </a:rPr>
              <a:t> (</a:t>
            </a:r>
            <a:r>
              <a:rPr lang="tr-TR" dirty="0" smtClean="0">
                <a:sym typeface="Wingdings" panose="05000000000000000000" pitchFamily="2" charset="2"/>
              </a:rPr>
              <a:t>Bunun için bir çok açık yazılım kaynağı olduğunu biliyor muydunuz?</a:t>
            </a:r>
            <a:r>
              <a:rPr lang="en-GB" dirty="0" smtClean="0">
                <a:sym typeface="Wingdings" panose="05000000000000000000" pitchFamily="2" charset="2"/>
              </a:rPr>
              <a:t> </a:t>
            </a:r>
            <a:r>
              <a:rPr lang="tr-TR" dirty="0" smtClean="0">
                <a:sym typeface="Wingdings" panose="05000000000000000000" pitchFamily="2" charset="2"/>
              </a:rPr>
              <a:t>Örneğin</a:t>
            </a:r>
            <a:r>
              <a:rPr lang="en-GB" dirty="0" smtClean="0">
                <a:sym typeface="Wingdings" panose="05000000000000000000" pitchFamily="2" charset="2"/>
              </a:rPr>
              <a:t>: </a:t>
            </a:r>
            <a:r>
              <a:rPr lang="en-GB" dirty="0" smtClean="0">
                <a:sym typeface="Wingdings" panose="05000000000000000000" pitchFamily="2" charset="2"/>
                <a:hlinkClick r:id="rId2"/>
              </a:rPr>
              <a:t>GIMP</a:t>
            </a:r>
            <a:r>
              <a:rPr lang="en-GB" dirty="0" smtClean="0">
                <a:sym typeface="Wingdings" panose="05000000000000000000" pitchFamily="2" charset="2"/>
              </a:rPr>
              <a:t>, </a:t>
            </a:r>
            <a:r>
              <a:rPr lang="en-GB" dirty="0" err="1" smtClean="0">
                <a:sym typeface="Wingdings" panose="05000000000000000000" pitchFamily="2" charset="2"/>
                <a:hlinkClick r:id="rId3"/>
              </a:rPr>
              <a:t>OnlineLogoMaker</a:t>
            </a:r>
            <a:r>
              <a:rPr lang="en-GB" dirty="0" smtClean="0">
                <a:sym typeface="Wingdings" panose="05000000000000000000" pitchFamily="2" charset="2"/>
              </a:rPr>
              <a:t>, </a:t>
            </a:r>
            <a:r>
              <a:rPr lang="en-GB" dirty="0" err="1" smtClean="0">
                <a:sym typeface="Wingdings" panose="05000000000000000000" pitchFamily="2" charset="2"/>
                <a:hlinkClick r:id="rId4"/>
              </a:rPr>
              <a:t>DesignMantic</a:t>
            </a:r>
            <a:r>
              <a:rPr lang="en-GB" dirty="0" smtClean="0">
                <a:sym typeface="Wingdings" panose="05000000000000000000" pitchFamily="2" charset="2"/>
              </a:rPr>
              <a:t> </a:t>
            </a:r>
            <a:r>
              <a:rPr lang="tr-TR" dirty="0" smtClean="0">
                <a:sym typeface="Wingdings" panose="05000000000000000000" pitchFamily="2" charset="2"/>
              </a:rPr>
              <a:t>ve daha bir çoğu..</a:t>
            </a:r>
            <a:r>
              <a:rPr lang="en-GB" dirty="0" smtClean="0">
                <a:sym typeface="Wingdings" panose="05000000000000000000" pitchFamily="2" charset="2"/>
              </a:rPr>
              <a:t>)</a:t>
            </a:r>
            <a:r>
              <a:rPr lang="tr-TR" dirty="0" smtClean="0">
                <a:sym typeface="Wingdings" panose="05000000000000000000" pitchFamily="2" charset="2"/>
              </a:rPr>
              <a:t> Logonuzun konu n.2 de anlatıldığı gibi tüm kriterlere uyduğundan emin olun ve bitirdiğinizde buradaki platforma</a:t>
            </a:r>
            <a:r>
              <a:rPr lang="en-GB" dirty="0" smtClean="0">
                <a:sym typeface="Wingdings" panose="05000000000000000000" pitchFamily="2" charset="2"/>
              </a:rPr>
              <a:t> </a:t>
            </a:r>
            <a:r>
              <a:rPr lang="tr-TR" dirty="0" smtClean="0">
                <a:sym typeface="Wingdings" panose="05000000000000000000" pitchFamily="2" charset="2"/>
              </a:rPr>
              <a:t>kısa bir açıklama ile yükleyiniz.</a:t>
            </a:r>
          </a:p>
          <a:p>
            <a:pPr fontAlgn="auto">
              <a:spcAft>
                <a:spcPts val="0"/>
              </a:spcAft>
              <a:buFont typeface="Arial" panose="020B0604020202020204" pitchFamily="34" charset="0"/>
              <a:buChar char="•"/>
              <a:defRPr/>
            </a:pPr>
            <a:r>
              <a:rPr lang="tr-TR" dirty="0" smtClean="0">
                <a:sym typeface="Wingdings" panose="05000000000000000000" pitchFamily="2" charset="2"/>
              </a:rPr>
              <a:t> </a:t>
            </a:r>
            <a:r>
              <a:rPr lang="tr-TR" b="1" dirty="0" smtClean="0"/>
              <a:t>Platformla etkileşim</a:t>
            </a:r>
            <a:r>
              <a:rPr lang="en-GB" b="1" dirty="0" smtClean="0"/>
              <a:t>:</a:t>
            </a:r>
            <a:r>
              <a:rPr lang="tr-TR" b="1" dirty="0" smtClean="0"/>
              <a:t> </a:t>
            </a:r>
            <a:r>
              <a:rPr lang="tr-TR" dirty="0" smtClean="0"/>
              <a:t>bir önceki faaliyet için</a:t>
            </a:r>
            <a:r>
              <a:rPr lang="en-GB" dirty="0"/>
              <a:t>, </a:t>
            </a:r>
            <a:r>
              <a:rPr lang="en-GB" dirty="0" err="1"/>
              <a:t>Öğrenciler</a:t>
            </a:r>
            <a:r>
              <a:rPr lang="en-GB" dirty="0"/>
              <a:t> </a:t>
            </a:r>
            <a:r>
              <a:rPr lang="en-GB" dirty="0" err="1"/>
              <a:t>modüle</a:t>
            </a:r>
            <a:r>
              <a:rPr lang="en-GB" dirty="0"/>
              <a:t> </a:t>
            </a:r>
            <a:r>
              <a:rPr lang="en-GB" dirty="0" err="1"/>
              <a:t>ile</a:t>
            </a:r>
            <a:r>
              <a:rPr lang="en-GB" dirty="0"/>
              <a:t> </a:t>
            </a:r>
            <a:r>
              <a:rPr lang="en-GB" dirty="0" err="1"/>
              <a:t>devam</a:t>
            </a:r>
            <a:r>
              <a:rPr lang="en-GB" dirty="0"/>
              <a:t> </a:t>
            </a:r>
            <a:r>
              <a:rPr lang="en-GB" dirty="0" err="1"/>
              <a:t>etmeden</a:t>
            </a:r>
            <a:r>
              <a:rPr lang="en-GB" dirty="0"/>
              <a:t> </a:t>
            </a:r>
            <a:r>
              <a:rPr lang="en-GB" dirty="0" err="1"/>
              <a:t>önce</a:t>
            </a:r>
            <a:r>
              <a:rPr lang="en-GB" dirty="0"/>
              <a:t> </a:t>
            </a:r>
            <a:r>
              <a:rPr lang="en-GB" dirty="0" err="1"/>
              <a:t>bir</a:t>
            </a:r>
            <a:r>
              <a:rPr lang="en-GB" dirty="0"/>
              <a:t> </a:t>
            </a:r>
            <a:r>
              <a:rPr lang="en-GB" dirty="0" err="1"/>
              <a:t>resim</a:t>
            </a:r>
            <a:r>
              <a:rPr lang="en-GB" dirty="0"/>
              <a:t> </a:t>
            </a:r>
            <a:r>
              <a:rPr lang="en-GB" dirty="0" err="1"/>
              <a:t>yüklemeli</a:t>
            </a:r>
            <a:r>
              <a:rPr lang="en-GB" dirty="0"/>
              <a:t> </a:t>
            </a:r>
            <a:r>
              <a:rPr lang="en-GB" dirty="0" err="1"/>
              <a:t>ve</a:t>
            </a:r>
            <a:r>
              <a:rPr lang="en-GB" dirty="0"/>
              <a:t> </a:t>
            </a:r>
            <a:r>
              <a:rPr lang="en-GB" dirty="0" err="1"/>
              <a:t>bir</a:t>
            </a:r>
            <a:r>
              <a:rPr lang="en-GB" dirty="0"/>
              <a:t> </a:t>
            </a:r>
            <a:r>
              <a:rPr lang="en-GB" dirty="0" err="1"/>
              <a:t>açıklama</a:t>
            </a:r>
            <a:r>
              <a:rPr lang="en-GB" dirty="0"/>
              <a:t> </a:t>
            </a:r>
            <a:r>
              <a:rPr lang="en-GB" dirty="0" err="1"/>
              <a:t>hazırlamalı</a:t>
            </a:r>
            <a:r>
              <a:rPr lang="en-GB"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p:txBody>
          <a:bodyPr/>
          <a:lstStyle/>
          <a:p>
            <a:r>
              <a:rPr lang="tr-TR" smtClean="0"/>
              <a:t>Konu </a:t>
            </a:r>
            <a:r>
              <a:rPr lang="it-IT" smtClean="0"/>
              <a:t> 3</a:t>
            </a:r>
            <a:br>
              <a:rPr lang="it-IT" smtClean="0"/>
            </a:br>
            <a:r>
              <a:rPr lang="tr-TR" smtClean="0"/>
              <a:t>Pazarlama Planı</a:t>
            </a:r>
            <a:endParaRPr lang="it-IT" smtClean="0"/>
          </a:p>
        </p:txBody>
      </p:sp>
      <p:sp>
        <p:nvSpPr>
          <p:cNvPr id="5" name="Segnaposto contenuto 4"/>
          <p:cNvSpPr>
            <a:spLocks noGrp="1"/>
          </p:cNvSpPr>
          <p:nvPr>
            <p:ph idx="1"/>
          </p:nvPr>
        </p:nvSpPr>
        <p:spPr/>
        <p:txBody>
          <a:bodyPr rtlCol="0">
            <a:normAutofit fontScale="77500" lnSpcReduction="20000"/>
          </a:bodyPr>
          <a:lstStyle/>
          <a:p>
            <a:pPr fontAlgn="auto">
              <a:spcAft>
                <a:spcPts val="0"/>
              </a:spcAft>
              <a:buFont typeface="Arial" panose="020B0604020202020204" pitchFamily="34" charset="0"/>
              <a:buChar char="•"/>
              <a:defRPr/>
            </a:pPr>
            <a:r>
              <a:rPr lang="en-GB" dirty="0" err="1"/>
              <a:t>Pazarlama</a:t>
            </a:r>
            <a:r>
              <a:rPr lang="en-GB" dirty="0"/>
              <a:t> </a:t>
            </a:r>
            <a:r>
              <a:rPr lang="en-GB" dirty="0" err="1"/>
              <a:t>iletişimi</a:t>
            </a:r>
            <a:r>
              <a:rPr lang="en-GB" dirty="0"/>
              <a:t>  </a:t>
            </a:r>
            <a:r>
              <a:rPr lang="en-GB" dirty="0" err="1"/>
              <a:t>tüketicilerin</a:t>
            </a:r>
            <a:r>
              <a:rPr lang="en-GB" dirty="0"/>
              <a:t>, </a:t>
            </a:r>
            <a:r>
              <a:rPr lang="en-GB" dirty="0" err="1"/>
              <a:t>ürün</a:t>
            </a:r>
            <a:r>
              <a:rPr lang="en-GB" dirty="0"/>
              <a:t> </a:t>
            </a:r>
            <a:r>
              <a:rPr lang="en-GB" dirty="0" err="1"/>
              <a:t>bilgisini</a:t>
            </a:r>
            <a:r>
              <a:rPr lang="en-GB" dirty="0"/>
              <a:t> </a:t>
            </a:r>
            <a:r>
              <a:rPr lang="en-GB" dirty="0" err="1"/>
              <a:t>ürünün</a:t>
            </a:r>
            <a:r>
              <a:rPr lang="en-GB" dirty="0"/>
              <a:t> </a:t>
            </a:r>
            <a:r>
              <a:rPr lang="en-GB" dirty="0" err="1"/>
              <a:t>özellikleri</a:t>
            </a:r>
            <a:r>
              <a:rPr lang="en-GB" dirty="0"/>
              <a:t> </a:t>
            </a:r>
            <a:r>
              <a:rPr lang="en-GB" dirty="0" err="1"/>
              <a:t>ve</a:t>
            </a:r>
            <a:r>
              <a:rPr lang="en-GB" dirty="0"/>
              <a:t> </a:t>
            </a:r>
            <a:r>
              <a:rPr lang="en-GB" dirty="0" err="1"/>
              <a:t>daha</a:t>
            </a:r>
            <a:r>
              <a:rPr lang="en-GB" dirty="0"/>
              <a:t> </a:t>
            </a:r>
            <a:r>
              <a:rPr lang="en-GB" dirty="0" err="1"/>
              <a:t>geniş</a:t>
            </a:r>
            <a:r>
              <a:rPr lang="en-GB" dirty="0"/>
              <a:t> </a:t>
            </a:r>
            <a:r>
              <a:rPr lang="en-GB" dirty="0" err="1"/>
              <a:t>bir</a:t>
            </a:r>
            <a:r>
              <a:rPr lang="en-GB" dirty="0"/>
              <a:t> </a:t>
            </a:r>
            <a:r>
              <a:rPr lang="en-GB" dirty="0" err="1"/>
              <a:t>pazardaki</a:t>
            </a:r>
            <a:r>
              <a:rPr lang="en-GB" dirty="0"/>
              <a:t> </a:t>
            </a:r>
            <a:r>
              <a:rPr lang="en-GB" dirty="0" err="1"/>
              <a:t>konumu</a:t>
            </a:r>
            <a:r>
              <a:rPr lang="en-GB" dirty="0"/>
              <a:t> </a:t>
            </a:r>
            <a:r>
              <a:rPr lang="en-GB" dirty="0" err="1"/>
              <a:t>hakkındaki</a:t>
            </a:r>
            <a:r>
              <a:rPr lang="en-GB" dirty="0"/>
              <a:t> </a:t>
            </a:r>
            <a:r>
              <a:rPr lang="en-GB" dirty="0" err="1"/>
              <a:t>algılara</a:t>
            </a:r>
            <a:r>
              <a:rPr lang="en-GB" dirty="0"/>
              <a:t> </a:t>
            </a:r>
            <a:r>
              <a:rPr lang="en-GB" dirty="0" err="1"/>
              <a:t>dönüştürmesi</a:t>
            </a:r>
            <a:r>
              <a:rPr lang="en-GB" dirty="0"/>
              <a:t> </a:t>
            </a:r>
            <a:r>
              <a:rPr lang="en-GB" dirty="0" err="1"/>
              <a:t>anlamına</a:t>
            </a:r>
            <a:r>
              <a:rPr lang="en-GB" dirty="0"/>
              <a:t> </a:t>
            </a:r>
            <a:r>
              <a:rPr lang="en-GB" dirty="0" err="1"/>
              <a:t>gelen</a:t>
            </a:r>
            <a:r>
              <a:rPr lang="en-GB" dirty="0"/>
              <a:t> </a:t>
            </a:r>
            <a:r>
              <a:rPr lang="en-GB" dirty="0" err="1"/>
              <a:t>marka</a:t>
            </a:r>
            <a:r>
              <a:rPr lang="en-GB" dirty="0"/>
              <a:t> </a:t>
            </a:r>
            <a:r>
              <a:rPr lang="en-GB" dirty="0" err="1"/>
              <a:t>bilincinin</a:t>
            </a:r>
            <a:r>
              <a:rPr lang="en-GB" dirty="0"/>
              <a:t> </a:t>
            </a:r>
            <a:r>
              <a:rPr lang="en-GB" dirty="0" err="1"/>
              <a:t>gelişmesine</a:t>
            </a:r>
            <a:r>
              <a:rPr lang="en-GB" dirty="0"/>
              <a:t> </a:t>
            </a:r>
            <a:r>
              <a:rPr lang="en-GB" dirty="0" err="1"/>
              <a:t>yardımcı</a:t>
            </a:r>
            <a:r>
              <a:rPr lang="en-GB" dirty="0"/>
              <a:t> </a:t>
            </a:r>
            <a:r>
              <a:rPr lang="en-GB" dirty="0" err="1" smtClean="0"/>
              <a:t>olur</a:t>
            </a:r>
            <a:r>
              <a:rPr lang="tr-TR" dirty="0"/>
              <a:t>. İşletmeler ayrıca ürünün mevcut müşteri tabanını korumak için ve   müşteri ve tedarikçileri ile ilişkileri sağlamlaştırmak için  pazarlama iletişimi </a:t>
            </a:r>
            <a:r>
              <a:rPr lang="tr-TR" dirty="0" err="1" smtClean="0"/>
              <a:t>kullanırlar</a:t>
            </a:r>
            <a:r>
              <a:rPr lang="tr-TR" dirty="0" err="1"/>
              <a:t>.</a:t>
            </a:r>
            <a:r>
              <a:rPr lang="tr-TR" dirty="0" err="1" smtClean="0"/>
              <a:t>"İş</a:t>
            </a:r>
            <a:r>
              <a:rPr lang="tr-TR" dirty="0" smtClean="0"/>
              <a:t> </a:t>
            </a:r>
            <a:r>
              <a:rPr lang="tr-TR" dirty="0" err="1"/>
              <a:t>Referansı"ndan</a:t>
            </a:r>
            <a:r>
              <a:rPr lang="tr-TR" dirty="0"/>
              <a:t>  notlar. Pazarlama iletişimi stratejisi ürün bilgilerinin yaygınlaştırılması ve marka farkındalığının geliştirilmesi için işletmenin planını tanımlamaktadır</a:t>
            </a:r>
            <a:r>
              <a:rPr lang="tr-TR" dirty="0" smtClean="0"/>
              <a:t>.</a:t>
            </a:r>
            <a:endParaRPr lang="tr-TR" dirty="0"/>
          </a:p>
          <a:p>
            <a:pPr fontAlgn="auto">
              <a:spcAft>
                <a:spcPts val="0"/>
              </a:spcAft>
              <a:buFont typeface="Arial" panose="020B0604020202020204" pitchFamily="34" charset="0"/>
              <a:buChar char="•"/>
              <a:defRPr/>
            </a:pPr>
            <a:r>
              <a:rPr lang="en-GB" dirty="0" err="1"/>
              <a:t>Bir</a:t>
            </a:r>
            <a:r>
              <a:rPr lang="en-GB" dirty="0"/>
              <a:t> </a:t>
            </a:r>
            <a:r>
              <a:rPr lang="en-GB" dirty="0" err="1"/>
              <a:t>veya</a:t>
            </a:r>
            <a:r>
              <a:rPr lang="en-GB" dirty="0"/>
              <a:t> </a:t>
            </a:r>
            <a:r>
              <a:rPr lang="en-GB" dirty="0" err="1"/>
              <a:t>daha</a:t>
            </a:r>
            <a:r>
              <a:rPr lang="en-GB" dirty="0"/>
              <a:t> </a:t>
            </a:r>
            <a:r>
              <a:rPr lang="en-GB" dirty="0" err="1"/>
              <a:t>fazla</a:t>
            </a:r>
            <a:r>
              <a:rPr lang="en-GB" dirty="0"/>
              <a:t> </a:t>
            </a:r>
            <a:r>
              <a:rPr lang="en-GB" dirty="0" err="1"/>
              <a:t>pazarlama</a:t>
            </a:r>
            <a:r>
              <a:rPr lang="en-GB" dirty="0"/>
              <a:t> </a:t>
            </a:r>
            <a:r>
              <a:rPr lang="en-GB" dirty="0" err="1"/>
              <a:t>iletişimi</a:t>
            </a:r>
            <a:r>
              <a:rPr lang="en-GB" dirty="0"/>
              <a:t> </a:t>
            </a:r>
            <a:r>
              <a:rPr lang="en-GB" dirty="0" err="1"/>
              <a:t>öğesi</a:t>
            </a:r>
            <a:r>
              <a:rPr lang="en-GB" dirty="0"/>
              <a:t> </a:t>
            </a:r>
            <a:r>
              <a:rPr lang="en-GB" dirty="0" err="1"/>
              <a:t>ile</a:t>
            </a:r>
            <a:r>
              <a:rPr lang="en-GB" dirty="0"/>
              <a:t> </a:t>
            </a:r>
            <a:r>
              <a:rPr lang="en-GB" dirty="0" err="1"/>
              <a:t>etkin</a:t>
            </a:r>
            <a:r>
              <a:rPr lang="en-GB" dirty="0"/>
              <a:t> </a:t>
            </a:r>
            <a:r>
              <a:rPr lang="en-GB" dirty="0" err="1"/>
              <a:t>bir</a:t>
            </a:r>
            <a:r>
              <a:rPr lang="en-GB" dirty="0"/>
              <a:t> </a:t>
            </a:r>
            <a:r>
              <a:rPr lang="en-GB" dirty="0" err="1"/>
              <a:t>pazarlama</a:t>
            </a:r>
            <a:r>
              <a:rPr lang="en-GB" dirty="0"/>
              <a:t> </a:t>
            </a:r>
            <a:r>
              <a:rPr lang="en-GB" dirty="0" err="1"/>
              <a:t>iletişimi</a:t>
            </a:r>
            <a:r>
              <a:rPr lang="en-GB" dirty="0"/>
              <a:t> </a:t>
            </a:r>
            <a:r>
              <a:rPr lang="en-GB" dirty="0" err="1"/>
              <a:t>stratejisi</a:t>
            </a:r>
            <a:r>
              <a:rPr lang="en-GB" dirty="0"/>
              <a:t> </a:t>
            </a:r>
            <a:r>
              <a:rPr lang="en-GB" dirty="0" err="1"/>
              <a:t>tasarlayın</a:t>
            </a:r>
            <a:r>
              <a:rPr lang="en-GB" dirty="0"/>
              <a:t>. </a:t>
            </a:r>
            <a:r>
              <a:rPr lang="en-GB" dirty="0" err="1"/>
              <a:t>Reklam</a:t>
            </a:r>
            <a:r>
              <a:rPr lang="en-GB" dirty="0"/>
              <a:t> </a:t>
            </a:r>
            <a:r>
              <a:rPr lang="en-GB" dirty="0" err="1"/>
              <a:t>bir</a:t>
            </a:r>
            <a:r>
              <a:rPr lang="en-GB" dirty="0"/>
              <a:t> </a:t>
            </a:r>
            <a:r>
              <a:rPr lang="en-GB" dirty="0" err="1"/>
              <a:t>işin</a:t>
            </a:r>
            <a:r>
              <a:rPr lang="en-GB" dirty="0"/>
              <a:t> </a:t>
            </a:r>
            <a:r>
              <a:rPr lang="en-GB" dirty="0" err="1"/>
              <a:t>kitlesel</a:t>
            </a:r>
            <a:r>
              <a:rPr lang="en-GB" dirty="0"/>
              <a:t> </a:t>
            </a:r>
            <a:r>
              <a:rPr lang="en-GB" dirty="0" err="1"/>
              <a:t>pazar</a:t>
            </a:r>
            <a:r>
              <a:rPr lang="en-GB" dirty="0"/>
              <a:t> </a:t>
            </a:r>
            <a:r>
              <a:rPr lang="en-GB" dirty="0" err="1"/>
              <a:t>veya</a:t>
            </a:r>
            <a:r>
              <a:rPr lang="en-GB" dirty="0"/>
              <a:t> </a:t>
            </a:r>
            <a:r>
              <a:rPr lang="en-GB" dirty="0" err="1"/>
              <a:t>hedef</a:t>
            </a:r>
            <a:r>
              <a:rPr lang="en-GB" dirty="0"/>
              <a:t> </a:t>
            </a:r>
            <a:r>
              <a:rPr lang="en-GB" dirty="0" err="1"/>
              <a:t>pazar</a:t>
            </a:r>
            <a:r>
              <a:rPr lang="en-GB" dirty="0"/>
              <a:t> </a:t>
            </a:r>
            <a:r>
              <a:rPr lang="en-GB" dirty="0" err="1"/>
              <a:t>temyiz</a:t>
            </a:r>
            <a:r>
              <a:rPr lang="en-GB" dirty="0"/>
              <a:t> </a:t>
            </a:r>
            <a:r>
              <a:rPr lang="en-GB" dirty="0" err="1"/>
              <a:t>yoluyla</a:t>
            </a:r>
            <a:r>
              <a:rPr lang="en-GB" dirty="0"/>
              <a:t> </a:t>
            </a:r>
            <a:r>
              <a:rPr lang="en-GB" dirty="0" err="1"/>
              <a:t>geniş</a:t>
            </a:r>
            <a:r>
              <a:rPr lang="en-GB" dirty="0"/>
              <a:t> </a:t>
            </a:r>
            <a:r>
              <a:rPr lang="en-GB" dirty="0" err="1"/>
              <a:t>bir</a:t>
            </a:r>
            <a:r>
              <a:rPr lang="en-GB" dirty="0"/>
              <a:t> </a:t>
            </a:r>
            <a:r>
              <a:rPr lang="en-GB" dirty="0" err="1"/>
              <a:t>izleyici</a:t>
            </a:r>
            <a:r>
              <a:rPr lang="en-GB" dirty="0"/>
              <a:t> </a:t>
            </a:r>
            <a:r>
              <a:rPr lang="en-GB" dirty="0" err="1"/>
              <a:t>kitlesine</a:t>
            </a:r>
            <a:r>
              <a:rPr lang="en-GB" dirty="0"/>
              <a:t> </a:t>
            </a:r>
            <a:r>
              <a:rPr lang="en-GB" dirty="0" err="1"/>
              <a:t>ulaşmasını</a:t>
            </a:r>
            <a:r>
              <a:rPr lang="en-GB" dirty="0"/>
              <a:t> </a:t>
            </a:r>
            <a:r>
              <a:rPr lang="en-GB" dirty="0" err="1"/>
              <a:t>sağlar</a:t>
            </a:r>
            <a:r>
              <a:rPr lang="en-GB" dirty="0"/>
              <a:t>. </a:t>
            </a:r>
            <a:r>
              <a:rPr lang="en-GB" dirty="0" err="1"/>
              <a:t>Kişisel</a:t>
            </a:r>
            <a:r>
              <a:rPr lang="en-GB" dirty="0"/>
              <a:t> </a:t>
            </a:r>
            <a:r>
              <a:rPr lang="en-GB" dirty="0" err="1"/>
              <a:t>satış</a:t>
            </a:r>
            <a:r>
              <a:rPr lang="en-GB" dirty="0"/>
              <a:t>, </a:t>
            </a:r>
            <a:r>
              <a:rPr lang="en-GB" dirty="0" err="1"/>
              <a:t>bir</a:t>
            </a:r>
            <a:r>
              <a:rPr lang="en-GB" dirty="0"/>
              <a:t> </a:t>
            </a:r>
            <a:r>
              <a:rPr lang="en-GB" dirty="0" err="1"/>
              <a:t>şirketin</a:t>
            </a:r>
            <a:r>
              <a:rPr lang="en-GB" dirty="0"/>
              <a:t> </a:t>
            </a:r>
            <a:r>
              <a:rPr lang="en-GB" dirty="0" err="1"/>
              <a:t>perakende</a:t>
            </a:r>
            <a:r>
              <a:rPr lang="en-GB" dirty="0"/>
              <a:t> </a:t>
            </a:r>
            <a:r>
              <a:rPr lang="en-GB" dirty="0" err="1"/>
              <a:t>ortamında</a:t>
            </a:r>
            <a:r>
              <a:rPr lang="en-GB" dirty="0"/>
              <a:t> </a:t>
            </a:r>
            <a:r>
              <a:rPr lang="en-GB" dirty="0" err="1"/>
              <a:t>olduğu</a:t>
            </a:r>
            <a:r>
              <a:rPr lang="en-GB" dirty="0"/>
              <a:t> </a:t>
            </a:r>
            <a:r>
              <a:rPr lang="en-GB" dirty="0" err="1"/>
              <a:t>gibi</a:t>
            </a:r>
            <a:r>
              <a:rPr lang="en-GB" dirty="0"/>
              <a:t> </a:t>
            </a:r>
            <a:r>
              <a:rPr lang="en-GB" dirty="0" err="1"/>
              <a:t>doğrudan</a:t>
            </a:r>
            <a:r>
              <a:rPr lang="en-GB" dirty="0"/>
              <a:t> </a:t>
            </a:r>
            <a:r>
              <a:rPr lang="en-GB" dirty="0" err="1"/>
              <a:t>müşteriye</a:t>
            </a:r>
            <a:r>
              <a:rPr lang="en-GB" dirty="0"/>
              <a:t> </a:t>
            </a:r>
            <a:r>
              <a:rPr lang="en-GB" dirty="0" err="1"/>
              <a:t>ürün</a:t>
            </a:r>
            <a:r>
              <a:rPr lang="en-GB" dirty="0"/>
              <a:t> </a:t>
            </a:r>
            <a:r>
              <a:rPr lang="en-GB" dirty="0" err="1"/>
              <a:t>faydalarını</a:t>
            </a:r>
            <a:r>
              <a:rPr lang="en-GB" dirty="0"/>
              <a:t> </a:t>
            </a:r>
            <a:r>
              <a:rPr lang="en-GB" dirty="0" err="1" smtClean="0"/>
              <a:t>anlatmasını</a:t>
            </a:r>
            <a:r>
              <a:rPr lang="en-GB" dirty="0" smtClean="0"/>
              <a:t> </a:t>
            </a:r>
            <a:r>
              <a:rPr lang="en-GB" dirty="0" err="1" smtClean="0"/>
              <a:t>sağlar</a:t>
            </a:r>
            <a:r>
              <a:rPr lang="tr-TR" dirty="0"/>
              <a:t>. Doğrudan pazarlama bir işletmenin bir üçüncü taraf ortamı olmadan müşterilere ulaşmasına olanak sağlar; örnekler katalog ve doğrudan postayı içerir. Satış reklamı şirketin müşteriye ürününü satın alması </a:t>
            </a:r>
            <a:r>
              <a:rPr lang="tr-TR" dirty="0" smtClean="0"/>
              <a:t>için bir </a:t>
            </a:r>
            <a:r>
              <a:rPr lang="tr-TR" dirty="0"/>
              <a:t>teşvik sağlar</a:t>
            </a:r>
            <a:r>
              <a:rPr lang="tr-TR" dirty="0" smtClean="0"/>
              <a:t>, her </a:t>
            </a:r>
            <a:r>
              <a:rPr lang="tr-TR" dirty="0"/>
              <a:t>satışıyla bir hayırsever kurumuna katkı yapan bir firma gibi. Halkla ilişkiler, şirketin  müşteriye ,tedarikçilere ve  şirket çalışmalarından etkilenen diğer gruplara bilgi akışını  içerir.</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p:txBody>
          <a:bodyPr/>
          <a:lstStyle/>
          <a:p>
            <a:r>
              <a:rPr lang="tr-TR" smtClean="0"/>
              <a:t>Kaynak</a:t>
            </a:r>
            <a:r>
              <a:rPr lang="it-IT" smtClean="0"/>
              <a:t> 3.1a</a:t>
            </a:r>
            <a:br>
              <a:rPr lang="it-IT" smtClean="0"/>
            </a:br>
            <a:r>
              <a:rPr lang="it-IT" smtClean="0"/>
              <a:t>«A scuola d’impresa»</a:t>
            </a:r>
            <a:r>
              <a:rPr lang="tr-TR" smtClean="0"/>
              <a:t>dan örnekler</a:t>
            </a:r>
            <a:endParaRPr lang="it-IT" smtClean="0"/>
          </a:p>
        </p:txBody>
      </p:sp>
      <p:sp>
        <p:nvSpPr>
          <p:cNvPr id="7" name="Segnaposto contenuto 6"/>
          <p:cNvSpPr>
            <a:spLocks noGrp="1"/>
          </p:cNvSpPr>
          <p:nvPr>
            <p:ph sz="half" idx="1"/>
          </p:nvPr>
        </p:nvSpPr>
        <p:spPr/>
        <p:txBody>
          <a:bodyPr rtlCol="0">
            <a:normAutofit fontScale="92500" lnSpcReduction="20000"/>
          </a:bodyPr>
          <a:lstStyle/>
          <a:p>
            <a:pPr marL="0" indent="0" fontAlgn="auto">
              <a:spcAft>
                <a:spcPts val="0"/>
              </a:spcAft>
              <a:buFont typeface="Arial" panose="020B0604020202020204" pitchFamily="34" charset="0"/>
              <a:buNone/>
              <a:defRPr/>
            </a:pPr>
            <a:r>
              <a:rPr lang="en-GB" b="1" i="1" dirty="0" smtClean="0"/>
              <a:t>ALTOB </a:t>
            </a:r>
            <a:r>
              <a:rPr lang="tr-TR" b="1" i="1" dirty="0" smtClean="0"/>
              <a:t>tanıtım stratejisi</a:t>
            </a:r>
            <a:endParaRPr lang="en-GB" b="1" i="1" dirty="0" smtClean="0"/>
          </a:p>
          <a:p>
            <a:pPr marL="0" indent="0" fontAlgn="auto">
              <a:spcAft>
                <a:spcPts val="0"/>
              </a:spcAft>
              <a:buFont typeface="Arial" panose="020B0604020202020204" pitchFamily="34" charset="0"/>
              <a:buNone/>
              <a:defRPr/>
            </a:pPr>
            <a:r>
              <a:rPr lang="tr-TR" dirty="0"/>
              <a:t>Ürünümüzü şu kanallar aracılığıyla tanıtmaya karar verdik </a:t>
            </a:r>
            <a:r>
              <a:rPr lang="en-GB" dirty="0" smtClean="0"/>
              <a:t>:</a:t>
            </a:r>
          </a:p>
          <a:p>
            <a:pPr fontAlgn="auto">
              <a:spcAft>
                <a:spcPts val="0"/>
              </a:spcAft>
              <a:buFont typeface="Arial" panose="020B0604020202020204" pitchFamily="34" charset="0"/>
              <a:buChar char="•"/>
              <a:defRPr/>
            </a:pPr>
            <a:r>
              <a:rPr lang="tr-TR" dirty="0"/>
              <a:t>Dükkan ve perakendecilerde bildirilerin dağıtması</a:t>
            </a:r>
          </a:p>
          <a:p>
            <a:pPr fontAlgn="auto">
              <a:spcAft>
                <a:spcPts val="0"/>
              </a:spcAft>
              <a:buFont typeface="Arial" panose="020B0604020202020204" pitchFamily="34" charset="0"/>
              <a:buChar char="•"/>
              <a:defRPr/>
            </a:pPr>
            <a:r>
              <a:rPr lang="tr-TR" dirty="0" smtClean="0"/>
              <a:t>Şirketin </a:t>
            </a:r>
            <a:r>
              <a:rPr lang="en-GB" dirty="0" smtClean="0"/>
              <a:t>website</a:t>
            </a:r>
            <a:r>
              <a:rPr lang="tr-TR" dirty="0" smtClean="0"/>
              <a:t>si</a:t>
            </a:r>
            <a:r>
              <a:rPr lang="en-GB" dirty="0" smtClean="0"/>
              <a:t> </a:t>
            </a:r>
            <a:r>
              <a:rPr lang="en-GB" dirty="0"/>
              <a:t>(</a:t>
            </a:r>
            <a:r>
              <a:rPr lang="en-GB" dirty="0">
                <a:hlinkClick r:id="rId2"/>
              </a:rPr>
              <a:t>http://altobsrl.ucoz.com</a:t>
            </a:r>
            <a:r>
              <a:rPr lang="en-GB" dirty="0" smtClean="0">
                <a:hlinkClick r:id="rId2"/>
              </a:rPr>
              <a:t>/</a:t>
            </a:r>
            <a:r>
              <a:rPr lang="en-GB" dirty="0" smtClean="0"/>
              <a:t>)</a:t>
            </a:r>
          </a:p>
          <a:p>
            <a:pPr fontAlgn="auto">
              <a:spcAft>
                <a:spcPts val="0"/>
              </a:spcAft>
              <a:buFont typeface="Arial" panose="020B0604020202020204" pitchFamily="34" charset="0"/>
              <a:buChar char="•"/>
              <a:defRPr/>
            </a:pPr>
            <a:r>
              <a:rPr lang="tr-TR" dirty="0" smtClean="0"/>
              <a:t>Özellikle sosyal ağlardaki haberlerin hızlı yayılımı nedeniyle Facebook ve </a:t>
            </a:r>
            <a:r>
              <a:rPr lang="tr-TR" dirty="0" err="1" smtClean="0"/>
              <a:t>Twitter</a:t>
            </a:r>
            <a:r>
              <a:rPr lang="tr-TR" dirty="0" smtClean="0"/>
              <a:t> sayfaları</a:t>
            </a:r>
          </a:p>
          <a:p>
            <a:pPr fontAlgn="auto">
              <a:spcAft>
                <a:spcPts val="0"/>
              </a:spcAft>
              <a:buFont typeface="Arial" panose="020B0604020202020204" pitchFamily="34" charset="0"/>
              <a:buChar char="•"/>
              <a:defRPr/>
            </a:pPr>
            <a:r>
              <a:rPr lang="en-GB" dirty="0"/>
              <a:t>Facebook' da </a:t>
            </a:r>
            <a:r>
              <a:rPr lang="en-GB" dirty="0" err="1"/>
              <a:t>özel</a:t>
            </a:r>
            <a:r>
              <a:rPr lang="en-GB" dirty="0"/>
              <a:t> </a:t>
            </a:r>
            <a:r>
              <a:rPr lang="en-GB" dirty="0" err="1"/>
              <a:t>bir</a:t>
            </a:r>
            <a:r>
              <a:rPr lang="en-GB" dirty="0"/>
              <a:t> </a:t>
            </a:r>
            <a:r>
              <a:rPr lang="en-GB" dirty="0" err="1"/>
              <a:t>reklam</a:t>
            </a:r>
            <a:r>
              <a:rPr lang="en-GB" dirty="0"/>
              <a:t> </a:t>
            </a:r>
            <a:r>
              <a:rPr lang="en-GB" dirty="0" err="1"/>
              <a:t>kampanyası</a:t>
            </a:r>
            <a:endParaRPr lang="en-GB" dirty="0" smtClean="0"/>
          </a:p>
        </p:txBody>
      </p:sp>
      <p:pic>
        <p:nvPicPr>
          <p:cNvPr id="25603" name="Segnaposto contenuto 8"/>
          <p:cNvPicPr>
            <a:picLocks noGrp="1" noChangeAspect="1"/>
          </p:cNvPicPr>
          <p:nvPr>
            <p:ph sz="half" idx="2"/>
          </p:nvPr>
        </p:nvPicPr>
        <p:blipFill>
          <a:blip r:embed="rId3"/>
          <a:srcRect/>
          <a:stretch>
            <a:fillRect/>
          </a:stretch>
        </p:blipFill>
        <p:spPr>
          <a:xfrm>
            <a:off x="5581650" y="3171825"/>
            <a:ext cx="2305050" cy="2030413"/>
          </a:xfrm>
        </p:spPr>
      </p:pic>
      <p:pic>
        <p:nvPicPr>
          <p:cNvPr id="25604" name="Immagine 9"/>
          <p:cNvPicPr>
            <a:picLocks noChangeAspect="1"/>
          </p:cNvPicPr>
          <p:nvPr/>
        </p:nvPicPr>
        <p:blipFill>
          <a:blip r:embed="rId4"/>
          <a:srcRect/>
          <a:stretch>
            <a:fillRect/>
          </a:stretch>
        </p:blipFill>
        <p:spPr bwMode="auto">
          <a:xfrm>
            <a:off x="8123238" y="4789488"/>
            <a:ext cx="3602037" cy="2017712"/>
          </a:xfrm>
          <a:prstGeom prst="rect">
            <a:avLst/>
          </a:prstGeom>
          <a:noFill/>
          <a:ln w="9525">
            <a:noFill/>
            <a:miter lim="800000"/>
            <a:headEnd/>
            <a:tailEnd/>
          </a:ln>
        </p:spPr>
      </p:pic>
      <p:pic>
        <p:nvPicPr>
          <p:cNvPr id="25605" name="Immagine 10"/>
          <p:cNvPicPr>
            <a:picLocks noChangeAspect="1"/>
          </p:cNvPicPr>
          <p:nvPr/>
        </p:nvPicPr>
        <p:blipFill>
          <a:blip r:embed="rId5"/>
          <a:srcRect/>
          <a:stretch>
            <a:fillRect/>
          </a:stretch>
        </p:blipFill>
        <p:spPr bwMode="auto">
          <a:xfrm>
            <a:off x="8104188" y="1690688"/>
            <a:ext cx="3621087" cy="202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p:txBody>
          <a:bodyPr/>
          <a:lstStyle/>
          <a:p>
            <a:r>
              <a:rPr lang="tr-TR" b="1" smtClean="0"/>
              <a:t>Kaynak</a:t>
            </a:r>
            <a:r>
              <a:rPr lang="it-IT" b="1" smtClean="0"/>
              <a:t> 3.1b</a:t>
            </a:r>
            <a:br>
              <a:rPr lang="it-IT" b="1" smtClean="0"/>
            </a:br>
            <a:r>
              <a:rPr lang="it-IT" b="1" smtClean="0"/>
              <a:t>«A scuola d’impresa»</a:t>
            </a:r>
            <a:r>
              <a:rPr lang="tr-TR" b="1" smtClean="0"/>
              <a:t>’dan örnekler</a:t>
            </a:r>
            <a:endParaRPr lang="it-IT" b="1" smtClean="0"/>
          </a:p>
        </p:txBody>
      </p:sp>
      <p:sp>
        <p:nvSpPr>
          <p:cNvPr id="7" name="Segnaposto contenuto 6"/>
          <p:cNvSpPr>
            <a:spLocks noGrp="1"/>
          </p:cNvSpPr>
          <p:nvPr>
            <p:ph sz="half" idx="1"/>
          </p:nvPr>
        </p:nvSpPr>
        <p:spPr/>
        <p:txBody>
          <a:bodyPr rtlCol="0">
            <a:normAutofit fontScale="92500" lnSpcReduction="20000"/>
          </a:bodyPr>
          <a:lstStyle/>
          <a:p>
            <a:pPr marL="0" indent="0" fontAlgn="auto">
              <a:spcAft>
                <a:spcPts val="0"/>
              </a:spcAft>
              <a:buFont typeface="Arial" panose="020B0604020202020204" pitchFamily="34" charset="0"/>
              <a:buNone/>
              <a:defRPr/>
            </a:pPr>
            <a:r>
              <a:rPr lang="en-GB" b="1" i="1" dirty="0" smtClean="0"/>
              <a:t>SWITCHER </a:t>
            </a:r>
            <a:r>
              <a:rPr lang="en-GB" b="1" i="1" dirty="0" err="1"/>
              <a:t>tanıtım</a:t>
            </a:r>
            <a:r>
              <a:rPr lang="en-GB" b="1" i="1" dirty="0"/>
              <a:t> </a:t>
            </a:r>
            <a:r>
              <a:rPr lang="en-GB" b="1" i="1" dirty="0" err="1" smtClean="0"/>
              <a:t>stratejisi</a:t>
            </a:r>
            <a:endParaRPr lang="tr-TR" b="1" i="1" dirty="0" smtClean="0"/>
          </a:p>
          <a:p>
            <a:pPr marL="0" indent="0" fontAlgn="auto">
              <a:spcAft>
                <a:spcPts val="0"/>
              </a:spcAft>
              <a:buFont typeface="Arial" panose="020B0604020202020204" pitchFamily="34" charset="0"/>
              <a:buNone/>
              <a:defRPr/>
            </a:pPr>
            <a:r>
              <a:rPr lang="tr-TR" dirty="0" smtClean="0"/>
              <a:t>Ürünümüzü şu kanallar aracılığıyla tanıtmaya karar verdik</a:t>
            </a:r>
            <a:r>
              <a:rPr lang="en-GB" dirty="0" smtClean="0"/>
              <a:t>:</a:t>
            </a:r>
          </a:p>
          <a:p>
            <a:pPr fontAlgn="auto">
              <a:spcAft>
                <a:spcPts val="0"/>
              </a:spcAft>
              <a:buFont typeface="Arial" panose="020B0604020202020204" pitchFamily="34" charset="0"/>
              <a:buChar char="•"/>
              <a:defRPr/>
            </a:pPr>
            <a:r>
              <a:rPr lang="tr-TR" dirty="0" smtClean="0"/>
              <a:t>Bir </a:t>
            </a:r>
            <a:r>
              <a:rPr lang="tr-TR" dirty="0" err="1" smtClean="0"/>
              <a:t>websitesi</a:t>
            </a:r>
            <a:r>
              <a:rPr lang="en-GB" dirty="0" smtClean="0"/>
              <a:t>, </a:t>
            </a:r>
            <a:r>
              <a:rPr lang="tr-TR" dirty="0" smtClean="0"/>
              <a:t>çünkü servisimizin kullanımı ve talebi için önemli</a:t>
            </a:r>
            <a:endParaRPr lang="en-GB" dirty="0" smtClean="0"/>
          </a:p>
          <a:p>
            <a:pPr fontAlgn="auto">
              <a:spcAft>
                <a:spcPts val="0"/>
              </a:spcAft>
              <a:buFont typeface="Arial" panose="020B0604020202020204" pitchFamily="34" charset="0"/>
              <a:buChar char="•"/>
              <a:defRPr/>
            </a:pPr>
            <a:r>
              <a:rPr lang="tr-TR" dirty="0"/>
              <a:t>S</a:t>
            </a:r>
            <a:r>
              <a:rPr lang="tr-TR" dirty="0" smtClean="0"/>
              <a:t>osyal medyanın yaygın kullanımından dolayı bir Facebook sayfası</a:t>
            </a:r>
            <a:endParaRPr lang="en-GB" dirty="0" smtClean="0"/>
          </a:p>
          <a:p>
            <a:pPr fontAlgn="auto">
              <a:spcAft>
                <a:spcPts val="0"/>
              </a:spcAft>
              <a:buFont typeface="Arial" panose="020B0604020202020204" pitchFamily="34" charset="0"/>
              <a:buChar char="•"/>
              <a:defRPr/>
            </a:pPr>
            <a:r>
              <a:rPr lang="en-GB" dirty="0" err="1" smtClean="0"/>
              <a:t>Ailelerin</a:t>
            </a:r>
            <a:r>
              <a:rPr lang="en-GB" dirty="0" smtClean="0"/>
              <a:t> </a:t>
            </a:r>
            <a:r>
              <a:rPr lang="en-GB" dirty="0" err="1"/>
              <a:t>evlerine</a:t>
            </a:r>
            <a:r>
              <a:rPr lang="en-GB" dirty="0"/>
              <a:t> </a:t>
            </a:r>
            <a:r>
              <a:rPr lang="en-GB" dirty="0" err="1"/>
              <a:t>kolayca</a:t>
            </a:r>
            <a:r>
              <a:rPr lang="en-GB" dirty="0"/>
              <a:t> </a:t>
            </a:r>
            <a:r>
              <a:rPr lang="en-GB" dirty="0" err="1"/>
              <a:t>girmek</a:t>
            </a:r>
            <a:r>
              <a:rPr lang="en-GB" dirty="0"/>
              <a:t> </a:t>
            </a:r>
            <a:r>
              <a:rPr lang="en-GB" dirty="0" err="1"/>
              <a:t>için</a:t>
            </a:r>
            <a:r>
              <a:rPr lang="en-GB" dirty="0"/>
              <a:t> </a:t>
            </a:r>
            <a:r>
              <a:rPr lang="en-GB" dirty="0" err="1"/>
              <a:t>tarafımızdan</a:t>
            </a:r>
            <a:r>
              <a:rPr lang="en-GB" dirty="0"/>
              <a:t> </a:t>
            </a:r>
            <a:r>
              <a:rPr lang="en-GB" dirty="0" err="1"/>
              <a:t>hazırlanan</a:t>
            </a:r>
            <a:r>
              <a:rPr lang="en-GB" dirty="0"/>
              <a:t>  </a:t>
            </a:r>
            <a:r>
              <a:rPr lang="en-GB" dirty="0" err="1"/>
              <a:t>bir</a:t>
            </a:r>
            <a:r>
              <a:rPr lang="en-GB" dirty="0"/>
              <a:t> </a:t>
            </a:r>
            <a:r>
              <a:rPr lang="en-GB" dirty="0" err="1"/>
              <a:t>reklam</a:t>
            </a:r>
            <a:r>
              <a:rPr lang="en-GB" dirty="0"/>
              <a:t> </a:t>
            </a:r>
            <a:r>
              <a:rPr lang="en-GB" dirty="0" err="1" smtClean="0"/>
              <a:t>spotu</a:t>
            </a:r>
            <a:endParaRPr lang="tr-TR" dirty="0" smtClean="0"/>
          </a:p>
          <a:p>
            <a:pPr fontAlgn="auto">
              <a:spcAft>
                <a:spcPts val="0"/>
              </a:spcAft>
              <a:buFont typeface="Arial" panose="020B0604020202020204" pitchFamily="34" charset="0"/>
              <a:buChar char="•"/>
              <a:defRPr/>
            </a:pPr>
            <a:r>
              <a:rPr lang="tr-TR" dirty="0"/>
              <a:t>Bildiriler, posterler ve afişler</a:t>
            </a:r>
            <a:endParaRPr lang="tr-TR" dirty="0" smtClean="0"/>
          </a:p>
        </p:txBody>
      </p:sp>
      <p:pic>
        <p:nvPicPr>
          <p:cNvPr id="26627" name="Segnaposto contenuto 3"/>
          <p:cNvPicPr>
            <a:picLocks noGrp="1" noChangeAspect="1"/>
          </p:cNvPicPr>
          <p:nvPr>
            <p:ph sz="half" idx="2"/>
          </p:nvPr>
        </p:nvPicPr>
        <p:blipFill>
          <a:blip r:embed="rId2"/>
          <a:srcRect/>
          <a:stretch>
            <a:fillRect/>
          </a:stretch>
        </p:blipFill>
        <p:spPr>
          <a:xfrm>
            <a:off x="6286500" y="1920875"/>
            <a:ext cx="4924425" cy="4137025"/>
          </a:xfrm>
        </p:spPr>
      </p:pic>
      <p:pic>
        <p:nvPicPr>
          <p:cNvPr id="26628" name="Immagine 4"/>
          <p:cNvPicPr>
            <a:picLocks noChangeAspect="1"/>
          </p:cNvPicPr>
          <p:nvPr/>
        </p:nvPicPr>
        <p:blipFill>
          <a:blip r:embed="rId3"/>
          <a:srcRect/>
          <a:stretch>
            <a:fillRect/>
          </a:stretch>
        </p:blipFill>
        <p:spPr bwMode="auto">
          <a:xfrm>
            <a:off x="9477375" y="4916488"/>
            <a:ext cx="2176463" cy="1608137"/>
          </a:xfrm>
          <a:prstGeom prst="rect">
            <a:avLst/>
          </a:prstGeom>
          <a:noFill/>
          <a:ln w="9525">
            <a:noFill/>
            <a:miter lim="800000"/>
            <a:headEnd/>
            <a:tailEnd/>
          </a:ln>
        </p:spPr>
      </p:pic>
      <p:pic>
        <p:nvPicPr>
          <p:cNvPr id="26629" name="Immagine 5"/>
          <p:cNvPicPr>
            <a:picLocks noChangeAspect="1"/>
          </p:cNvPicPr>
          <p:nvPr/>
        </p:nvPicPr>
        <p:blipFill>
          <a:blip r:embed="rId4"/>
          <a:srcRect/>
          <a:stretch>
            <a:fillRect/>
          </a:stretch>
        </p:blipFill>
        <p:spPr bwMode="auto">
          <a:xfrm>
            <a:off x="9477375" y="1379538"/>
            <a:ext cx="2176463" cy="170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p:txBody>
          <a:bodyPr/>
          <a:lstStyle/>
          <a:p>
            <a:r>
              <a:rPr lang="tr-TR" b="1" smtClean="0"/>
              <a:t>Kaynak </a:t>
            </a:r>
            <a:r>
              <a:rPr lang="it-IT" b="1" smtClean="0"/>
              <a:t> 3.2</a:t>
            </a:r>
            <a:br>
              <a:rPr lang="it-IT" b="1" smtClean="0"/>
            </a:br>
            <a:r>
              <a:rPr lang="tr-TR" b="1" smtClean="0"/>
              <a:t>İlham verici reklam kampanyaları videoları</a:t>
            </a:r>
            <a:endParaRPr lang="it-IT" b="1" smtClean="0"/>
          </a:p>
        </p:txBody>
      </p:sp>
      <p:sp>
        <p:nvSpPr>
          <p:cNvPr id="5" name="Segnaposto contenuto 4"/>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dirty="0" smtClean="0"/>
              <a:t>Videoya bağlantı linkleri İngilizce </a:t>
            </a:r>
            <a:endParaRPr lang="it-IT" dirty="0"/>
          </a:p>
          <a:p>
            <a:pPr lvl="1" fontAlgn="auto">
              <a:spcAft>
                <a:spcPts val="0"/>
              </a:spcAft>
              <a:buFont typeface="Arial" panose="020B0604020202020204" pitchFamily="34" charset="0"/>
              <a:buChar char="•"/>
              <a:defRPr/>
            </a:pPr>
            <a:r>
              <a:rPr lang="it-IT" dirty="0" smtClean="0">
                <a:hlinkClick r:id="rId2" action="ppaction://hlinkfile"/>
              </a:rPr>
              <a:t>Coca-Cola </a:t>
            </a:r>
            <a:r>
              <a:rPr lang="tr-TR" dirty="0" smtClean="0">
                <a:hlinkClick r:id="rId2" action="ppaction://hlinkfile"/>
              </a:rPr>
              <a:t>ve</a:t>
            </a:r>
            <a:r>
              <a:rPr lang="it-IT" dirty="0" smtClean="0">
                <a:hlinkClick r:id="rId2" action="ppaction://hlinkfile"/>
              </a:rPr>
              <a:t> </a:t>
            </a:r>
            <a:r>
              <a:rPr lang="tr-TR" u="sng" dirty="0" smtClean="0">
                <a:solidFill>
                  <a:schemeClr val="accent1"/>
                </a:solidFill>
              </a:rPr>
              <a:t>önyargılar</a:t>
            </a:r>
            <a:endParaRPr lang="it-IT" u="sng" dirty="0">
              <a:solidFill>
                <a:schemeClr val="accent1"/>
              </a:solidFill>
            </a:endParaRPr>
          </a:p>
          <a:p>
            <a:pPr lvl="1" fontAlgn="auto">
              <a:spcAft>
                <a:spcPts val="0"/>
              </a:spcAft>
              <a:buFont typeface="Arial" panose="020B0604020202020204" pitchFamily="34" charset="0"/>
              <a:buChar char="•"/>
              <a:defRPr/>
            </a:pPr>
            <a:r>
              <a:rPr lang="tr-TR" u="sng" dirty="0" smtClean="0">
                <a:solidFill>
                  <a:schemeClr val="accent5"/>
                </a:solidFill>
              </a:rPr>
              <a:t>Apple ve aile hissi</a:t>
            </a:r>
          </a:p>
          <a:p>
            <a:pPr lvl="1" fontAlgn="auto">
              <a:spcAft>
                <a:spcPts val="0"/>
              </a:spcAft>
              <a:buFont typeface="Arial" panose="020B0604020202020204" pitchFamily="34" charset="0"/>
              <a:buChar char="•"/>
              <a:defRPr/>
            </a:pPr>
            <a:r>
              <a:rPr lang="tr-TR" u="sng" dirty="0" smtClean="0">
                <a:solidFill>
                  <a:schemeClr val="accent5"/>
                </a:solidFill>
              </a:rPr>
              <a:t>Komik ticaret</a:t>
            </a:r>
            <a:endParaRPr lang="it-IT" u="sng" dirty="0" smtClean="0">
              <a:solidFill>
                <a:schemeClr val="accent5"/>
              </a:solidFill>
            </a:endParaRPr>
          </a:p>
          <a:p>
            <a:pPr marL="457200" lvl="1" indent="0" fontAlgn="auto">
              <a:spcAft>
                <a:spcPts val="0"/>
              </a:spcAft>
              <a:buFont typeface="Arial" panose="020B0604020202020204" pitchFamily="34" charset="0"/>
              <a:buNone/>
              <a:defRPr/>
            </a:pPr>
            <a:endParaRPr lang="it-IT" dirty="0"/>
          </a:p>
          <a:p>
            <a:pPr fontAlgn="auto">
              <a:spcAft>
                <a:spcPts val="0"/>
              </a:spcAft>
              <a:buFont typeface="Arial" panose="020B0604020202020204" pitchFamily="34" charset="0"/>
              <a:buChar char="•"/>
              <a:defRPr/>
            </a:pPr>
            <a:r>
              <a:rPr lang="tr-TR" dirty="0" smtClean="0"/>
              <a:t>Ulusal Reklam konulu video linki </a:t>
            </a:r>
          </a:p>
          <a:p>
            <a:pPr marL="0" indent="0" fontAlgn="auto">
              <a:spcAft>
                <a:spcPts val="0"/>
              </a:spcAft>
              <a:buFont typeface="Arial" panose="020B0604020202020204" pitchFamily="34" charset="0"/>
              <a:buNone/>
              <a:defRPr/>
            </a:pPr>
            <a:r>
              <a:rPr lang="tr-TR" dirty="0"/>
              <a:t> </a:t>
            </a:r>
            <a:r>
              <a:rPr lang="tr-TR" dirty="0">
                <a:hlinkClick r:id="rId3"/>
              </a:rPr>
              <a:t>https://</a:t>
            </a:r>
            <a:r>
              <a:rPr lang="tr-TR" dirty="0" smtClean="0">
                <a:hlinkClick r:id="rId3"/>
              </a:rPr>
              <a:t>www.youtube.com/watch?v=noVHrQn_CzA</a:t>
            </a:r>
            <a:r>
              <a:rPr lang="tr-TR" dirty="0" smtClean="0"/>
              <a:t> </a:t>
            </a:r>
          </a:p>
          <a:p>
            <a:pPr fontAlgn="auto">
              <a:spcAft>
                <a:spcPts val="0"/>
              </a:spcAft>
              <a:buFont typeface="Arial" panose="020B0604020202020204" pitchFamily="34" charset="0"/>
              <a:buChar char="•"/>
              <a:defRPr/>
            </a:pPr>
            <a:endParaRPr lang="tr-TR" dirty="0" smtClean="0"/>
          </a:p>
          <a:p>
            <a:pPr fontAlgn="auto">
              <a:spcAft>
                <a:spcPts val="0"/>
              </a:spcAft>
              <a:buFont typeface="Arial" panose="020B0604020202020204" pitchFamily="34" charset="0"/>
              <a:buChar char="•"/>
              <a:defRPr/>
            </a:pPr>
            <a:endParaRPr lang="it-IT" dirty="0"/>
          </a:p>
          <a:p>
            <a:pPr fontAlgn="auto">
              <a:spcAft>
                <a:spcPts val="0"/>
              </a:spcAft>
              <a:buFont typeface="Arial" panose="020B0604020202020204" pitchFamily="34" charset="0"/>
              <a:buChar char="•"/>
              <a:defRPr/>
            </a:pP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p:txBody>
          <a:bodyPr/>
          <a:lstStyle/>
          <a:p>
            <a:r>
              <a:rPr lang="tr-TR" b="1" smtClean="0"/>
              <a:t>Modülün son faaliyeti</a:t>
            </a:r>
            <a:r>
              <a:rPr lang="it-IT" smtClean="0"/>
              <a:t/>
            </a:r>
            <a:br>
              <a:rPr lang="it-IT" smtClean="0"/>
            </a:br>
            <a:r>
              <a:rPr lang="tr-TR" i="1" smtClean="0">
                <a:solidFill>
                  <a:schemeClr val="accent2"/>
                </a:solidFill>
              </a:rPr>
              <a:t>Okulda yapılması gereken grup çalışmaları</a:t>
            </a:r>
            <a:endParaRPr lang="it-IT" i="1" smtClean="0">
              <a:solidFill>
                <a:schemeClr val="accent2"/>
              </a:solidFill>
            </a:endParaRPr>
          </a:p>
        </p:txBody>
      </p:sp>
      <p:sp>
        <p:nvSpPr>
          <p:cNvPr id="28674" name="Segnaposto contenuto 2"/>
          <p:cNvSpPr>
            <a:spLocks noGrp="1"/>
          </p:cNvSpPr>
          <p:nvPr>
            <p:ph idx="1"/>
          </p:nvPr>
        </p:nvSpPr>
        <p:spPr/>
        <p:txBody>
          <a:bodyPr/>
          <a:lstStyle/>
          <a:p>
            <a:pPr marL="0" indent="0">
              <a:buFont typeface="Arial" charset="0"/>
              <a:buNone/>
            </a:pPr>
            <a:r>
              <a:rPr lang="tr-TR" b="1" i="1" smtClean="0"/>
              <a:t>Öğretmenler için rehber</a:t>
            </a:r>
            <a:endParaRPr lang="en-US" b="1" i="1" smtClean="0"/>
          </a:p>
          <a:p>
            <a:pPr marL="0" indent="0">
              <a:buFont typeface="Arial" charset="0"/>
              <a:buNone/>
            </a:pPr>
            <a:r>
              <a:rPr lang="tr-TR" smtClean="0"/>
              <a:t>Dış işbirliği için iç kaynak ve/veya fırsatlarınız baz alınarak , her ülke  iletişim stratejilerinden; logo ve grafik kimliği, web sitesi geliştirme, yenilikçi Pazar vs. gibi özel bir tanesine odaklanmış olan bir faaliyetin yürütülmesine konsantre olmalı. </a:t>
            </a:r>
            <a:r>
              <a:rPr lang="en-US" smtClean="0"/>
              <a:t>(</a:t>
            </a:r>
            <a:r>
              <a:rPr lang="tr-TR" smtClean="0"/>
              <a:t>bu özellik 2016da daha iyi bir şekilde tanımlanabilir</a:t>
            </a:r>
            <a:r>
              <a:rPr lang="en-US" smtClean="0"/>
              <a:t>).</a:t>
            </a:r>
          </a:p>
          <a:p>
            <a:pPr marL="0" indent="0">
              <a:buFont typeface="Arial" charset="0"/>
              <a:buNone/>
            </a:pPr>
            <a:r>
              <a:rPr lang="tr-TR" smtClean="0"/>
              <a:t>Çalıştay faaliyeti okullar arası iç uzlaşmanın ana hatları üzerine kararlaştırılacak. Ulusötesi iş gruplarının üyeleri, Hollanda’da ki toplantıda  sunulmak üzere iletişim stratejilerinin tüm özelliklerini kapsayan bir sunum hazırlamak için iş birliği yapacaklar.  </a:t>
            </a:r>
            <a:endParaRPr lang="it-IT"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tr-TR" dirty="0" err="1" smtClean="0"/>
              <a:t>Ulusötesi</a:t>
            </a:r>
            <a:r>
              <a:rPr lang="tr-TR" dirty="0" smtClean="0"/>
              <a:t> hareketliliğin asıl amacı şirketin logosu/görsel resminin seçimi ve sosyal pazarlama üzerine özel bir odaklanma ile iş fikirlerinin geliştirilmesi ve son analizinin yapılmasıdır</a:t>
            </a:r>
            <a:r>
              <a:rPr lang="en-US" i="1" u="sng" dirty="0" smtClean="0"/>
              <a:t>. </a:t>
            </a:r>
            <a:r>
              <a:rPr lang="tr-TR" i="1" u="sng" dirty="0" smtClean="0"/>
              <a:t>Toplantıya </a:t>
            </a:r>
            <a:r>
              <a:rPr lang="tr-TR" i="1" u="sng" dirty="0"/>
              <a:t>her ulusal alt grubun Haberleşme yöneticilerinin katılması tavsiye </a:t>
            </a:r>
            <a:r>
              <a:rPr lang="tr-TR" i="1" u="sng" dirty="0" smtClean="0"/>
              <a:t>edilir. Şayet </a:t>
            </a:r>
            <a:r>
              <a:rPr lang="tr-TR" i="1" u="sng" dirty="0"/>
              <a:t>okul, ek öğrenci getirmek istiyorsa, Pazarlama veya Ürün /işletme yöneticisini seçmenizi öneririz. </a:t>
            </a:r>
            <a:r>
              <a:rPr lang="tr-TR" i="1" dirty="0" err="1"/>
              <a:t>Çalıştayın</a:t>
            </a:r>
            <a:r>
              <a:rPr lang="tr-TR" i="1" dirty="0"/>
              <a:t> faaliyetlerinin ayrıntılı bir açıklaması Şubat 2016 yılında ortaklar arasında hazırlanıp dağıtılacaktır.</a:t>
            </a:r>
          </a:p>
          <a:p>
            <a:pPr fontAlgn="auto">
              <a:spcAft>
                <a:spcPts val="0"/>
              </a:spcAft>
              <a:buFont typeface="Arial" panose="020B0604020202020204" pitchFamily="34" charset="0"/>
              <a:buChar char="•"/>
              <a:defRPr/>
            </a:pPr>
            <a:r>
              <a:rPr lang="en-US" dirty="0" smtClean="0"/>
              <a:t> </a:t>
            </a:r>
            <a:r>
              <a:rPr lang="tr-TR" b="1" dirty="0" smtClean="0"/>
              <a:t>Öğrenciler okula geri döndüklerinde </a:t>
            </a:r>
            <a:r>
              <a:rPr lang="tr-TR" b="1" dirty="0" err="1" smtClean="0"/>
              <a:t>ulusötesi</a:t>
            </a:r>
            <a:r>
              <a:rPr lang="tr-TR" b="1" dirty="0" smtClean="0"/>
              <a:t> iş fikirlerinin geliştirilmiş halini ve hareketliliklerin sonucunu sunmak üzere, bir kapanış grup toplantısı yapılmalıdır.</a:t>
            </a:r>
            <a:endParaRPr lang="it-IT" dirty="0"/>
          </a:p>
        </p:txBody>
      </p:sp>
      <p:sp>
        <p:nvSpPr>
          <p:cNvPr id="29698" name="Titolo 1"/>
          <p:cNvSpPr>
            <a:spLocks noGrp="1"/>
          </p:cNvSpPr>
          <p:nvPr>
            <p:ph type="title"/>
          </p:nvPr>
        </p:nvSpPr>
        <p:spPr/>
        <p:txBody>
          <a:bodyPr/>
          <a:lstStyle/>
          <a:p>
            <a:r>
              <a:rPr lang="tr-TR" b="1" i="1" smtClean="0"/>
              <a:t>Mart </a:t>
            </a:r>
            <a:r>
              <a:rPr lang="en-US" b="1" i="1" smtClean="0"/>
              <a:t>2016</a:t>
            </a:r>
            <a:r>
              <a:rPr lang="tr-TR" b="1" i="1" smtClean="0"/>
              <a:t> Toplantısı</a:t>
            </a:r>
            <a:endParaRPr lang="it-IT" sz="3600" b="1" i="1"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title"/>
          </p:nvPr>
        </p:nvSpPr>
        <p:spPr/>
        <p:txBody>
          <a:bodyPr/>
          <a:lstStyle/>
          <a:p>
            <a:r>
              <a:rPr lang="tr-TR" b="1" smtClean="0"/>
              <a:t>Konu</a:t>
            </a:r>
            <a:r>
              <a:rPr lang="it-IT" b="1" smtClean="0"/>
              <a:t> 1</a:t>
            </a:r>
            <a:br>
              <a:rPr lang="it-IT" b="1" smtClean="0"/>
            </a:br>
            <a:r>
              <a:rPr lang="tr-TR" b="1" smtClean="0"/>
              <a:t>İletişimin önemi</a:t>
            </a:r>
            <a:endParaRPr lang="it-IT" b="1" smtClean="0"/>
          </a:p>
        </p:txBody>
      </p:sp>
      <p:sp>
        <p:nvSpPr>
          <p:cNvPr id="3" name="Segnaposto contenuto 2"/>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endParaRPr lang="tr-TR" dirty="0" smtClean="0"/>
          </a:p>
          <a:p>
            <a:pPr fontAlgn="auto">
              <a:spcAft>
                <a:spcPts val="0"/>
              </a:spcAft>
              <a:buFont typeface="Arial" panose="020B0604020202020204" pitchFamily="34" charset="0"/>
              <a:buChar char="•"/>
              <a:defRPr/>
            </a:pPr>
            <a:r>
              <a:rPr lang="tr-TR" dirty="0" smtClean="0"/>
              <a:t>İletişimi </a:t>
            </a:r>
            <a:r>
              <a:rPr lang="tr-TR" dirty="0"/>
              <a:t>olmayan bir işletme ölüme terkedilmiş demektir</a:t>
            </a:r>
            <a:r>
              <a:rPr lang="tr-TR" dirty="0" smtClean="0"/>
              <a:t>. </a:t>
            </a:r>
            <a:r>
              <a:rPr lang="tr-TR" dirty="0"/>
              <a:t>Şirket, potansiyel kullanıcılar / müşteriler tarafından tanınmak ve ürün ve / veya hizmet talebini canlandırmak amacıyla dünyaya mesajlar gönderir.</a:t>
            </a:r>
          </a:p>
          <a:p>
            <a:pPr fontAlgn="auto">
              <a:spcAft>
                <a:spcPts val="0"/>
              </a:spcAft>
              <a:buFont typeface="Arial" panose="020B0604020202020204" pitchFamily="34" charset="0"/>
              <a:buChar char="•"/>
              <a:defRPr/>
            </a:pPr>
            <a:r>
              <a:rPr lang="tr-TR" dirty="0"/>
              <a:t>İş iletişimi, uzun ömürlü başarı için bu gerekli kaynakları etkileyebilecek olan güvenilirlik, güven ve meşruiyeti elde etmek için, piyasada şirketin kimliğini ve imajını geliştirmek için önemli bir araçtır</a:t>
            </a:r>
            <a:r>
              <a:rPr lang="tr-TR" dirty="0" smtClean="0"/>
              <a:t>.</a:t>
            </a:r>
          </a:p>
          <a:p>
            <a:pPr fontAlgn="auto">
              <a:spcAft>
                <a:spcPts val="0"/>
              </a:spcAft>
              <a:buFont typeface="Arial" panose="020B0604020202020204" pitchFamily="34" charset="0"/>
              <a:buChar char="•"/>
              <a:defRPr/>
            </a:pPr>
            <a:r>
              <a:rPr lang="tr-TR" dirty="0"/>
              <a:t>İletişim rasyonel(akla yatan) alanla  (bilgilendirici ve teknik iletişim) ve   duygusal küre (hedefle suç ortaklığı ve katılımı aramak, sembolik değerlere maksimum vurgu)  ile ilgili girdileri detaylandırabilir</a:t>
            </a:r>
            <a:r>
              <a:rPr lang="tr-TR" dirty="0" smtClean="0"/>
              <a:t>.</a:t>
            </a:r>
          </a:p>
          <a:p>
            <a:pPr fontAlgn="auto">
              <a:spcAft>
                <a:spcPts val="0"/>
              </a:spcAft>
              <a:buFont typeface="Arial" panose="020B0604020202020204" pitchFamily="34" charset="0"/>
              <a:buChar char="•"/>
              <a:defRPr/>
            </a:pPr>
            <a:r>
              <a:rPr lang="tr-TR" dirty="0"/>
              <a:t> Şirketler </a:t>
            </a:r>
            <a:r>
              <a:rPr lang="tr-TR" dirty="0" err="1"/>
              <a:t>giderek,her</a:t>
            </a:r>
            <a:r>
              <a:rPr lang="tr-TR" dirty="0"/>
              <a:t> biri belirli amaç ve hedefleri başarmak için uygun olan  çok farklı şekillerde  iletişim araçlarıyla kendilerini teşvik ediyorlar.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p:txBody>
          <a:bodyPr/>
          <a:lstStyle/>
          <a:p>
            <a:r>
              <a:rPr lang="tr-TR" b="1" smtClean="0"/>
              <a:t>Faaliyet</a:t>
            </a:r>
            <a:r>
              <a:rPr lang="it-IT" b="1" smtClean="0"/>
              <a:t> 1.1 (</a:t>
            </a:r>
            <a:r>
              <a:rPr lang="tr-TR" b="1" smtClean="0"/>
              <a:t>çevrimiçi/online</a:t>
            </a:r>
            <a:r>
              <a:rPr lang="it-IT" b="1" smtClean="0"/>
              <a:t>) </a:t>
            </a:r>
            <a:br>
              <a:rPr lang="it-IT" b="1" smtClean="0"/>
            </a:br>
            <a:r>
              <a:rPr lang="tr-TR" b="1" smtClean="0"/>
              <a:t>Etkili İletişim</a:t>
            </a:r>
            <a:endParaRPr lang="it-IT" b="1" smtClean="0"/>
          </a:p>
        </p:txBody>
      </p:sp>
      <p:sp>
        <p:nvSpPr>
          <p:cNvPr id="3" name="Segnaposto contenuto 2"/>
          <p:cNvSpPr>
            <a:spLocks noGrp="1"/>
          </p:cNvSpPr>
          <p:nvPr>
            <p:ph idx="1"/>
          </p:nvPr>
        </p:nvSpPr>
        <p:spPr/>
        <p:txBody>
          <a:bodyPr rtlCol="0">
            <a:normAutofit fontScale="85000" lnSpcReduction="10000"/>
          </a:bodyPr>
          <a:lstStyle/>
          <a:p>
            <a:pPr fontAlgn="auto">
              <a:spcAft>
                <a:spcPts val="0"/>
              </a:spcAft>
              <a:buFont typeface="Arial" panose="020B0604020202020204" pitchFamily="34" charset="0"/>
              <a:buChar char="•"/>
              <a:defRPr/>
            </a:pPr>
            <a:r>
              <a:rPr lang="tr-TR" b="1" dirty="0" smtClean="0"/>
              <a:t>Tanım</a:t>
            </a:r>
            <a:r>
              <a:rPr lang="it-IT" b="1" dirty="0" smtClean="0"/>
              <a:t>:</a:t>
            </a:r>
            <a:r>
              <a:rPr lang="it-IT" dirty="0"/>
              <a:t> Etkin bir şekilde iletişim kurmak için, </a:t>
            </a:r>
            <a:r>
              <a:rPr lang="it-IT" dirty="0" smtClean="0"/>
              <a:t>kendiniz</a:t>
            </a:r>
            <a:r>
              <a:rPr lang="tr-TR" dirty="0" smtClean="0"/>
              <a:t>e şunları </a:t>
            </a:r>
            <a:r>
              <a:rPr lang="it-IT" dirty="0" smtClean="0"/>
              <a:t> sorma</a:t>
            </a:r>
            <a:r>
              <a:rPr lang="tr-TR" dirty="0" err="1" smtClean="0"/>
              <a:t>nız</a:t>
            </a:r>
            <a:r>
              <a:rPr lang="it-IT" dirty="0" smtClean="0"/>
              <a:t> </a:t>
            </a:r>
            <a:r>
              <a:rPr lang="it-IT" dirty="0"/>
              <a:t>gerekiyor</a:t>
            </a:r>
            <a:r>
              <a:rPr lang="it-IT" dirty="0" smtClean="0"/>
              <a:t>:</a:t>
            </a:r>
            <a:endParaRPr lang="en-US" dirty="0" smtClean="0"/>
          </a:p>
          <a:p>
            <a:pPr marL="0" indent="0" fontAlgn="auto">
              <a:spcAft>
                <a:spcPts val="0"/>
              </a:spcAft>
              <a:buFont typeface="Arial" panose="020B0604020202020204" pitchFamily="34" charset="0"/>
              <a:buNone/>
              <a:defRPr/>
            </a:pPr>
            <a:endParaRPr lang="en-US" dirty="0"/>
          </a:p>
          <a:p>
            <a:pPr lvl="1" fontAlgn="auto">
              <a:spcAft>
                <a:spcPts val="0"/>
              </a:spcAft>
              <a:buFont typeface="Arial" panose="020B0604020202020204" pitchFamily="34" charset="0"/>
              <a:buChar char="•"/>
              <a:defRPr/>
            </a:pPr>
            <a:r>
              <a:rPr lang="tr-TR" dirty="0" smtClean="0"/>
              <a:t>Kiminle iletişim halindeyim?	</a:t>
            </a:r>
            <a:r>
              <a:rPr lang="tr-TR" dirty="0"/>
              <a:t>	</a:t>
            </a:r>
            <a:r>
              <a:rPr lang="tr-TR" dirty="0" smtClean="0"/>
              <a:t>                Ne </a:t>
            </a:r>
            <a:r>
              <a:rPr lang="tr-TR" dirty="0"/>
              <a:t>ile </a:t>
            </a:r>
            <a:r>
              <a:rPr lang="tr-TR" dirty="0" err="1"/>
              <a:t>ilgilli</a:t>
            </a:r>
            <a:r>
              <a:rPr lang="tr-TR" dirty="0"/>
              <a:t> iletişim kuruyorum?</a:t>
            </a:r>
            <a:endParaRPr lang="en-US" dirty="0"/>
          </a:p>
          <a:p>
            <a:pPr lvl="8">
              <a:defRPr/>
            </a:pPr>
            <a:endParaRPr lang="tr-TR" dirty="0"/>
          </a:p>
          <a:p>
            <a:pPr lvl="1" fontAlgn="auto">
              <a:spcAft>
                <a:spcPts val="0"/>
              </a:spcAft>
              <a:buFont typeface="Arial" panose="020B0604020202020204" pitchFamily="34" charset="0"/>
              <a:buChar char="•"/>
              <a:defRPr/>
            </a:pPr>
            <a:r>
              <a:rPr lang="tr-TR" dirty="0" smtClean="0"/>
              <a:t>Hangi kanalı kullanıyorum?</a:t>
            </a:r>
            <a:r>
              <a:rPr lang="tr-TR" dirty="0"/>
              <a:t>	</a:t>
            </a:r>
            <a:r>
              <a:rPr lang="tr-TR" dirty="0" smtClean="0"/>
              <a:t>		Rakiplerim kimler</a:t>
            </a:r>
            <a:r>
              <a:rPr lang="en-US" dirty="0" smtClean="0"/>
              <a:t>?</a:t>
            </a:r>
            <a:endParaRPr lang="tr-TR" dirty="0" smtClean="0"/>
          </a:p>
          <a:p>
            <a:pPr marL="457200" lvl="1" indent="0" fontAlgn="auto">
              <a:spcAft>
                <a:spcPts val="0"/>
              </a:spcAft>
              <a:buFont typeface="Arial" panose="020B0604020202020204" pitchFamily="34" charset="0"/>
              <a:buNone/>
              <a:defRPr/>
            </a:pPr>
            <a:endParaRPr lang="en-US" dirty="0" smtClean="0"/>
          </a:p>
          <a:p>
            <a:pPr lvl="1" fontAlgn="auto">
              <a:spcAft>
                <a:spcPts val="0"/>
              </a:spcAft>
              <a:buFont typeface="Arial" panose="020B0604020202020204" pitchFamily="34" charset="0"/>
              <a:buChar char="•"/>
              <a:defRPr/>
            </a:pPr>
            <a:r>
              <a:rPr lang="tr-TR" dirty="0" err="1" smtClean="0"/>
              <a:t>Nezaman</a:t>
            </a:r>
            <a:r>
              <a:rPr lang="tr-TR" dirty="0" smtClean="0"/>
              <a:t> iletişim kuruyorum?</a:t>
            </a:r>
            <a:r>
              <a:rPr lang="tr-TR" dirty="0"/>
              <a:t>	</a:t>
            </a:r>
            <a:r>
              <a:rPr lang="tr-TR" dirty="0" smtClean="0"/>
              <a:t>	Bütçem ne</a:t>
            </a:r>
            <a:r>
              <a:rPr lang="en-US" dirty="0" smtClean="0"/>
              <a:t>?</a:t>
            </a:r>
            <a:r>
              <a:rPr lang="en-GB" dirty="0" smtClean="0"/>
              <a:t>  </a:t>
            </a:r>
            <a:endParaRPr lang="tr-TR" dirty="0" smtClean="0"/>
          </a:p>
          <a:p>
            <a:pPr lvl="1" fontAlgn="auto">
              <a:spcAft>
                <a:spcPts val="0"/>
              </a:spcAft>
              <a:buFont typeface="Arial" panose="020B0604020202020204" pitchFamily="34" charset="0"/>
              <a:buChar char="•"/>
              <a:defRPr/>
            </a:pPr>
            <a:endParaRPr lang="tr-TR" dirty="0"/>
          </a:p>
          <a:p>
            <a:pPr lvl="1" fontAlgn="auto">
              <a:spcAft>
                <a:spcPts val="0"/>
              </a:spcAft>
              <a:buFont typeface="Arial" panose="020B0604020202020204" pitchFamily="34" charset="0"/>
              <a:buChar char="•"/>
              <a:defRPr/>
            </a:pPr>
            <a:endParaRPr lang="en-GB" dirty="0" smtClean="0"/>
          </a:p>
          <a:p>
            <a:pPr fontAlgn="auto">
              <a:spcAft>
                <a:spcPts val="0"/>
              </a:spcAft>
              <a:buFont typeface="Arial" panose="020B0604020202020204" pitchFamily="34" charset="0"/>
              <a:buChar char="•"/>
              <a:defRPr/>
            </a:pPr>
            <a:r>
              <a:rPr lang="tr-TR" b="1" dirty="0" smtClean="0"/>
              <a:t>Öğrenciler için talimatlar</a:t>
            </a:r>
            <a:r>
              <a:rPr lang="en-GB" b="1" dirty="0" smtClean="0"/>
              <a:t>:</a:t>
            </a:r>
            <a:r>
              <a:rPr lang="en-GB" dirty="0"/>
              <a:t> </a:t>
            </a:r>
            <a:r>
              <a:rPr lang="en-GB" dirty="0" err="1"/>
              <a:t>Etkili</a:t>
            </a:r>
            <a:r>
              <a:rPr lang="en-GB" dirty="0"/>
              <a:t> </a:t>
            </a:r>
            <a:r>
              <a:rPr lang="en-GB" dirty="0" err="1"/>
              <a:t>bir</a:t>
            </a:r>
            <a:r>
              <a:rPr lang="en-GB" dirty="0"/>
              <a:t> </a:t>
            </a:r>
            <a:r>
              <a:rPr lang="en-GB" dirty="0" err="1"/>
              <a:t>iletişim</a:t>
            </a:r>
            <a:r>
              <a:rPr lang="en-GB" dirty="0"/>
              <a:t> </a:t>
            </a:r>
            <a:r>
              <a:rPr lang="en-GB" dirty="0" err="1"/>
              <a:t>planının</a:t>
            </a:r>
            <a:r>
              <a:rPr lang="en-GB" dirty="0"/>
              <a:t> </a:t>
            </a:r>
            <a:r>
              <a:rPr lang="en-GB" dirty="0" err="1"/>
              <a:t>kilit</a:t>
            </a:r>
            <a:r>
              <a:rPr lang="en-GB" dirty="0"/>
              <a:t> </a:t>
            </a:r>
            <a:r>
              <a:rPr lang="en-GB" dirty="0" err="1"/>
              <a:t>sorularına</a:t>
            </a:r>
            <a:r>
              <a:rPr lang="en-GB" dirty="0"/>
              <a:t> en </a:t>
            </a:r>
            <a:r>
              <a:rPr lang="en-GB" dirty="0" err="1"/>
              <a:t>uygun</a:t>
            </a:r>
            <a:r>
              <a:rPr lang="en-GB" dirty="0"/>
              <a:t> </a:t>
            </a:r>
            <a:r>
              <a:rPr lang="en-GB" dirty="0" err="1"/>
              <a:t>olan</a:t>
            </a:r>
            <a:r>
              <a:rPr lang="en-GB" dirty="0"/>
              <a:t>  </a:t>
            </a:r>
            <a:r>
              <a:rPr lang="en-GB" dirty="0" err="1"/>
              <a:t>grafik</a:t>
            </a:r>
            <a:r>
              <a:rPr lang="en-GB" dirty="0"/>
              <a:t> </a:t>
            </a:r>
            <a:r>
              <a:rPr lang="en-GB" dirty="0" err="1"/>
              <a:t>öğesini</a:t>
            </a:r>
            <a:r>
              <a:rPr lang="en-GB" dirty="0"/>
              <a:t> </a:t>
            </a:r>
            <a:r>
              <a:rPr lang="en-GB" dirty="0" err="1"/>
              <a:t>seçin</a:t>
            </a:r>
            <a:r>
              <a:rPr lang="en-GB" dirty="0"/>
              <a:t>.</a:t>
            </a:r>
          </a:p>
          <a:p>
            <a:pPr fontAlgn="auto">
              <a:spcAft>
                <a:spcPts val="0"/>
              </a:spcAft>
              <a:buFont typeface="Arial" panose="020B0604020202020204" pitchFamily="34" charset="0"/>
              <a:buChar char="•"/>
              <a:defRPr/>
            </a:pPr>
            <a:r>
              <a:rPr lang="tr-TR" b="1" dirty="0" smtClean="0"/>
              <a:t>Platformla etkileşim</a:t>
            </a:r>
            <a:r>
              <a:rPr lang="en-GB" dirty="0"/>
              <a:t>:</a:t>
            </a:r>
            <a:r>
              <a:rPr lang="en-GB" dirty="0" err="1"/>
              <a:t>Öğrenciler</a:t>
            </a:r>
            <a:r>
              <a:rPr lang="en-GB" dirty="0"/>
              <a:t> </a:t>
            </a:r>
            <a:r>
              <a:rPr lang="en-GB" dirty="0" err="1"/>
              <a:t>etkinlikte</a:t>
            </a:r>
            <a:r>
              <a:rPr lang="en-GB" dirty="0"/>
              <a:t> </a:t>
            </a:r>
            <a:r>
              <a:rPr lang="en-GB" dirty="0" err="1"/>
              <a:t>listelenen</a:t>
            </a:r>
            <a:r>
              <a:rPr lang="en-GB" dirty="0"/>
              <a:t> </a:t>
            </a:r>
            <a:r>
              <a:rPr lang="en-GB" dirty="0" err="1"/>
              <a:t>soruların</a:t>
            </a:r>
            <a:r>
              <a:rPr lang="en-GB" dirty="0"/>
              <a:t> </a:t>
            </a:r>
            <a:r>
              <a:rPr lang="en-GB" dirty="0" err="1"/>
              <a:t>herbirinin</a:t>
            </a:r>
            <a:r>
              <a:rPr lang="en-GB" dirty="0"/>
              <a:t> </a:t>
            </a:r>
            <a:r>
              <a:rPr lang="en-GB" dirty="0" err="1"/>
              <a:t>yanındaki</a:t>
            </a:r>
            <a:r>
              <a:rPr lang="en-GB" dirty="0"/>
              <a:t> </a:t>
            </a:r>
            <a:r>
              <a:rPr lang="en-GB" dirty="0" err="1"/>
              <a:t>genel</a:t>
            </a:r>
            <a:r>
              <a:rPr lang="en-GB" dirty="0"/>
              <a:t> </a:t>
            </a:r>
            <a:r>
              <a:rPr lang="en-GB" dirty="0" err="1"/>
              <a:t>gelen</a:t>
            </a:r>
            <a:r>
              <a:rPr lang="en-GB" dirty="0"/>
              <a:t> </a:t>
            </a:r>
            <a:r>
              <a:rPr lang="en-GB" dirty="0" err="1"/>
              <a:t>grafik</a:t>
            </a:r>
            <a:r>
              <a:rPr lang="en-GB" dirty="0"/>
              <a:t> </a:t>
            </a:r>
            <a:r>
              <a:rPr lang="en-GB" dirty="0" err="1"/>
              <a:t>öğelerini</a:t>
            </a:r>
            <a:r>
              <a:rPr lang="en-GB" dirty="0"/>
              <a:t> </a:t>
            </a:r>
            <a:r>
              <a:rPr lang="en-GB" dirty="0" err="1"/>
              <a:t>sürükleyip</a:t>
            </a:r>
            <a:r>
              <a:rPr lang="en-GB" dirty="0"/>
              <a:t> </a:t>
            </a:r>
            <a:r>
              <a:rPr lang="en-GB" dirty="0" err="1"/>
              <a:t>bırakabilirler</a:t>
            </a:r>
            <a:r>
              <a:rPr lang="en-GB" b="1" dirty="0"/>
              <a:t>.</a:t>
            </a:r>
            <a:endParaRPr lang="it-IT" dirty="0"/>
          </a:p>
        </p:txBody>
      </p:sp>
      <p:pic>
        <p:nvPicPr>
          <p:cNvPr id="15363" name="Immagine 3"/>
          <p:cNvPicPr>
            <a:picLocks noChangeAspect="1"/>
          </p:cNvPicPr>
          <p:nvPr/>
        </p:nvPicPr>
        <p:blipFill>
          <a:blip r:embed="rId2"/>
          <a:srcRect/>
          <a:stretch>
            <a:fillRect/>
          </a:stretch>
        </p:blipFill>
        <p:spPr bwMode="auto">
          <a:xfrm>
            <a:off x="4783138" y="2128838"/>
            <a:ext cx="715962" cy="614362"/>
          </a:xfrm>
          <a:prstGeom prst="rect">
            <a:avLst/>
          </a:prstGeom>
          <a:noFill/>
          <a:ln w="9525">
            <a:noFill/>
            <a:miter lim="800000"/>
            <a:headEnd/>
            <a:tailEnd/>
          </a:ln>
        </p:spPr>
      </p:pic>
      <p:pic>
        <p:nvPicPr>
          <p:cNvPr id="15364" name="Immagine 4"/>
          <p:cNvPicPr>
            <a:picLocks noChangeAspect="1"/>
          </p:cNvPicPr>
          <p:nvPr/>
        </p:nvPicPr>
        <p:blipFill>
          <a:blip r:embed="rId3"/>
          <a:srcRect/>
          <a:stretch>
            <a:fillRect/>
          </a:stretch>
        </p:blipFill>
        <p:spPr bwMode="auto">
          <a:xfrm>
            <a:off x="9478963" y="2222500"/>
            <a:ext cx="936625" cy="928688"/>
          </a:xfrm>
          <a:prstGeom prst="rect">
            <a:avLst/>
          </a:prstGeom>
          <a:noFill/>
          <a:ln w="9525">
            <a:noFill/>
            <a:miter lim="800000"/>
            <a:headEnd/>
            <a:tailEnd/>
          </a:ln>
        </p:spPr>
      </p:pic>
      <p:pic>
        <p:nvPicPr>
          <p:cNvPr id="15365" name="Immagine 5"/>
          <p:cNvPicPr>
            <a:picLocks noChangeAspect="1"/>
          </p:cNvPicPr>
          <p:nvPr/>
        </p:nvPicPr>
        <p:blipFill>
          <a:blip r:embed="rId4"/>
          <a:srcRect/>
          <a:stretch>
            <a:fillRect/>
          </a:stretch>
        </p:blipFill>
        <p:spPr bwMode="auto">
          <a:xfrm>
            <a:off x="4603750" y="2986088"/>
            <a:ext cx="798513" cy="560387"/>
          </a:xfrm>
          <a:prstGeom prst="rect">
            <a:avLst/>
          </a:prstGeom>
          <a:noFill/>
          <a:ln w="9525">
            <a:noFill/>
            <a:miter lim="800000"/>
            <a:headEnd/>
            <a:tailEnd/>
          </a:ln>
        </p:spPr>
      </p:pic>
      <p:pic>
        <p:nvPicPr>
          <p:cNvPr id="15366" name="Immagine 6"/>
          <p:cNvPicPr>
            <a:picLocks noChangeAspect="1"/>
          </p:cNvPicPr>
          <p:nvPr/>
        </p:nvPicPr>
        <p:blipFill>
          <a:blip r:embed="rId5"/>
          <a:srcRect/>
          <a:stretch>
            <a:fillRect/>
          </a:stretch>
        </p:blipFill>
        <p:spPr bwMode="auto">
          <a:xfrm>
            <a:off x="4803775" y="3546475"/>
            <a:ext cx="452438" cy="442913"/>
          </a:xfrm>
          <a:prstGeom prst="rect">
            <a:avLst/>
          </a:prstGeom>
          <a:noFill/>
          <a:ln w="9525">
            <a:noFill/>
            <a:miter lim="800000"/>
            <a:headEnd/>
            <a:tailEnd/>
          </a:ln>
        </p:spPr>
      </p:pic>
      <p:pic>
        <p:nvPicPr>
          <p:cNvPr id="15367" name="Immagine 7"/>
          <p:cNvPicPr>
            <a:picLocks noChangeAspect="1"/>
          </p:cNvPicPr>
          <p:nvPr/>
        </p:nvPicPr>
        <p:blipFill>
          <a:blip r:embed="rId6"/>
          <a:srcRect/>
          <a:stretch>
            <a:fillRect/>
          </a:stretch>
        </p:blipFill>
        <p:spPr bwMode="auto">
          <a:xfrm>
            <a:off x="8985250" y="2995613"/>
            <a:ext cx="625475" cy="714375"/>
          </a:xfrm>
          <a:prstGeom prst="rect">
            <a:avLst/>
          </a:prstGeom>
          <a:noFill/>
          <a:ln w="9525">
            <a:noFill/>
            <a:miter lim="800000"/>
            <a:headEnd/>
            <a:tailEnd/>
          </a:ln>
        </p:spPr>
      </p:pic>
      <p:pic>
        <p:nvPicPr>
          <p:cNvPr id="15368" name="Immagine 8"/>
          <p:cNvPicPr>
            <a:picLocks noChangeAspect="1"/>
          </p:cNvPicPr>
          <p:nvPr/>
        </p:nvPicPr>
        <p:blipFill>
          <a:blip r:embed="rId7"/>
          <a:srcRect/>
          <a:stretch>
            <a:fillRect/>
          </a:stretch>
        </p:blipFill>
        <p:spPr bwMode="auto">
          <a:xfrm>
            <a:off x="7729538" y="3709988"/>
            <a:ext cx="8382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p:txBody>
          <a:bodyPr/>
          <a:lstStyle/>
          <a:p>
            <a:r>
              <a:rPr lang="tr-TR" b="1" smtClean="0"/>
              <a:t>Konu </a:t>
            </a:r>
            <a:r>
              <a:rPr lang="it-IT" b="1" smtClean="0"/>
              <a:t>2.a</a:t>
            </a:r>
            <a:br>
              <a:rPr lang="it-IT" b="1" smtClean="0"/>
            </a:br>
            <a:r>
              <a:rPr lang="it-IT" b="1" smtClean="0"/>
              <a:t>Slogan </a:t>
            </a:r>
            <a:r>
              <a:rPr lang="tr-TR" b="1" smtClean="0"/>
              <a:t>ve</a:t>
            </a:r>
            <a:r>
              <a:rPr lang="it-IT" b="1" smtClean="0"/>
              <a:t> logo</a:t>
            </a:r>
          </a:p>
        </p:txBody>
      </p:sp>
      <p:sp>
        <p:nvSpPr>
          <p:cNvPr id="16386" name="Segnaposto contenuto 2"/>
          <p:cNvSpPr>
            <a:spLocks noGrp="1"/>
          </p:cNvSpPr>
          <p:nvPr>
            <p:ph idx="1"/>
          </p:nvPr>
        </p:nvSpPr>
        <p:spPr/>
        <p:txBody>
          <a:bodyPr/>
          <a:lstStyle/>
          <a:p>
            <a:endParaRPr lang="en-US" smtClean="0"/>
          </a:p>
          <a:p>
            <a:r>
              <a:rPr lang="en-US" smtClean="0"/>
              <a:t>Firmanızın adını seçtikten sonra,</a:t>
            </a:r>
            <a:r>
              <a:rPr lang="tr-TR" smtClean="0"/>
              <a:t> </a:t>
            </a:r>
            <a:r>
              <a:rPr lang="en-US" smtClean="0"/>
              <a:t>bazen logo ile bütünleşmiş </a:t>
            </a:r>
            <a:r>
              <a:rPr lang="tr-TR" smtClean="0"/>
              <a:t>olan </a:t>
            </a:r>
            <a:r>
              <a:rPr lang="en-US" smtClean="0"/>
              <a:t>ve  ismi </a:t>
            </a:r>
            <a:r>
              <a:rPr lang="tr-TR" smtClean="0"/>
              <a:t>güçlendiren</a:t>
            </a:r>
            <a:r>
              <a:rPr lang="en-US" smtClean="0"/>
              <a:t> kısa bir cümle, bir slogan adı geliştirmek önemlidir.</a:t>
            </a:r>
            <a:endParaRPr lang="tr-TR" smtClean="0"/>
          </a:p>
          <a:p>
            <a:endParaRPr lang="tr-TR" smtClean="0"/>
          </a:p>
          <a:p>
            <a:endParaRPr lang="tr-TR" smtClean="0"/>
          </a:p>
          <a:p>
            <a:endParaRPr lang="en-US" smtClean="0"/>
          </a:p>
          <a:p>
            <a:r>
              <a:rPr lang="en-US" smtClean="0"/>
              <a:t>Markanın en önemli ikonik parçası başlıca  sunulan ürün ve / veya hizmeti ve şirketi tanımlayan adıyla tipografik ve figüratif unsurların bir karışımı olan LOGOdur</a:t>
            </a:r>
          </a:p>
          <a:p>
            <a:endParaRPr lang="en-US" smtClean="0"/>
          </a:p>
        </p:txBody>
      </p:sp>
      <p:pic>
        <p:nvPicPr>
          <p:cNvPr id="16387" name="Immagine 3" descr="https://encrypted-tbn0.gstatic.com/images?q=tbn:ANd9GcSLRaDM_I3GKKUgCDGLgjJReQwPS_iCHcdZC2Q88f-vR1sr5chKtQkQ-Ss">
            <a:hlinkClick r:id="rId2"/>
          </p:cNvPr>
          <p:cNvPicPr>
            <a:picLocks noChangeAspect="1" noChangeArrowheads="1"/>
          </p:cNvPicPr>
          <p:nvPr/>
        </p:nvPicPr>
        <p:blipFill>
          <a:blip r:embed="rId3"/>
          <a:srcRect/>
          <a:stretch>
            <a:fillRect/>
          </a:stretch>
        </p:blipFill>
        <p:spPr bwMode="auto">
          <a:xfrm>
            <a:off x="6732588" y="3419475"/>
            <a:ext cx="1584325" cy="866775"/>
          </a:xfrm>
          <a:prstGeom prst="rect">
            <a:avLst/>
          </a:prstGeom>
          <a:noFill/>
          <a:ln w="9525">
            <a:noFill/>
            <a:miter lim="800000"/>
            <a:headEnd/>
            <a:tailEnd/>
          </a:ln>
        </p:spPr>
      </p:pic>
      <p:pic>
        <p:nvPicPr>
          <p:cNvPr id="16388" name="Immagine 4" descr="Think Different">
            <a:hlinkClick r:id="rId4"/>
          </p:cNvPr>
          <p:cNvPicPr>
            <a:picLocks noChangeAspect="1" noChangeArrowheads="1"/>
          </p:cNvPicPr>
          <p:nvPr/>
        </p:nvPicPr>
        <p:blipFill>
          <a:blip r:embed="rId5"/>
          <a:srcRect/>
          <a:stretch>
            <a:fillRect/>
          </a:stretch>
        </p:blipFill>
        <p:spPr bwMode="auto">
          <a:xfrm>
            <a:off x="9564688" y="3419475"/>
            <a:ext cx="1238250" cy="866775"/>
          </a:xfrm>
          <a:prstGeom prst="rect">
            <a:avLst/>
          </a:prstGeom>
          <a:noFill/>
          <a:ln w="9525">
            <a:noFill/>
            <a:miter lim="800000"/>
            <a:headEnd/>
            <a:tailEnd/>
          </a:ln>
        </p:spPr>
      </p:pic>
      <p:sp>
        <p:nvSpPr>
          <p:cNvPr id="6" name="Callout con freccia a destra 5"/>
          <p:cNvSpPr/>
          <p:nvPr/>
        </p:nvSpPr>
        <p:spPr>
          <a:xfrm>
            <a:off x="500063" y="3419475"/>
            <a:ext cx="5757862" cy="866775"/>
          </a:xfrm>
          <a:prstGeom prst="right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tr-TR" sz="1400" dirty="0"/>
              <a:t>U</a:t>
            </a:r>
            <a:r>
              <a:rPr lang="it-IT" sz="1400" dirty="0"/>
              <a:t>luslararası </a:t>
            </a:r>
            <a:r>
              <a:rPr lang="it-IT" sz="1400" dirty="0"/>
              <a:t>ve bir ulusal logo içermesini öneririm.</a:t>
            </a:r>
          </a:p>
          <a:p>
            <a:pPr algn="ctr" fontAlgn="auto">
              <a:spcBef>
                <a:spcPts val="0"/>
              </a:spcBef>
              <a:spcAft>
                <a:spcPts val="0"/>
              </a:spcAft>
              <a:defRPr/>
            </a:pPr>
            <a:r>
              <a:rPr lang="it-IT" sz="1400" dirty="0"/>
              <a:t>Lütfen ilgili ülkeleriniz için Jose a bir örnek temin ediniz.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p:txBody>
          <a:bodyPr/>
          <a:lstStyle/>
          <a:p>
            <a:r>
              <a:rPr lang="tr-TR" b="1" smtClean="0"/>
              <a:t>Konu</a:t>
            </a:r>
            <a:r>
              <a:rPr lang="it-IT" b="1" smtClean="0"/>
              <a:t> 2.b</a:t>
            </a:r>
            <a:br>
              <a:rPr lang="it-IT" b="1" smtClean="0"/>
            </a:br>
            <a:r>
              <a:rPr lang="it-IT" b="1" smtClean="0"/>
              <a:t>Slogan </a:t>
            </a:r>
            <a:r>
              <a:rPr lang="tr-TR" b="1" smtClean="0"/>
              <a:t>ve</a:t>
            </a:r>
            <a:r>
              <a:rPr lang="it-IT" b="1" smtClean="0"/>
              <a:t> logo</a:t>
            </a:r>
          </a:p>
        </p:txBody>
      </p:sp>
      <p:sp>
        <p:nvSpPr>
          <p:cNvPr id="3" name="Segnaposto contenuto 2"/>
          <p:cNvSpPr>
            <a:spLocks noGrp="1"/>
          </p:cNvSpPr>
          <p:nvPr>
            <p:ph idx="1"/>
          </p:nvPr>
        </p:nvSpPr>
        <p:spPr/>
        <p:txBody>
          <a:bodyPr rtlCol="0">
            <a:normAutofit fontScale="77500" lnSpcReduction="20000"/>
          </a:bodyPr>
          <a:lstStyle/>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Şirketin logosu renklerin, sembollerin ve karakterlerin kullanılması  yoluyla   bir iş kimliği kurmaya katkı sağlar ve tüketici  ve büyük rakiplerinin gözünde onun ayrımının yapılmasına </a:t>
            </a:r>
            <a:r>
              <a:rPr lang="tr-TR" dirty="0" err="1"/>
              <a:t>müsade</a:t>
            </a:r>
            <a:r>
              <a:rPr lang="tr-TR" dirty="0"/>
              <a:t> eder.</a:t>
            </a:r>
          </a:p>
          <a:p>
            <a:pPr fontAlgn="auto">
              <a:spcAft>
                <a:spcPts val="0"/>
              </a:spcAft>
              <a:buFont typeface="Arial" panose="020B0604020202020204" pitchFamily="34" charset="0"/>
              <a:buChar char="•"/>
              <a:defRPr/>
            </a:pPr>
            <a:r>
              <a:rPr lang="en-US" dirty="0" err="1" smtClean="0"/>
              <a:t>Önemi</a:t>
            </a:r>
            <a:r>
              <a:rPr lang="en-US" dirty="0" smtClean="0"/>
              <a:t> </a:t>
            </a:r>
            <a:r>
              <a:rPr lang="en-US" dirty="0" err="1"/>
              <a:t>bir</a:t>
            </a:r>
            <a:r>
              <a:rPr lang="en-US" dirty="0"/>
              <a:t> </a:t>
            </a:r>
            <a:r>
              <a:rPr lang="en-US" dirty="0" err="1"/>
              <a:t>bakışta</a:t>
            </a:r>
            <a:r>
              <a:rPr lang="en-US" dirty="0"/>
              <a:t> </a:t>
            </a:r>
            <a:r>
              <a:rPr lang="en-US" dirty="0" err="1"/>
              <a:t>şirket</a:t>
            </a:r>
            <a:r>
              <a:rPr lang="en-US" dirty="0"/>
              <a:t> </a:t>
            </a:r>
            <a:r>
              <a:rPr lang="en-US" dirty="0" err="1"/>
              <a:t>tarafından</a:t>
            </a:r>
            <a:r>
              <a:rPr lang="en-US" dirty="0"/>
              <a:t> </a:t>
            </a:r>
            <a:r>
              <a:rPr lang="en-US" dirty="0" err="1"/>
              <a:t>yürütülen</a:t>
            </a:r>
            <a:r>
              <a:rPr lang="en-US" dirty="0"/>
              <a:t> </a:t>
            </a:r>
            <a:r>
              <a:rPr lang="en-US" dirty="0" err="1"/>
              <a:t>faaliyetinin</a:t>
            </a:r>
            <a:r>
              <a:rPr lang="en-US" dirty="0"/>
              <a:t> </a:t>
            </a:r>
            <a:r>
              <a:rPr lang="en-US" dirty="0" err="1"/>
              <a:t>gerçek</a:t>
            </a:r>
            <a:r>
              <a:rPr lang="en-US" dirty="0"/>
              <a:t> </a:t>
            </a:r>
            <a:r>
              <a:rPr lang="en-US" dirty="0" err="1"/>
              <a:t>niteliğinin</a:t>
            </a:r>
            <a:r>
              <a:rPr lang="en-US" dirty="0"/>
              <a:t>   </a:t>
            </a:r>
            <a:r>
              <a:rPr lang="en-US" dirty="0" err="1"/>
              <a:t>bir</a:t>
            </a:r>
            <a:r>
              <a:rPr lang="en-US" dirty="0"/>
              <a:t> </a:t>
            </a:r>
            <a:r>
              <a:rPr lang="en-US" dirty="0" err="1"/>
              <a:t>bakışta</a:t>
            </a:r>
            <a:r>
              <a:rPr lang="en-US" dirty="0"/>
              <a:t> </a:t>
            </a:r>
            <a:r>
              <a:rPr lang="tr-TR" dirty="0" smtClean="0"/>
              <a:t> </a:t>
            </a:r>
            <a:r>
              <a:rPr lang="en-US" dirty="0" err="1" smtClean="0"/>
              <a:t>ayırt</a:t>
            </a:r>
            <a:r>
              <a:rPr lang="en-US" dirty="0" smtClean="0"/>
              <a:t> </a:t>
            </a:r>
            <a:r>
              <a:rPr lang="en-US" dirty="0" err="1"/>
              <a:t>edilebilir</a:t>
            </a:r>
            <a:r>
              <a:rPr lang="en-US" dirty="0"/>
              <a:t> </a:t>
            </a:r>
            <a:r>
              <a:rPr lang="en-US" dirty="0" err="1"/>
              <a:t>olmasına</a:t>
            </a:r>
            <a:r>
              <a:rPr lang="en-US" dirty="0"/>
              <a:t> </a:t>
            </a:r>
            <a:r>
              <a:rPr lang="en-US" dirty="0" err="1"/>
              <a:t>ve</a:t>
            </a:r>
            <a:r>
              <a:rPr lang="en-US" dirty="0"/>
              <a:t> </a:t>
            </a:r>
            <a:r>
              <a:rPr lang="en-US" dirty="0" err="1"/>
              <a:t>iletilmesine</a:t>
            </a:r>
            <a:r>
              <a:rPr lang="en-US" dirty="0"/>
              <a:t> </a:t>
            </a:r>
            <a:r>
              <a:rPr lang="en-US" dirty="0" err="1"/>
              <a:t>dayanır</a:t>
            </a:r>
            <a:r>
              <a:rPr lang="en-US" dirty="0"/>
              <a:t>.</a:t>
            </a:r>
            <a:endParaRPr lang="tr-TR" dirty="0" smtClean="0"/>
          </a:p>
          <a:p>
            <a:pPr fontAlgn="auto">
              <a:spcAft>
                <a:spcPts val="0"/>
              </a:spcAft>
              <a:buFont typeface="Arial" panose="020B0604020202020204" pitchFamily="34" charset="0"/>
              <a:buChar char="•"/>
              <a:defRPr/>
            </a:pPr>
            <a:r>
              <a:rPr lang="en-US" dirty="0"/>
              <a:t>Slogan </a:t>
            </a:r>
            <a:r>
              <a:rPr lang="en-US" dirty="0" err="1"/>
              <a:t>ve</a:t>
            </a:r>
            <a:r>
              <a:rPr lang="en-US" dirty="0"/>
              <a:t> logo </a:t>
            </a:r>
            <a:r>
              <a:rPr lang="en-US" dirty="0" err="1"/>
              <a:t>tasarımı</a:t>
            </a:r>
            <a:r>
              <a:rPr lang="en-US" dirty="0"/>
              <a:t> </a:t>
            </a:r>
            <a:r>
              <a:rPr lang="en-US" dirty="0" err="1"/>
              <a:t>ve</a:t>
            </a:r>
            <a:r>
              <a:rPr lang="en-US" dirty="0"/>
              <a:t> </a:t>
            </a:r>
            <a:r>
              <a:rPr lang="en-US" dirty="0" err="1"/>
              <a:t>yönetimi</a:t>
            </a:r>
            <a:r>
              <a:rPr lang="en-US" dirty="0"/>
              <a:t> </a:t>
            </a:r>
            <a:r>
              <a:rPr lang="en-US" dirty="0" err="1"/>
              <a:t>yapmanın</a:t>
            </a:r>
            <a:r>
              <a:rPr lang="en-US" dirty="0"/>
              <a:t>, </a:t>
            </a:r>
            <a:r>
              <a:rPr lang="en-US" dirty="0" err="1"/>
              <a:t>temel</a:t>
            </a:r>
            <a:r>
              <a:rPr lang="en-US" dirty="0"/>
              <a:t> </a:t>
            </a:r>
            <a:r>
              <a:rPr lang="en-US" dirty="0" err="1"/>
              <a:t>özellikleri</a:t>
            </a:r>
            <a:r>
              <a:rPr lang="en-US" dirty="0"/>
              <a:t> </a:t>
            </a:r>
            <a:r>
              <a:rPr lang="en-US" dirty="0" err="1"/>
              <a:t>şöyle</a:t>
            </a:r>
            <a:r>
              <a:rPr lang="en-US" dirty="0"/>
              <a:t> </a:t>
            </a:r>
            <a:r>
              <a:rPr lang="en-US" dirty="0" err="1"/>
              <a:t>olmalı</a:t>
            </a:r>
            <a:r>
              <a:rPr lang="en-US" dirty="0"/>
              <a:t> </a:t>
            </a:r>
            <a:r>
              <a:rPr lang="en-US" dirty="0" smtClean="0"/>
              <a:t>:</a:t>
            </a:r>
            <a:endParaRPr lang="tr-TR" dirty="0" smtClean="0"/>
          </a:p>
          <a:p>
            <a:pPr lvl="1" fontAlgn="auto">
              <a:spcAft>
                <a:spcPts val="0"/>
              </a:spcAft>
              <a:buFont typeface="Arial" panose="020B0604020202020204" pitchFamily="34" charset="0"/>
              <a:buChar char="•"/>
              <a:defRPr/>
            </a:pPr>
            <a:r>
              <a:rPr lang="tr-TR" b="1" i="1" dirty="0" smtClean="0"/>
              <a:t>Kolay</a:t>
            </a:r>
            <a:endParaRPr lang="en-US" b="1" i="1" dirty="0" smtClean="0"/>
          </a:p>
          <a:p>
            <a:pPr lvl="1" fontAlgn="auto">
              <a:spcAft>
                <a:spcPts val="0"/>
              </a:spcAft>
              <a:buFont typeface="Arial" panose="020B0604020202020204" pitchFamily="34" charset="0"/>
              <a:buChar char="•"/>
              <a:defRPr/>
            </a:pPr>
            <a:r>
              <a:rPr lang="tr-TR" b="1" i="1" dirty="0" smtClean="0"/>
              <a:t>Ayırt </a:t>
            </a:r>
            <a:r>
              <a:rPr lang="tr-TR" b="1" i="1" dirty="0"/>
              <a:t>edilebilir (Farklı olarak </a:t>
            </a:r>
            <a:r>
              <a:rPr lang="tr-TR" b="1" i="1" dirty="0" smtClean="0"/>
              <a:t>algılanan</a:t>
            </a:r>
            <a:r>
              <a:rPr lang="en-US" dirty="0" smtClean="0"/>
              <a:t>)</a:t>
            </a:r>
            <a:endParaRPr lang="tr-TR" dirty="0" smtClean="0"/>
          </a:p>
          <a:p>
            <a:pPr lvl="1" fontAlgn="auto">
              <a:spcAft>
                <a:spcPts val="0"/>
              </a:spcAft>
              <a:buFont typeface="Arial" panose="020B0604020202020204" pitchFamily="34" charset="0"/>
              <a:buChar char="•"/>
              <a:defRPr/>
            </a:pPr>
            <a:r>
              <a:rPr lang="tr-TR" dirty="0" smtClean="0"/>
              <a:t>Ezberlenebilen ( </a:t>
            </a:r>
            <a:r>
              <a:rPr lang="tr-TR" dirty="0"/>
              <a:t>T</a:t>
            </a:r>
            <a:r>
              <a:rPr lang="tr-TR" dirty="0" smtClean="0"/>
              <a:t>anıması ve hatırlaması kolay olan)</a:t>
            </a:r>
            <a:endParaRPr lang="tr-TR" b="1" i="1" dirty="0" smtClean="0"/>
          </a:p>
          <a:p>
            <a:pPr lvl="1" fontAlgn="auto">
              <a:spcAft>
                <a:spcPts val="0"/>
              </a:spcAft>
              <a:buFont typeface="Arial" panose="020B0604020202020204" pitchFamily="34" charset="0"/>
              <a:buChar char="•"/>
              <a:defRPr/>
            </a:pPr>
            <a:r>
              <a:rPr lang="tr-TR" b="1" i="1" dirty="0" smtClean="0"/>
              <a:t>Anlamlı </a:t>
            </a:r>
            <a:r>
              <a:rPr lang="en-US" dirty="0"/>
              <a:t> (</a:t>
            </a:r>
            <a:r>
              <a:rPr lang="en-US" dirty="0" err="1"/>
              <a:t>sunulan</a:t>
            </a:r>
            <a:r>
              <a:rPr lang="en-US" dirty="0"/>
              <a:t> </a:t>
            </a:r>
            <a:r>
              <a:rPr lang="en-US" dirty="0" err="1"/>
              <a:t>ürün</a:t>
            </a:r>
            <a:r>
              <a:rPr lang="en-US" dirty="0"/>
              <a:t> </a:t>
            </a:r>
            <a:r>
              <a:rPr lang="en-US" dirty="0" err="1"/>
              <a:t>veya</a:t>
            </a:r>
            <a:r>
              <a:rPr lang="en-US" dirty="0"/>
              <a:t> </a:t>
            </a:r>
            <a:r>
              <a:rPr lang="en-US" dirty="0" err="1"/>
              <a:t>hizmet</a:t>
            </a:r>
            <a:r>
              <a:rPr lang="en-US" dirty="0"/>
              <a:t> </a:t>
            </a:r>
            <a:r>
              <a:rPr lang="en-US" dirty="0" err="1"/>
              <a:t>kategorisiyle</a:t>
            </a:r>
            <a:r>
              <a:rPr lang="en-US" dirty="0"/>
              <a:t> </a:t>
            </a:r>
            <a:r>
              <a:rPr lang="en-US" dirty="0" err="1"/>
              <a:t>ilgili</a:t>
            </a:r>
            <a:r>
              <a:rPr lang="en-US" dirty="0"/>
              <a:t> </a:t>
            </a:r>
            <a:r>
              <a:rPr lang="en-US" dirty="0" err="1"/>
              <a:t>marka</a:t>
            </a:r>
            <a:r>
              <a:rPr lang="en-US" dirty="0"/>
              <a:t> </a:t>
            </a:r>
            <a:r>
              <a:rPr lang="en-US" dirty="0" err="1"/>
              <a:t>ortaklıklarının</a:t>
            </a:r>
            <a:r>
              <a:rPr lang="en-US" dirty="0"/>
              <a:t> </a:t>
            </a:r>
            <a:r>
              <a:rPr lang="en-US" dirty="0" err="1"/>
              <a:t>doğru</a:t>
            </a:r>
            <a:r>
              <a:rPr lang="en-US" dirty="0"/>
              <a:t> </a:t>
            </a:r>
            <a:r>
              <a:rPr lang="en-US" dirty="0" err="1"/>
              <a:t>ve</a:t>
            </a:r>
            <a:r>
              <a:rPr lang="en-US" dirty="0"/>
              <a:t> </a:t>
            </a:r>
            <a:r>
              <a:rPr lang="en-US" dirty="0" err="1"/>
              <a:t>etkili</a:t>
            </a:r>
            <a:r>
              <a:rPr lang="en-US" dirty="0"/>
              <a:t> </a:t>
            </a:r>
            <a:r>
              <a:rPr lang="en-US" dirty="0" err="1"/>
              <a:t>bir</a:t>
            </a:r>
            <a:r>
              <a:rPr lang="en-US" dirty="0"/>
              <a:t> </a:t>
            </a:r>
            <a:r>
              <a:rPr lang="en-US" dirty="0" err="1"/>
              <a:t>ayarlamasını</a:t>
            </a:r>
            <a:r>
              <a:rPr lang="en-US" dirty="0"/>
              <a:t> </a:t>
            </a:r>
            <a:r>
              <a:rPr lang="en-US" dirty="0" err="1"/>
              <a:t>kolaylaştırma</a:t>
            </a:r>
            <a:r>
              <a:rPr lang="en-US" dirty="0"/>
              <a:t>  </a:t>
            </a:r>
            <a:r>
              <a:rPr lang="en-US" dirty="0" err="1"/>
              <a:t>ya</a:t>
            </a:r>
            <a:r>
              <a:rPr lang="en-US" dirty="0"/>
              <a:t> da  </a:t>
            </a:r>
            <a:r>
              <a:rPr lang="en-US" dirty="0" err="1"/>
              <a:t>kullanıcıların</a:t>
            </a:r>
            <a:r>
              <a:rPr lang="en-US" dirty="0"/>
              <a:t> </a:t>
            </a:r>
            <a:r>
              <a:rPr lang="en-US" dirty="0" err="1"/>
              <a:t>yararına</a:t>
            </a:r>
            <a:r>
              <a:rPr lang="en-US" dirty="0"/>
              <a:t>  net </a:t>
            </a:r>
            <a:r>
              <a:rPr lang="en-US" dirty="0" err="1"/>
              <a:t>mesajlar</a:t>
            </a:r>
            <a:r>
              <a:rPr lang="en-US" dirty="0"/>
              <a:t> </a:t>
            </a:r>
            <a:r>
              <a:rPr lang="en-US" dirty="0" err="1"/>
              <a:t>verme</a:t>
            </a:r>
            <a:r>
              <a:rPr lang="en-US" dirty="0"/>
              <a:t> </a:t>
            </a:r>
            <a:r>
              <a:rPr lang="en-US" dirty="0" err="1"/>
              <a:t>konularında</a:t>
            </a:r>
            <a:r>
              <a:rPr lang="en-US" dirty="0"/>
              <a:t> </a:t>
            </a:r>
            <a:r>
              <a:rPr lang="en-US" dirty="0" err="1" smtClean="0"/>
              <a:t>yetenekli</a:t>
            </a:r>
            <a:r>
              <a:rPr lang="tr-TR" dirty="0" smtClean="0"/>
              <a:t>)</a:t>
            </a:r>
          </a:p>
          <a:p>
            <a:pPr lvl="1" fontAlgn="auto">
              <a:spcAft>
                <a:spcPts val="0"/>
              </a:spcAft>
              <a:buFont typeface="Arial" panose="020B0604020202020204" pitchFamily="34" charset="0"/>
              <a:buChar char="•"/>
              <a:defRPr/>
            </a:pPr>
            <a:r>
              <a:rPr lang="tr-TR" b="1" dirty="0"/>
              <a:t>Tutarlı</a:t>
            </a:r>
            <a:r>
              <a:rPr lang="tr-TR" dirty="0"/>
              <a:t> (Seçilen konumlandırmayla) </a:t>
            </a:r>
          </a:p>
          <a:p>
            <a:pPr lvl="1" fontAlgn="auto">
              <a:spcAft>
                <a:spcPts val="0"/>
              </a:spcAft>
              <a:buFont typeface="Arial" panose="020B0604020202020204" pitchFamily="34" charset="0"/>
              <a:buChar char="•"/>
              <a:defRPr/>
            </a:pPr>
            <a:r>
              <a:rPr lang="tr-TR" b="1" dirty="0"/>
              <a:t>Esnek </a:t>
            </a:r>
            <a:r>
              <a:rPr lang="tr-TR" dirty="0"/>
              <a:t>(orta ve uzun vadeli uyum kapasitesi)</a:t>
            </a:r>
          </a:p>
          <a:p>
            <a:pPr lvl="1" fontAlgn="auto">
              <a:spcAft>
                <a:spcPts val="0"/>
              </a:spcAft>
              <a:buFont typeface="Arial" panose="020B0604020202020204" pitchFamily="34" charset="0"/>
              <a:buChar char="•"/>
              <a:defRPr/>
            </a:pPr>
            <a:r>
              <a:rPr lang="tr-TR" b="1" dirty="0"/>
              <a:t>Korunabilir </a:t>
            </a:r>
            <a:r>
              <a:rPr lang="tr-TR" dirty="0"/>
              <a:t>(hukuki ve rakibin bakış açısından)</a:t>
            </a:r>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tr-TR" sz="2900" b="1" smtClean="0"/>
              <a:t>Kaynak</a:t>
            </a:r>
            <a:r>
              <a:rPr lang="it-IT" sz="2900" b="1" smtClean="0"/>
              <a:t> 2.1a</a:t>
            </a:r>
            <a:br>
              <a:rPr lang="it-IT" sz="2900" b="1" smtClean="0"/>
            </a:br>
            <a:r>
              <a:rPr lang="it-IT" sz="2900" b="1" smtClean="0"/>
              <a:t>«A scuola d’impresa»</a:t>
            </a:r>
            <a:r>
              <a:rPr lang="tr-TR" sz="2900" b="1" smtClean="0"/>
              <a:t>’dan örnekler</a:t>
            </a:r>
            <a:endParaRPr lang="it-IT" sz="2900" b="1" smtClean="0"/>
          </a:p>
        </p:txBody>
      </p:sp>
      <p:pic>
        <p:nvPicPr>
          <p:cNvPr id="18434" name="Segnaposto immagine 7"/>
          <p:cNvPicPr>
            <a:picLocks noGrp="1" noChangeAspect="1"/>
          </p:cNvPicPr>
          <p:nvPr>
            <p:ph idx="1"/>
          </p:nvPr>
        </p:nvPicPr>
        <p:blipFill>
          <a:blip r:embed="rId2"/>
          <a:srcRect/>
          <a:stretch>
            <a:fillRect/>
          </a:stretch>
        </p:blipFill>
        <p:spPr>
          <a:xfrm>
            <a:off x="6265863" y="2732088"/>
            <a:ext cx="4006850" cy="1384300"/>
          </a:xfrm>
        </p:spPr>
      </p:pic>
      <p:sp>
        <p:nvSpPr>
          <p:cNvPr id="18435" name="Segnaposto testo 8"/>
          <p:cNvSpPr>
            <a:spLocks noGrp="1"/>
          </p:cNvSpPr>
          <p:nvPr>
            <p:ph type="body" sz="half" idx="2"/>
          </p:nvPr>
        </p:nvSpPr>
        <p:spPr/>
        <p:txBody>
          <a:bodyPr/>
          <a:lstStyle/>
          <a:p>
            <a:pPr algn="just"/>
            <a:r>
              <a:rPr lang="it-IT" smtClean="0">
                <a:latin typeface="Century Gothic" pitchFamily="34" charset="0"/>
              </a:rPr>
              <a:t>Logomuz İngilizcede ki  ALTERNATİF ve TÜTÜN  kelimelerinin ,birleşiminden </a:t>
            </a:r>
            <a:r>
              <a:rPr lang="tr-TR" smtClean="0">
                <a:latin typeface="Century Gothic" pitchFamily="34" charset="0"/>
              </a:rPr>
              <a:t>meydana </a:t>
            </a:r>
            <a:r>
              <a:rPr lang="it-IT" smtClean="0">
                <a:latin typeface="Century Gothic" pitchFamily="34" charset="0"/>
              </a:rPr>
              <a:t>geliyor.</a:t>
            </a:r>
          </a:p>
          <a:p>
            <a:pPr algn="just"/>
            <a:r>
              <a:rPr lang="tr-TR" smtClean="0">
                <a:latin typeface="Century Gothic" pitchFamily="34" charset="0"/>
              </a:rPr>
              <a:t>İki kısaltma (ALT ve TOB) büyük biçimde gösterdiğimiz ,projemizin özünü temsil eden, tütün bitkisinin yapraklarıyla tasarlanmış, ortak T harfini içeriyor.</a:t>
            </a:r>
          </a:p>
          <a:p>
            <a:pPr algn="just"/>
            <a:r>
              <a:rPr lang="tr-TR" smtClean="0">
                <a:latin typeface="Century Gothic" pitchFamily="34" charset="0"/>
              </a:rPr>
              <a:t>Doğrudan tütün yaprağını hatırlatan  bir renklene yaparak  ve doğal malzemeler kullanılarak koyuya kaçan,  zeytin yeşili bir renk kullanmaya karar verdik. </a:t>
            </a:r>
          </a:p>
          <a:p>
            <a:r>
              <a:rPr lang="it-IT" smtClean="0"/>
              <a:t>Logonun ardındaki mesaj  TÜTÜNÜN FARKLI KULLANIMIdır.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spcAft>
                <a:spcPts val="0"/>
              </a:spcAft>
              <a:defRPr/>
            </a:pPr>
            <a:r>
              <a:rPr lang="tr-TR" dirty="0" smtClean="0"/>
              <a:t>Kaynak </a:t>
            </a:r>
            <a:r>
              <a:rPr lang="it-IT" dirty="0" smtClean="0"/>
              <a:t>2.1b</a:t>
            </a:r>
            <a:br>
              <a:rPr lang="it-IT" dirty="0" smtClean="0"/>
            </a:br>
            <a:r>
              <a:rPr lang="it-IT" dirty="0" smtClean="0"/>
              <a:t>«A scuola d’impresa»</a:t>
            </a:r>
            <a:r>
              <a:rPr lang="tr-TR" dirty="0" smtClean="0"/>
              <a:t>’dan örnekler</a:t>
            </a:r>
            <a:endParaRPr lang="it-IT" dirty="0"/>
          </a:p>
        </p:txBody>
      </p:sp>
      <p:sp>
        <p:nvSpPr>
          <p:cNvPr id="9" name="Segnaposto testo 8"/>
          <p:cNvSpPr>
            <a:spLocks noGrp="1"/>
          </p:cNvSpPr>
          <p:nvPr>
            <p:ph type="body" sz="half" idx="2"/>
          </p:nvPr>
        </p:nvSpPr>
        <p:spPr/>
        <p:txBody>
          <a:bodyPr rtlCol="0">
            <a:normAutofit lnSpcReduction="10000"/>
          </a:bodyPr>
          <a:lstStyle/>
          <a:p>
            <a:pPr algn="just" fontAlgn="auto">
              <a:spcAft>
                <a:spcPts val="0"/>
              </a:spcAft>
              <a:buFont typeface="Arial" panose="020B0604020202020204" pitchFamily="34" charset="0"/>
              <a:buNone/>
              <a:defRPr/>
            </a:pPr>
            <a:r>
              <a:rPr lang="tr-TR" dirty="0">
                <a:latin typeface="Century Gothic" pitchFamily="34" charset="0"/>
              </a:rPr>
              <a:t>1895 yılında "Sinematograf" u icat eden  </a:t>
            </a:r>
            <a:r>
              <a:rPr lang="tr-TR" dirty="0" err="1">
                <a:latin typeface="Century Gothic" pitchFamily="34" charset="0"/>
              </a:rPr>
              <a:t>Auguste</a:t>
            </a:r>
            <a:r>
              <a:rPr lang="tr-TR" dirty="0">
                <a:latin typeface="Century Gothic" pitchFamily="34" charset="0"/>
              </a:rPr>
              <a:t> Marie Louis </a:t>
            </a:r>
            <a:r>
              <a:rPr lang="tr-TR" dirty="0" err="1">
                <a:latin typeface="Century Gothic" pitchFamily="34" charset="0"/>
              </a:rPr>
              <a:t>Nicholas</a:t>
            </a:r>
            <a:r>
              <a:rPr lang="tr-TR" dirty="0">
                <a:latin typeface="Century Gothic" pitchFamily="34" charset="0"/>
              </a:rPr>
              <a:t> ve Jean Louis </a:t>
            </a:r>
            <a:r>
              <a:rPr lang="tr-TR" dirty="0" err="1">
                <a:latin typeface="Century Gothic" pitchFamily="34" charset="0"/>
              </a:rPr>
              <a:t>Lumiere</a:t>
            </a:r>
            <a:r>
              <a:rPr lang="tr-TR" dirty="0">
                <a:latin typeface="Century Gothic" pitchFamily="34" charset="0"/>
              </a:rPr>
              <a:t> kardeşler onuruna sinemamıza "</a:t>
            </a:r>
            <a:r>
              <a:rPr lang="tr-TR" dirty="0" err="1">
                <a:latin typeface="Century Gothic" pitchFamily="34" charset="0"/>
              </a:rPr>
              <a:t>Lumiere</a:t>
            </a:r>
            <a:r>
              <a:rPr lang="tr-TR" dirty="0">
                <a:latin typeface="Century Gothic" pitchFamily="34" charset="0"/>
              </a:rPr>
              <a:t>" adını vermeye karar verdik.</a:t>
            </a:r>
          </a:p>
          <a:p>
            <a:pPr algn="just" fontAlgn="auto">
              <a:spcAft>
                <a:spcPts val="0"/>
              </a:spcAft>
              <a:buFont typeface="Arial" panose="020B0604020202020204" pitchFamily="34" charset="0"/>
              <a:buNone/>
              <a:defRPr/>
            </a:pPr>
            <a:r>
              <a:rPr lang="tr-TR" dirty="0" err="1">
                <a:latin typeface="Century Gothic" pitchFamily="34" charset="0"/>
              </a:rPr>
              <a:t>Ilk</a:t>
            </a:r>
            <a:r>
              <a:rPr lang="tr-TR" dirty="0">
                <a:latin typeface="Century Gothic" pitchFamily="34" charset="0"/>
              </a:rPr>
              <a:t> film 19 Mart 1895 tarihinde bu yeni teknikle çekilen; o "</a:t>
            </a:r>
            <a:r>
              <a:rPr lang="tr-TR" dirty="0" err="1">
                <a:latin typeface="Century Gothic" pitchFamily="34" charset="0"/>
              </a:rPr>
              <a:t>Lumière</a:t>
            </a:r>
            <a:r>
              <a:rPr lang="tr-TR" dirty="0">
                <a:latin typeface="Century Gothic" pitchFamily="34" charset="0"/>
              </a:rPr>
              <a:t> Fabrikasını </a:t>
            </a:r>
            <a:r>
              <a:rPr lang="tr-TR" dirty="0" err="1">
                <a:latin typeface="Century Gothic" pitchFamily="34" charset="0"/>
              </a:rPr>
              <a:t>terkeden</a:t>
            </a:r>
            <a:r>
              <a:rPr lang="tr-TR" dirty="0">
                <a:latin typeface="Century Gothic" pitchFamily="34" charset="0"/>
              </a:rPr>
              <a:t> İşçiler  " oldu</a:t>
            </a:r>
            <a:r>
              <a:rPr lang="tr-TR" dirty="0" smtClean="0">
                <a:latin typeface="Century Gothic" pitchFamily="34" charset="0"/>
              </a:rPr>
              <a:t>.</a:t>
            </a:r>
          </a:p>
          <a:p>
            <a:pPr algn="just" fontAlgn="auto">
              <a:spcAft>
                <a:spcPts val="0"/>
              </a:spcAft>
              <a:buFont typeface="Arial" panose="020B0604020202020204" pitchFamily="34" charset="0"/>
              <a:buNone/>
              <a:defRPr/>
            </a:pPr>
            <a:r>
              <a:rPr lang="tr-TR" dirty="0" smtClean="0">
                <a:latin typeface="Century Gothic" pitchFamily="34" charset="0"/>
              </a:rPr>
              <a:t>Sinemanın kendisinden, 1895 </a:t>
            </a:r>
            <a:r>
              <a:rPr lang="tr-TR" dirty="0">
                <a:latin typeface="Century Gothic" pitchFamily="34" charset="0"/>
              </a:rPr>
              <a:t>yılında </a:t>
            </a:r>
            <a:r>
              <a:rPr lang="tr-TR" dirty="0" err="1">
                <a:latin typeface="Century Gothic" pitchFamily="34" charset="0"/>
              </a:rPr>
              <a:t>Lumiere</a:t>
            </a:r>
            <a:r>
              <a:rPr lang="tr-TR" dirty="0">
                <a:latin typeface="Century Gothic" pitchFamily="34" charset="0"/>
              </a:rPr>
              <a:t> kardeşlerle </a:t>
            </a:r>
            <a:r>
              <a:rPr lang="tr-TR" dirty="0" smtClean="0">
                <a:latin typeface="Century Gothic" pitchFamily="34" charset="0"/>
              </a:rPr>
              <a:t>birlikte, </a:t>
            </a:r>
            <a:r>
              <a:rPr lang="tr-TR" dirty="0">
                <a:latin typeface="Century Gothic" pitchFamily="34" charset="0"/>
              </a:rPr>
              <a:t>salonda ödeme yapıp toplanan seyirciye  hareket yansıması vermek </a:t>
            </a:r>
            <a:r>
              <a:rPr lang="tr-TR" dirty="0" smtClean="0">
                <a:latin typeface="Century Gothic" pitchFamily="34" charset="0"/>
              </a:rPr>
              <a:t>için (ilk </a:t>
            </a:r>
            <a:r>
              <a:rPr lang="tr-TR" dirty="0">
                <a:latin typeface="Century Gothic" pitchFamily="34" charset="0"/>
              </a:rPr>
              <a:t>kez Paris'te bir binanın bodrum katında 28 Aralık 1895 yansıtıldı) hızlı bir biçimde çekilen,  fotoğrafların yansımasının bir gösterisi diye bahsedebiliriz. </a:t>
            </a:r>
          </a:p>
          <a:p>
            <a:pPr algn="just" fontAlgn="auto">
              <a:spcAft>
                <a:spcPts val="0"/>
              </a:spcAft>
              <a:buFont typeface="Arial" panose="020B0604020202020204" pitchFamily="34" charset="0"/>
              <a:buNone/>
              <a:defRPr/>
            </a:pPr>
            <a:endParaRPr lang="tr-TR" dirty="0">
              <a:latin typeface="Century Gothic" pitchFamily="34" charset="0"/>
            </a:endParaRPr>
          </a:p>
        </p:txBody>
      </p:sp>
      <p:pic>
        <p:nvPicPr>
          <p:cNvPr id="19459" name="Segnaposto contenuto 3"/>
          <p:cNvPicPr>
            <a:picLocks noGrp="1" noChangeAspect="1"/>
          </p:cNvPicPr>
          <p:nvPr>
            <p:ph idx="1"/>
          </p:nvPr>
        </p:nvPicPr>
        <p:blipFill>
          <a:blip r:embed="rId2"/>
          <a:srcRect/>
          <a:stretch>
            <a:fillRect/>
          </a:stretch>
        </p:blipFill>
        <p:spPr>
          <a:xfrm>
            <a:off x="6464300" y="2439988"/>
            <a:ext cx="3609975" cy="4073525"/>
          </a:xfrm>
        </p:spPr>
      </p:pic>
      <p:pic>
        <p:nvPicPr>
          <p:cNvPr id="19460" name="Immagine 4"/>
          <p:cNvPicPr>
            <a:picLocks noChangeAspect="1"/>
          </p:cNvPicPr>
          <p:nvPr/>
        </p:nvPicPr>
        <p:blipFill>
          <a:blip r:embed="rId3"/>
          <a:srcRect/>
          <a:stretch>
            <a:fillRect/>
          </a:stretch>
        </p:blipFill>
        <p:spPr bwMode="auto">
          <a:xfrm>
            <a:off x="5641975" y="74613"/>
            <a:ext cx="5254625" cy="236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p:txBody>
          <a:bodyPr/>
          <a:lstStyle/>
          <a:p>
            <a:r>
              <a:rPr lang="tr-TR" smtClean="0"/>
              <a:t>Kaynak</a:t>
            </a:r>
            <a:r>
              <a:rPr lang="it-IT" smtClean="0"/>
              <a:t> 2.2</a:t>
            </a:r>
          </a:p>
        </p:txBody>
      </p:sp>
      <p:sp>
        <p:nvSpPr>
          <p:cNvPr id="20482" name="Segnaposto testo 4"/>
          <p:cNvSpPr>
            <a:spLocks noGrp="1"/>
          </p:cNvSpPr>
          <p:nvPr>
            <p:ph type="body" idx="1"/>
          </p:nvPr>
        </p:nvSpPr>
        <p:spPr/>
        <p:txBody>
          <a:bodyPr/>
          <a:lstStyle/>
          <a:p>
            <a:r>
              <a:rPr lang="tr-TR" smtClean="0"/>
              <a:t>Ç</a:t>
            </a:r>
            <a:r>
              <a:rPr lang="en-US" smtClean="0"/>
              <a:t>e</a:t>
            </a:r>
            <a:r>
              <a:rPr lang="tr-TR" smtClean="0"/>
              <a:t>vrimiçi</a:t>
            </a:r>
            <a:r>
              <a:rPr lang="en-US" smtClean="0"/>
              <a:t> bir logo için bir fik</a:t>
            </a:r>
            <a:r>
              <a:rPr lang="tr-TR" smtClean="0"/>
              <a:t>re ihtiyacın varsa</a:t>
            </a:r>
            <a:endParaRPr lang="it-IT" smtClean="0"/>
          </a:p>
        </p:txBody>
      </p:sp>
      <p:sp>
        <p:nvSpPr>
          <p:cNvPr id="6" name="Segnaposto contenuto 5"/>
          <p:cNvSpPr>
            <a:spLocks noGrp="1"/>
          </p:cNvSpPr>
          <p:nvPr>
            <p:ph sz="half" idx="2"/>
          </p:nvPr>
        </p:nvSpPr>
        <p:spPr>
          <a:xfrm>
            <a:off x="839788" y="2505075"/>
            <a:ext cx="5299075" cy="3802063"/>
          </a:xfrm>
        </p:spPr>
        <p:txBody>
          <a:bodyPr>
            <a:normAutofit/>
          </a:bodyPr>
          <a:lstStyle/>
          <a:p>
            <a:pPr>
              <a:lnSpc>
                <a:spcPct val="70000"/>
              </a:lnSpc>
            </a:pPr>
            <a:endParaRPr lang="tr-TR" sz="2000" u="sng" smtClean="0">
              <a:latin typeface="Times New Roman" pitchFamily="18" charset="0"/>
              <a:hlinkClick r:id="rId2" tooltip="Brands of the world"/>
            </a:endParaRPr>
          </a:p>
          <a:p>
            <a:pPr>
              <a:lnSpc>
                <a:spcPct val="70000"/>
              </a:lnSpc>
            </a:pPr>
            <a:r>
              <a:rPr lang="tr-TR" sz="2000" b="1" u="sng" smtClean="0">
                <a:latin typeface="Times New Roman" pitchFamily="18" charset="0"/>
              </a:rPr>
              <a:t>Günün logosu  </a:t>
            </a:r>
            <a:r>
              <a:rPr lang="tr-TR" sz="2000" u="sng" smtClean="0">
                <a:latin typeface="Times New Roman" pitchFamily="18" charset="0"/>
              </a:rPr>
              <a:t>dünyanın her yerinden en iyi logo örneklerini ödüllendiren bir web sitesidir.</a:t>
            </a:r>
          </a:p>
          <a:p>
            <a:pPr>
              <a:lnSpc>
                <a:spcPct val="70000"/>
              </a:lnSpc>
            </a:pPr>
            <a:endParaRPr lang="tr-TR" sz="2000" smtClean="0">
              <a:latin typeface="Times New Roman" pitchFamily="18" charset="0"/>
            </a:endParaRPr>
          </a:p>
          <a:p>
            <a:pPr>
              <a:lnSpc>
                <a:spcPct val="70000"/>
              </a:lnSpc>
            </a:pPr>
            <a:r>
              <a:rPr lang="tr-TR" sz="2000" b="1" smtClean="0">
                <a:latin typeface="Times New Roman" pitchFamily="18" charset="0"/>
              </a:rPr>
              <a:t>Dünya Markaları </a:t>
            </a:r>
            <a:r>
              <a:rPr lang="tr-TR" sz="2000" smtClean="0">
                <a:latin typeface="Times New Roman" pitchFamily="18" charset="0"/>
              </a:rPr>
              <a:t>vektörel formatta da indirilmesi mümkün olan logoların en büyük  büyük koleksiyonudur.</a:t>
            </a:r>
            <a:endParaRPr lang="it-IT" sz="2000" smtClean="0">
              <a:latin typeface="Times New Roman" pitchFamily="18" charset="0"/>
            </a:endParaRPr>
          </a:p>
          <a:p>
            <a:pPr>
              <a:lnSpc>
                <a:spcPct val="70000"/>
              </a:lnSpc>
            </a:pPr>
            <a:r>
              <a:rPr lang="tr-TR" sz="2000" b="1" smtClean="0">
                <a:latin typeface="Times New Roman" pitchFamily="18" charset="0"/>
              </a:rPr>
              <a:t>Logomoose</a:t>
            </a:r>
            <a:r>
              <a:rPr lang="tr-TR" sz="2000" smtClean="0">
                <a:latin typeface="Times New Roman" pitchFamily="18" charset="0"/>
              </a:rPr>
              <a:t> yaratıcı ve özgün logolar bir seçim sunuyor.</a:t>
            </a:r>
          </a:p>
          <a:p>
            <a:pPr>
              <a:lnSpc>
                <a:spcPct val="70000"/>
              </a:lnSpc>
            </a:pPr>
            <a:endParaRPr lang="tr-TR" sz="2000" smtClean="0">
              <a:latin typeface="Times New Roman" pitchFamily="18" charset="0"/>
            </a:endParaRPr>
          </a:p>
          <a:p>
            <a:pPr>
              <a:lnSpc>
                <a:spcPct val="70000"/>
              </a:lnSpc>
            </a:pPr>
            <a:r>
              <a:rPr lang="it-IT" sz="2000" b="1" smtClean="0">
                <a:latin typeface="Times New Roman" pitchFamily="18" charset="0"/>
              </a:rPr>
              <a:t>Logofaves</a:t>
            </a:r>
            <a:r>
              <a:rPr lang="it-IT" sz="2000" smtClean="0">
                <a:latin typeface="Times New Roman" pitchFamily="18" charset="0"/>
              </a:rPr>
              <a:t> sürekli çevrimiçi tasarımcıların portföylerini  ve en iyi logolar</a:t>
            </a:r>
            <a:r>
              <a:rPr lang="tr-TR" sz="2000" smtClean="0">
                <a:latin typeface="Times New Roman" pitchFamily="18" charset="0"/>
              </a:rPr>
              <a:t>da</a:t>
            </a:r>
            <a:r>
              <a:rPr lang="it-IT" sz="2000" smtClean="0">
                <a:latin typeface="Times New Roman" pitchFamily="18" charset="0"/>
              </a:rPr>
              <a:t> ve kataloglarda sörf yapıyor.</a:t>
            </a:r>
          </a:p>
        </p:txBody>
      </p:sp>
      <p:sp>
        <p:nvSpPr>
          <p:cNvPr id="20484" name="Segnaposto testo 6"/>
          <p:cNvSpPr>
            <a:spLocks noGrp="1"/>
          </p:cNvSpPr>
          <p:nvPr>
            <p:ph type="body" sz="quarter" idx="3"/>
          </p:nvPr>
        </p:nvSpPr>
        <p:spPr/>
        <p:txBody>
          <a:bodyPr/>
          <a:lstStyle/>
          <a:p>
            <a:r>
              <a:rPr lang="it-IT" smtClean="0"/>
              <a:t>Patentler ve markalar</a:t>
            </a:r>
          </a:p>
        </p:txBody>
      </p:sp>
      <p:sp>
        <p:nvSpPr>
          <p:cNvPr id="20485" name="Segnaposto contenuto 7"/>
          <p:cNvSpPr>
            <a:spLocks noGrp="1"/>
          </p:cNvSpPr>
          <p:nvPr>
            <p:ph sz="quarter" idx="4"/>
          </p:nvPr>
        </p:nvSpPr>
        <p:spPr/>
        <p:txBody>
          <a:bodyPr/>
          <a:lstStyle/>
          <a:p>
            <a:r>
              <a:rPr lang="nl-NL" smtClean="0"/>
              <a:t>Ülkenizin patent ofisi / hizmet</a:t>
            </a:r>
            <a:r>
              <a:rPr lang="tr-TR" smtClean="0"/>
              <a:t>inin</a:t>
            </a:r>
            <a:r>
              <a:rPr lang="nl-NL" smtClean="0"/>
              <a:t> </a:t>
            </a:r>
            <a:r>
              <a:rPr lang="tr-TR" smtClean="0"/>
              <a:t>linki</a:t>
            </a:r>
            <a:endParaRPr lang="it-IT" smtClean="0"/>
          </a:p>
          <a:p>
            <a:r>
              <a:rPr lang="it-IT" u="sng" smtClean="0">
                <a:hlinkClick r:id="rId3"/>
              </a:rPr>
              <a:t>Iç pazarın uyum</a:t>
            </a:r>
            <a:r>
              <a:rPr lang="tr-TR" u="sng" smtClean="0">
                <a:hlinkClick r:id="rId3"/>
              </a:rPr>
              <a:t>u</a:t>
            </a:r>
            <a:r>
              <a:rPr lang="it-IT" u="sng" smtClean="0">
                <a:hlinkClick r:id="rId3"/>
              </a:rPr>
              <a:t> için Avrupa ofisi</a:t>
            </a:r>
          </a:p>
          <a:p>
            <a:r>
              <a:rPr lang="it-IT" u="sng" smtClean="0">
                <a:hlinkClick r:id="rId3"/>
              </a:rPr>
              <a:t>WIPO – Dünya </a:t>
            </a:r>
            <a:r>
              <a:rPr lang="tr-TR" u="sng" smtClean="0">
                <a:hlinkClick r:id="rId3"/>
              </a:rPr>
              <a:t>Patent </a:t>
            </a:r>
            <a:r>
              <a:rPr lang="it-IT" u="sng" smtClean="0">
                <a:hlinkClick r:id="rId3"/>
              </a:rPr>
              <a:t>Örgütü (uluslararası markalar için)</a:t>
            </a:r>
            <a:endParaRPr lang="it-IT"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p:txBody>
          <a:bodyPr/>
          <a:lstStyle/>
          <a:p>
            <a:r>
              <a:rPr lang="tr-TR" b="1" smtClean="0"/>
              <a:t>Kaynak </a:t>
            </a:r>
            <a:r>
              <a:rPr lang="it-IT" b="1" smtClean="0"/>
              <a:t> 2.2</a:t>
            </a:r>
            <a:br>
              <a:rPr lang="it-IT" b="1" smtClean="0"/>
            </a:br>
            <a:r>
              <a:rPr lang="tr-TR" b="1" smtClean="0"/>
              <a:t>Renk sembolleri</a:t>
            </a:r>
            <a:endParaRPr lang="it-IT" b="1" smtClean="0"/>
          </a:p>
        </p:txBody>
      </p:sp>
      <p:graphicFrame>
        <p:nvGraphicFramePr>
          <p:cNvPr id="10" name="Tabella 9"/>
          <p:cNvGraphicFramePr>
            <a:graphicFrameLocks noGrp="1"/>
          </p:cNvGraphicFramePr>
          <p:nvPr/>
        </p:nvGraphicFramePr>
        <p:xfrm>
          <a:off x="838200" y="1690688"/>
          <a:ext cx="10734675" cy="4967287"/>
        </p:xfrm>
        <a:graphic>
          <a:graphicData uri="http://schemas.openxmlformats.org/drawingml/2006/table">
            <a:tbl>
              <a:tblPr/>
              <a:tblGrid>
                <a:gridCol w="1073150"/>
                <a:gridCol w="1073150"/>
                <a:gridCol w="1074738"/>
                <a:gridCol w="1073150"/>
                <a:gridCol w="1073150"/>
                <a:gridCol w="1073150"/>
                <a:gridCol w="1073150"/>
                <a:gridCol w="1074737"/>
                <a:gridCol w="1073150"/>
                <a:gridCol w="1073150"/>
              </a:tblGrid>
              <a:tr h="989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C00000"/>
                          </a:solidFill>
                          <a:effectLst/>
                          <a:latin typeface="inherit"/>
                          <a:cs typeface="Arial" charset="0"/>
                        </a:rPr>
                        <a:t>Kırmızı</a:t>
                      </a:r>
                      <a:endParaRPr kumimoji="0" lang="it-IT" sz="1400" b="0" i="0" u="none" strike="noStrike" cap="none" normalizeH="0" baseline="0" smtClean="0">
                        <a:ln>
                          <a:noFill/>
                        </a:ln>
                        <a:solidFill>
                          <a:srgbClr val="C00000"/>
                        </a:solidFill>
                        <a:effectLst/>
                        <a:latin typeface="inherit"/>
                        <a:cs typeface="Arial" charset="0"/>
                      </a:endParaRPr>
                    </a:p>
                  </a:txBody>
                  <a:tcPr marL="69630" marR="69630" marT="34815" marB="34815"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E75B6"/>
                          </a:solidFill>
                          <a:effectLst/>
                          <a:latin typeface="inherit"/>
                          <a:cs typeface="Arial" charset="0"/>
                        </a:rPr>
                        <a:t>Mavi </a:t>
                      </a:r>
                      <a:endParaRPr kumimoji="0" lang="it-IT" sz="1400" b="0" i="0" u="none" strike="noStrike" cap="none" normalizeH="0" baseline="0" smtClean="0">
                        <a:ln>
                          <a:noFill/>
                        </a:ln>
                        <a:solidFill>
                          <a:srgbClr val="2E75B6"/>
                        </a:solidFill>
                        <a:effectLst/>
                        <a:latin typeface="inherit"/>
                        <a:cs typeface="Arial" charset="0"/>
                      </a:endParaRPr>
                    </a:p>
                  </a:txBody>
                  <a:tcPr marL="69630" marR="69630" marT="34815" marB="3481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B050"/>
                          </a:solidFill>
                          <a:effectLst/>
                          <a:latin typeface="inherit"/>
                          <a:cs typeface="Arial" charset="0"/>
                        </a:rPr>
                        <a:t>Yeşil</a:t>
                      </a:r>
                      <a:endParaRPr kumimoji="0" lang="it-IT" sz="1400" b="0" i="0" u="none" strike="noStrike" cap="none" normalizeH="0" baseline="0" smtClean="0">
                        <a:ln>
                          <a:noFill/>
                        </a:ln>
                        <a:solidFill>
                          <a:srgbClr val="00B050"/>
                        </a:solidFill>
                        <a:effectLst/>
                        <a:latin typeface="inherit"/>
                        <a:cs typeface="Arial" charset="0"/>
                      </a:endParaRPr>
                    </a:p>
                  </a:txBody>
                  <a:tcPr marL="69630" marR="69630" marT="34815" marB="3481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D966"/>
                          </a:solidFill>
                          <a:effectLst/>
                          <a:latin typeface="inherit"/>
                          <a:cs typeface="Arial" charset="0"/>
                        </a:rPr>
                        <a:t>Sarı</a:t>
                      </a:r>
                      <a:endParaRPr kumimoji="0" lang="it-IT" sz="1400" b="0" i="0" u="none" strike="noStrike" cap="none" normalizeH="0" baseline="0" smtClean="0">
                        <a:ln>
                          <a:noFill/>
                        </a:ln>
                        <a:solidFill>
                          <a:srgbClr val="FFD966"/>
                        </a:solidFill>
                        <a:effectLst/>
                        <a:latin typeface="inherit"/>
                        <a:cs typeface="Arial" charset="0"/>
                      </a:endParaRPr>
                    </a:p>
                  </a:txBody>
                  <a:tcPr marL="69630" marR="69630" marT="34815" marB="3481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inherit"/>
                          <a:cs typeface="Arial" charset="0"/>
                        </a:rPr>
                        <a:t>Beyaz</a:t>
                      </a:r>
                      <a:endParaRPr kumimoji="0" lang="it-IT" sz="1400" b="0" i="0" u="none" strike="noStrike" cap="none" normalizeH="0" baseline="0" smtClean="0">
                        <a:ln>
                          <a:noFill/>
                        </a:ln>
                        <a:solidFill>
                          <a:schemeClr val="tx1"/>
                        </a:solidFill>
                        <a:effectLst/>
                        <a:latin typeface="inherit"/>
                        <a:cs typeface="Arial" charset="0"/>
                      </a:endParaRPr>
                    </a:p>
                  </a:txBody>
                  <a:tcPr marL="69630" marR="69630" marT="34815" marB="3481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C000"/>
                          </a:solidFill>
                          <a:effectLst/>
                          <a:latin typeface="inherit"/>
                          <a:cs typeface="Arial" charset="0"/>
                        </a:rPr>
                        <a:t>Altın/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C000"/>
                          </a:solidFill>
                          <a:effectLst/>
                          <a:latin typeface="inherit"/>
                          <a:cs typeface="Arial" charset="0"/>
                        </a:rPr>
                        <a:t>Gümüş</a:t>
                      </a:r>
                      <a:endParaRPr kumimoji="0" lang="it-IT" sz="1400" b="1" i="0" u="none" strike="noStrike" cap="none" normalizeH="0" baseline="0" smtClean="0">
                        <a:ln>
                          <a:noFill/>
                        </a:ln>
                        <a:solidFill>
                          <a:srgbClr val="767171"/>
                        </a:solidFill>
                        <a:effectLst/>
                        <a:latin typeface="inherit"/>
                        <a:cs typeface="Arial" charset="0"/>
                      </a:endParaRPr>
                    </a:p>
                  </a:txBody>
                  <a:tcPr marL="69630" marR="69630" marT="34815" marB="3481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chemeClr val="accent2"/>
                          </a:solidFill>
                          <a:effectLst/>
                          <a:latin typeface="inherit"/>
                          <a:cs typeface="Arial" charset="0"/>
                        </a:rPr>
                        <a:t>Turuncu</a:t>
                      </a:r>
                      <a:endParaRPr kumimoji="0" lang="it-IT" sz="1300" b="1" i="0" u="none" strike="noStrike" cap="none" normalizeH="0" baseline="0" smtClean="0">
                        <a:ln>
                          <a:noFill/>
                        </a:ln>
                        <a:solidFill>
                          <a:schemeClr val="accent2"/>
                        </a:solidFill>
                        <a:effectLst/>
                        <a:latin typeface="inherit"/>
                        <a:cs typeface="Arial" charset="0"/>
                      </a:endParaRPr>
                    </a:p>
                  </a:txBody>
                  <a:tcPr marL="69630" marR="69630" marT="34815" marB="3481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7030A0"/>
                          </a:solidFill>
                          <a:effectLst/>
                          <a:latin typeface="inherit"/>
                          <a:cs typeface="Arial" charset="0"/>
                        </a:rPr>
                        <a:t>Mor</a:t>
                      </a:r>
                      <a:endParaRPr kumimoji="0" lang="it-IT" sz="1400" b="1" i="0" u="none" strike="noStrike" cap="none" normalizeH="0" baseline="0" smtClean="0">
                        <a:ln>
                          <a:noFill/>
                        </a:ln>
                        <a:solidFill>
                          <a:srgbClr val="7030A0"/>
                        </a:solidFill>
                        <a:effectLst/>
                        <a:latin typeface="inherit"/>
                        <a:cs typeface="Arial" charset="0"/>
                      </a:endParaRPr>
                    </a:p>
                  </a:txBody>
                  <a:tcPr marL="69630" marR="69630" marT="34815" marB="3481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385723"/>
                          </a:solidFill>
                          <a:effectLst/>
                          <a:latin typeface="inherit"/>
                          <a:cs typeface="Arial" charset="0"/>
                        </a:rPr>
                        <a:t>Gr</a:t>
                      </a:r>
                      <a:r>
                        <a:rPr kumimoji="0" lang="tr-TR" sz="1400" b="1" i="0" u="none" strike="noStrike" cap="none" normalizeH="0" baseline="0" smtClean="0">
                          <a:ln>
                            <a:noFill/>
                          </a:ln>
                          <a:solidFill>
                            <a:srgbClr val="385723"/>
                          </a:solidFill>
                          <a:effectLst/>
                          <a:latin typeface="inherit"/>
                          <a:cs typeface="Arial" charset="0"/>
                        </a:rPr>
                        <a:t>i</a:t>
                      </a:r>
                      <a:endParaRPr kumimoji="0" lang="it-IT" sz="1400" b="1" i="0" u="none" strike="noStrike" cap="none" normalizeH="0" baseline="0" smtClean="0">
                        <a:ln>
                          <a:noFill/>
                        </a:ln>
                        <a:solidFill>
                          <a:srgbClr val="385723"/>
                        </a:solidFill>
                        <a:effectLst/>
                        <a:latin typeface="inherit"/>
                        <a:cs typeface="Arial" charset="0"/>
                      </a:endParaRPr>
                    </a:p>
                  </a:txBody>
                  <a:tcPr marL="69630" marR="69630" marT="34815" marB="3481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inherit"/>
                          <a:cs typeface="Arial" charset="0"/>
                        </a:rPr>
                        <a:t>Siyah</a:t>
                      </a:r>
                      <a:endParaRPr kumimoji="0" lang="it-IT" sz="1400" b="1" i="0" u="none" strike="noStrike" cap="none" normalizeH="0" baseline="0" smtClean="0">
                        <a:ln>
                          <a:noFill/>
                        </a:ln>
                        <a:solidFill>
                          <a:schemeClr val="tx1"/>
                        </a:solidFill>
                        <a:effectLst/>
                        <a:latin typeface="inherit"/>
                        <a:cs typeface="Arial" charset="0"/>
                      </a:endParaRPr>
                    </a:p>
                  </a:txBody>
                  <a:tcPr marL="69630" marR="69630" marT="34815" marB="34815"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r h="3978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Kuvvet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Tutku Güç</a:t>
                      </a:r>
                      <a:endParaRPr kumimoji="0" lang="tr-TR" sz="1300" b="0" i="0" u="none" strike="noStrike" cap="none" normalizeH="0" baseline="0" smtClean="0">
                        <a:ln>
                          <a:noFill/>
                        </a:ln>
                        <a:solidFill>
                          <a:schemeClr val="bg1"/>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Yasağı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Tehlike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Erkeklik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Cesaret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Eylem</a:t>
                      </a:r>
                    </a:p>
                  </a:txBody>
                  <a:tcPr marL="69630" marR="69630" marT="34815" marB="34815"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Erdem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Maddi Olmayan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Meditasyon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Bilgelik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Rüya Gibi</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Güven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İyilik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Sessiz</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Güvenlik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İnanç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Kadınlık</a:t>
                      </a:r>
                    </a:p>
                  </a:txBody>
                  <a:tcPr marL="69630" marR="69630" marT="34815" marB="348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Umut</a:t>
                      </a:r>
                      <a:endParaRPr kumimoji="0" lang="tr-TR" sz="1300" b="0" i="0" u="none" strike="noStrike" cap="none" normalizeH="0" baseline="0" smtClean="0">
                        <a:ln>
                          <a:noFill/>
                        </a:ln>
                        <a:solidFill>
                          <a:schemeClr val="tx1"/>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 Doğa Ölümsüzlük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Dinlenme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İnanç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Gençlik Doğurganlık Memnuniyeti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Sessiz</a:t>
                      </a:r>
                    </a:p>
                  </a:txBody>
                  <a:tcPr marL="69630" marR="69630" marT="34815" marB="348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Umut</a:t>
                      </a:r>
                      <a:endParaRPr kumimoji="0" lang="tr-TR" sz="1300" b="0" i="0" u="none" strike="noStrike" cap="none" normalizeH="0" baseline="0" smtClean="0">
                        <a:ln>
                          <a:noFill/>
                        </a:ln>
                        <a:solidFill>
                          <a:schemeClr val="tx1"/>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 Doğa Ölümsüzlük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Dinlenme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İnanç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Gençlik Doğurganlık Memnuniyeti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Sessiz</a:t>
                      </a:r>
                    </a:p>
                  </a:txBody>
                  <a:tcPr marL="69630" marR="69630" marT="34815" marB="348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E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Saflık Masumiyet </a:t>
                      </a:r>
                      <a:r>
                        <a:rPr kumimoji="0" lang="tr-TR" sz="1300" b="0" i="0" u="none" strike="noStrike" cap="none" normalizeH="0" baseline="0" smtClean="0">
                          <a:ln>
                            <a:noFill/>
                          </a:ln>
                          <a:solidFill>
                            <a:schemeClr val="tx1"/>
                          </a:solidFill>
                          <a:effectLst/>
                          <a:latin typeface="Tahoma" pitchFamily="34" charset="0"/>
                          <a:cs typeface="Tahoma" pitchFamily="34" charset="0"/>
                        </a:rPr>
                        <a:t>İffet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Servet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Sessizlik</a:t>
                      </a:r>
                    </a:p>
                  </a:txBody>
                  <a:tcPr marL="69630" marR="69630" marT="34815" marB="348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ahoma" pitchFamily="34" charset="0"/>
                          <a:cs typeface="Tahoma" pitchFamily="34" charset="0"/>
                        </a:rPr>
                        <a:t>Ölümsüzlük</a:t>
                      </a:r>
                      <a:endParaRPr kumimoji="0" lang="en-US" sz="1100" b="0" i="0" u="none" strike="noStrike" cap="none" normalizeH="0" baseline="0" smtClean="0">
                        <a:ln>
                          <a:noFill/>
                        </a:ln>
                        <a:solidFill>
                          <a:schemeClr val="tx1"/>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Tahoma" pitchFamily="34" charset="0"/>
                          <a:cs typeface="Tahoma" pitchFamily="34" charset="0"/>
                        </a:rPr>
                        <a:t>Zenginlik</a:t>
                      </a:r>
                      <a:endParaRPr kumimoji="0" lang="en-US" sz="1300" b="0" i="0" u="none" strike="noStrike" cap="none" normalizeH="0" baseline="0" smtClean="0">
                        <a:ln>
                          <a:noFill/>
                        </a:ln>
                        <a:solidFill>
                          <a:schemeClr val="tx1"/>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Tahoma" pitchFamily="34" charset="0"/>
                          <a:cs typeface="Tahoma" pitchFamily="34" charset="0"/>
                        </a:rPr>
                        <a:t>Zafer</a:t>
                      </a:r>
                      <a:r>
                        <a:rPr kumimoji="0" lang="en-US" sz="1300" b="0" i="0" u="none" strike="noStrike" cap="none" normalizeH="0" baseline="0" smtClean="0">
                          <a:ln>
                            <a:noFill/>
                          </a:ln>
                          <a:solidFill>
                            <a:schemeClr val="tx1"/>
                          </a:solidFill>
                          <a:effectLst/>
                          <a:latin typeface="Tahoma" pitchFamily="34" charset="0"/>
                          <a:cs typeface="Tahoma" pitchFamily="34" charset="0"/>
                        </a:rPr>
                        <a:t> (</a:t>
                      </a:r>
                      <a:r>
                        <a:rPr kumimoji="0" lang="tr-TR" sz="1300" b="0" i="0" u="none" strike="noStrike" cap="none" normalizeH="0" baseline="0" smtClean="0">
                          <a:ln>
                            <a:noFill/>
                          </a:ln>
                          <a:solidFill>
                            <a:schemeClr val="tx1"/>
                          </a:solidFill>
                          <a:effectLst/>
                          <a:latin typeface="Tahoma" pitchFamily="34" charset="0"/>
                          <a:cs typeface="Tahoma" pitchFamily="34" charset="0"/>
                        </a:rPr>
                        <a:t>Altın</a:t>
                      </a:r>
                      <a:r>
                        <a:rPr kumimoji="0" lang="en-US" sz="1300" b="0" i="0" u="none" strike="noStrike" cap="none" normalizeH="0" baseline="0" smtClean="0">
                          <a:ln>
                            <a:noFill/>
                          </a:ln>
                          <a:solidFill>
                            <a:schemeClr val="tx1"/>
                          </a:solidFill>
                          <a:effectLst/>
                          <a:latin typeface="Tahoma" pitchFamily="34" charset="0"/>
                          <a:cs typeface="Tahoma"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Tahoma" pitchFamily="34" charset="0"/>
                          <a:cs typeface="Tahoma" pitchFamily="34" charset="0"/>
                        </a:rPr>
                        <a:t>Saygı</a:t>
                      </a:r>
                      <a:r>
                        <a:rPr kumimoji="0" lang="en-US" sz="1300" b="0" i="0" u="none" strike="noStrike" cap="none" normalizeH="0" baseline="0" smtClean="0">
                          <a:ln>
                            <a:noFill/>
                          </a:ln>
                          <a:solidFill>
                            <a:schemeClr val="tx1"/>
                          </a:solidFill>
                          <a:effectLst/>
                          <a:latin typeface="Tahoma" pitchFamily="34" charset="0"/>
                          <a:cs typeface="Tahoma" pitchFamily="34" charset="0"/>
                        </a:rPr>
                        <a:t> </a:t>
                      </a:r>
                      <a:endParaRPr kumimoji="0" lang="tr-TR" sz="1300" b="0" i="0" u="none" strike="noStrike" cap="none" normalizeH="0" baseline="0" smtClean="0">
                        <a:ln>
                          <a:noFill/>
                        </a:ln>
                        <a:solidFill>
                          <a:schemeClr val="tx1"/>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ahoma" pitchFamily="34" charset="0"/>
                          <a:cs typeface="Tahoma" pitchFamily="34" charset="0"/>
                        </a:rPr>
                        <a:t>(</a:t>
                      </a:r>
                      <a:r>
                        <a:rPr kumimoji="0" lang="tr-TR" sz="1300" b="0" i="0" u="none" strike="noStrike" cap="none" normalizeH="0" baseline="0" smtClean="0">
                          <a:ln>
                            <a:noFill/>
                          </a:ln>
                          <a:solidFill>
                            <a:schemeClr val="tx1"/>
                          </a:solidFill>
                          <a:effectLst/>
                          <a:latin typeface="Tahoma" pitchFamily="34" charset="0"/>
                          <a:cs typeface="Tahoma" pitchFamily="34" charset="0"/>
                        </a:rPr>
                        <a:t>Para</a:t>
                      </a:r>
                      <a:r>
                        <a:rPr kumimoji="0" lang="en-US" sz="1300" b="0" i="0" u="none" strike="noStrike" cap="none" normalizeH="0" baseline="0" smtClean="0">
                          <a:ln>
                            <a:noFill/>
                          </a:ln>
                          <a:solidFill>
                            <a:schemeClr val="tx1"/>
                          </a:solidFill>
                          <a:effectLst/>
                          <a:latin typeface="Tahoma" pitchFamily="34" charset="0"/>
                          <a:cs typeface="Tahoma" pitchFamily="34" charset="0"/>
                        </a:rPr>
                        <a:t>) </a:t>
                      </a:r>
                      <a:r>
                        <a:rPr kumimoji="0" lang="tr-TR" sz="1300" b="0" i="0" u="none" strike="noStrike" cap="none" normalizeH="0" baseline="0" smtClean="0">
                          <a:ln>
                            <a:noFill/>
                          </a:ln>
                          <a:solidFill>
                            <a:schemeClr val="tx1"/>
                          </a:solidFill>
                          <a:effectLst/>
                          <a:latin typeface="Tahoma" pitchFamily="34" charset="0"/>
                          <a:cs typeface="Tahoma" pitchFamily="34" charset="0"/>
                        </a:rPr>
                        <a:t>Haysiyet</a:t>
                      </a:r>
                      <a:r>
                        <a:rPr kumimoji="0" lang="en-US" sz="1300" b="0" i="0" u="none" strike="noStrike" cap="none" normalizeH="0" baseline="0" smtClean="0">
                          <a:ln>
                            <a:noFill/>
                          </a:ln>
                          <a:solidFill>
                            <a:schemeClr val="tx1"/>
                          </a:solidFill>
                          <a:effectLst/>
                          <a:latin typeface="Tahoma" pitchFamily="34" charset="0"/>
                          <a:cs typeface="Tahoma" pitchFamily="34" charset="0"/>
                        </a:rPr>
                        <a:t> (</a:t>
                      </a:r>
                      <a:r>
                        <a:rPr kumimoji="0" lang="tr-TR" sz="1300" b="0" i="0" u="none" strike="noStrike" cap="none" normalizeH="0" baseline="0" smtClean="0">
                          <a:ln>
                            <a:noFill/>
                          </a:ln>
                          <a:solidFill>
                            <a:schemeClr val="tx1"/>
                          </a:solidFill>
                          <a:effectLst/>
                          <a:latin typeface="Tahoma" pitchFamily="34" charset="0"/>
                          <a:cs typeface="Tahoma" pitchFamily="34" charset="0"/>
                        </a:rPr>
                        <a:t>Gümüş</a:t>
                      </a:r>
                      <a:r>
                        <a:rPr kumimoji="0" lang="en-US" sz="1300" b="0" i="0" u="none" strike="noStrike" cap="none" normalizeH="0" baseline="0" smtClean="0">
                          <a:ln>
                            <a:noFill/>
                          </a:ln>
                          <a:solidFill>
                            <a:schemeClr val="tx1"/>
                          </a:solidFill>
                          <a:effectLst/>
                          <a:latin typeface="Tahoma" pitchFamily="34" charset="0"/>
                          <a:cs typeface="Tahoma" pitchFamily="34" charset="0"/>
                        </a:rPr>
                        <a:t>)</a:t>
                      </a:r>
                      <a:endParaRPr kumimoji="0" lang="fr-FR" sz="1300" b="0" i="0" u="none" strike="noStrike" cap="none" normalizeH="0" baseline="0" smtClean="0">
                        <a:ln>
                          <a:noFill/>
                        </a:ln>
                        <a:solidFill>
                          <a:schemeClr val="tx1"/>
                        </a:solidFill>
                        <a:effectLst/>
                        <a:latin typeface="Tahoma" pitchFamily="34" charset="0"/>
                        <a:cs typeface="Tahoma" pitchFamily="34" charset="0"/>
                      </a:endParaRPr>
                    </a:p>
                  </a:txBody>
                  <a:tcPr marL="69630" marR="69630" marT="34815" marB="348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ahoma" pitchFamily="34" charset="0"/>
                          <a:cs typeface="Tahoma" pitchFamily="34" charset="0"/>
                        </a:rPr>
                        <a:t>Enerji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ahoma" pitchFamily="34" charset="0"/>
                          <a:cs typeface="Tahoma" pitchFamily="34" charset="0"/>
                        </a:rPr>
                        <a:t>Hırs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ahoma" pitchFamily="34" charset="0"/>
                          <a:cs typeface="Tahoma" pitchFamily="34" charset="0"/>
                        </a:rPr>
                        <a:t>Coşku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ahoma" pitchFamily="34" charset="0"/>
                          <a:cs typeface="Tahoma" pitchFamily="34" charset="0"/>
                        </a:rPr>
                        <a:t>Hayal Gücü</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ahoma" pitchFamily="34" charset="0"/>
                          <a:cs typeface="Tahoma" pitchFamily="34" charset="0"/>
                        </a:rPr>
                        <a:t>Servet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ahoma" pitchFamily="34" charset="0"/>
                          <a:cs typeface="Tahoma" pitchFamily="34" charset="0"/>
                        </a:rPr>
                        <a:t>Onur</a:t>
                      </a:r>
                      <a:endParaRPr kumimoji="0" lang="fr-FR" sz="1300" b="0" i="0" u="none" strike="noStrike" cap="none" normalizeH="0" baseline="0" smtClean="0">
                        <a:ln>
                          <a:noFill/>
                        </a:ln>
                        <a:solidFill>
                          <a:schemeClr val="tx1"/>
                        </a:solidFill>
                        <a:effectLst/>
                        <a:latin typeface="Tahoma" pitchFamily="34" charset="0"/>
                        <a:cs typeface="Tahoma" pitchFamily="34" charset="0"/>
                      </a:endParaRPr>
                    </a:p>
                  </a:txBody>
                  <a:tcPr marL="69630" marR="69630" marT="34815" marB="348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Nezaket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Kıskançlık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Gizem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Maneviyat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Hüzün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Üzüntü</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Tevazu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Bilinçsiz Din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Sır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Karanlık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Ölüm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Dindarlık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Asalet</a:t>
                      </a:r>
                    </a:p>
                  </a:txBody>
                  <a:tcPr marL="69630" marR="69630" marT="34815" marB="348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Ağırbaşlılık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Üzüntü</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Modernlik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Tahoma" pitchFamily="34" charset="0"/>
                          <a:cs typeface="Tahoma" pitchFamily="34" charset="0"/>
                        </a:rPr>
                        <a:t>Korku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Tahoma" pitchFamily="34" charset="0"/>
                          <a:cs typeface="Tahoma" pitchFamily="34" charset="0"/>
                        </a:rPr>
                        <a:t>Sıradanlık</a:t>
                      </a:r>
                      <a:endParaRPr kumimoji="0" lang="fr-FR" sz="1300" b="0" i="0" u="none" strike="noStrike" cap="none" normalizeH="0" baseline="0" smtClean="0">
                        <a:ln>
                          <a:noFill/>
                        </a:ln>
                        <a:solidFill>
                          <a:schemeClr val="tx1"/>
                        </a:solidFill>
                        <a:effectLst/>
                        <a:latin typeface="Tahoma" pitchFamily="34" charset="0"/>
                        <a:cs typeface="Tahoma" pitchFamily="34" charset="0"/>
                      </a:endParaRPr>
                    </a:p>
                  </a:txBody>
                  <a:tcPr marL="69630" marR="69630" marT="34815" marB="3481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Ölüm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Yas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Gece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Gizem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Sıradanlık</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Üzüntü</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Sıkıntı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Kaygı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Asalet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Ayrım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Zarafet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Tahoma" pitchFamily="34" charset="0"/>
                          <a:cs typeface="Tahoma" pitchFamily="34" charset="0"/>
                        </a:rPr>
                        <a:t>  Sessizlik</a:t>
                      </a:r>
                    </a:p>
                  </a:txBody>
                  <a:tcPr marL="69630" marR="69630" marT="34815" marB="34815"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pic>
        <p:nvPicPr>
          <p:cNvPr id="11" name="Picture 3" descr="http://rlv.zcache.com/vector_fist_punch_original_red_poster-r26486216f56948bebc3caeabcf355a6f_q2z0_8byvr_512.jpg"/>
          <p:cNvPicPr>
            <a:picLocks noChangeAspect="1" noChangeArrowheads="1"/>
          </p:cNvPicPr>
          <p:nvPr/>
        </p:nvPicPr>
        <p:blipFill rotWithShape="1">
          <a:blip r:embed="rId2" cstate="print">
            <a:extLst>
              <a:ext uri="{28A0092B-C50C-407E-A947-70E740481C1C}"/>
            </a:extLst>
          </a:blip>
          <a:srcRect l="7911" t="4961" r="8109" b="5521"/>
          <a:stretch/>
        </p:blipFill>
        <p:spPr bwMode="auto">
          <a:xfrm>
            <a:off x="965326" y="5669652"/>
            <a:ext cx="754656" cy="804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1543" name="Picture 7" descr="http://upload.wikimedia.org/wikipedia/commons/2/21/Love_heart_uidaodjsdsew.gif"/>
          <p:cNvPicPr>
            <a:picLocks noChangeAspect="1" noChangeArrowheads="1"/>
          </p:cNvPicPr>
          <p:nvPr/>
        </p:nvPicPr>
        <p:blipFill>
          <a:blip r:embed="rId3"/>
          <a:srcRect/>
          <a:stretch>
            <a:fillRect/>
          </a:stretch>
        </p:blipFill>
        <p:spPr bwMode="auto">
          <a:xfrm>
            <a:off x="965200" y="4962525"/>
            <a:ext cx="754063" cy="608013"/>
          </a:xfrm>
          <a:prstGeom prst="rect">
            <a:avLst/>
          </a:prstGeom>
          <a:noFill/>
          <a:ln w="9525">
            <a:noFill/>
            <a:miter lim="800000"/>
            <a:headEnd/>
            <a:tailEnd/>
          </a:ln>
        </p:spPr>
      </p:pic>
      <p:pic>
        <p:nvPicPr>
          <p:cNvPr id="13" name="Picture 9" descr="http://6269-9001.zippykid.netdna-cdn.com/wp-content/uploads/2013/09/Sky-Blue-Wallpaper-Background.jpg"/>
          <p:cNvPicPr>
            <a:picLocks noChangeAspect="1" noChangeArrowheads="1"/>
          </p:cNvPicPr>
          <p:nvPr/>
        </p:nvPicPr>
        <p:blipFill>
          <a:blip r:embed="rId4" cstate="print">
            <a:extLst>
              <a:ext uri="{28A0092B-C50C-407E-A947-70E740481C1C}"/>
            </a:extLst>
          </a:blip>
          <a:srcRect/>
          <a:stretch>
            <a:fillRect/>
          </a:stretch>
        </p:blipFill>
        <p:spPr bwMode="auto">
          <a:xfrm>
            <a:off x="2093096" y="5231811"/>
            <a:ext cx="742729" cy="594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4" name="Picture 11" descr="http://hdwallpaperszon.com/wp-content/uploads/2013/10/Sea-Wallpapers-1.jpg"/>
          <p:cNvPicPr>
            <a:picLocks noChangeAspect="1" noChangeArrowheads="1"/>
          </p:cNvPicPr>
          <p:nvPr/>
        </p:nvPicPr>
        <p:blipFill rotWithShape="1">
          <a:blip r:embed="rId5" cstate="print">
            <a:extLst>
              <a:ext uri="{28A0092B-C50C-407E-A947-70E740481C1C}"/>
            </a:extLst>
          </a:blip>
          <a:srcRect l="20521"/>
          <a:stretch/>
        </p:blipFill>
        <p:spPr bwMode="auto">
          <a:xfrm>
            <a:off x="2094945" y="5891459"/>
            <a:ext cx="740880" cy="5826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5" name="Picture 13" descr="http://www.hdwallpaperscorner.com/wp-content/uploads/2013/11/NATURE-Cover-Picture.jpg"/>
          <p:cNvPicPr>
            <a:picLocks noChangeAspect="1" noChangeArrowheads="1"/>
          </p:cNvPicPr>
          <p:nvPr/>
        </p:nvPicPr>
        <p:blipFill rotWithShape="1">
          <a:blip r:embed="rId6" cstate="print">
            <a:extLst>
              <a:ext uri="{28A0092B-C50C-407E-A947-70E740481C1C}"/>
            </a:extLst>
          </a:blip>
          <a:srcRect l="22198" t="11652" r="12721" b="1391"/>
          <a:stretch/>
        </p:blipFill>
        <p:spPr bwMode="auto">
          <a:xfrm>
            <a:off x="3151288" y="4889890"/>
            <a:ext cx="792088" cy="716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6" name="Picture 15" descr="http://www.hdwpapers.com/walls/hope_wallpaper_3-wide.jpg"/>
          <p:cNvPicPr>
            <a:picLocks noChangeAspect="1" noChangeArrowheads="1"/>
          </p:cNvPicPr>
          <p:nvPr/>
        </p:nvPicPr>
        <p:blipFill rotWithShape="1">
          <a:blip r:embed="rId7" cstate="print">
            <a:extLst>
              <a:ext uri="{28A0092B-C50C-407E-A947-70E740481C1C}"/>
            </a:extLst>
          </a:blip>
          <a:srcRect l="4509" r="11319"/>
          <a:stretch/>
        </p:blipFill>
        <p:spPr bwMode="auto">
          <a:xfrm>
            <a:off x="3134581" y="5681978"/>
            <a:ext cx="808795"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7" name="Picture 2" descr="3d model helmet security - Security Helmet... by ramsesvizcaino"/>
          <p:cNvPicPr>
            <a:picLocks noChangeAspect="1" noChangeArrowheads="1"/>
          </p:cNvPicPr>
          <p:nvPr/>
        </p:nvPicPr>
        <p:blipFill rotWithShape="1">
          <a:blip r:embed="rId8" cstate="print">
            <a:extLst>
              <a:ext uri="{28A0092B-C50C-407E-A947-70E740481C1C}"/>
            </a:extLst>
          </a:blip>
          <a:srcRect l="18212" t="13671" r="15635" b="17618"/>
          <a:stretch/>
        </p:blipFill>
        <p:spPr bwMode="auto">
          <a:xfrm>
            <a:off x="4205413" y="5858398"/>
            <a:ext cx="792088" cy="615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8" name="Picture 4" descr="https://encrypted-tbn1.gstatic.com/images?q=tbn:ANd9GcROfPjmXJF7AOKvw3Z8wUeaVCIJujVAzePuTUNueREjSFoTXxECug"/>
          <p:cNvPicPr>
            <a:picLocks noChangeAspect="1" noChangeArrowheads="1"/>
          </p:cNvPicPr>
          <p:nvPr/>
        </p:nvPicPr>
        <p:blipFill>
          <a:blip r:embed="rId9" cstate="print">
            <a:extLst>
              <a:ext uri="{28A0092B-C50C-407E-A947-70E740481C1C}"/>
            </a:extLst>
          </a:blip>
          <a:srcRect/>
          <a:stretch>
            <a:fillRect/>
          </a:stretch>
        </p:blipFill>
        <p:spPr bwMode="auto">
          <a:xfrm>
            <a:off x="4238279" y="5177922"/>
            <a:ext cx="726357" cy="632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9" name="Picture 6" descr="http://ancoco.a.n.pic.centerblog.net/o/d370601f.jpg"/>
          <p:cNvPicPr>
            <a:picLocks noChangeAspect="1" noChangeArrowheads="1"/>
          </p:cNvPicPr>
          <p:nvPr/>
        </p:nvPicPr>
        <p:blipFill>
          <a:blip r:embed="rId10" cstate="print">
            <a:extLst>
              <a:ext uri="{28A0092B-C50C-407E-A947-70E740481C1C}"/>
            </a:extLst>
          </a:blip>
          <a:srcRect/>
          <a:stretch>
            <a:fillRect/>
          </a:stretch>
        </p:blipFill>
        <p:spPr bwMode="auto">
          <a:xfrm>
            <a:off x="5294396" y="5753986"/>
            <a:ext cx="792088" cy="720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0" name="Picture 12" descr="lamborgini-aventador-mini2"/>
          <p:cNvPicPr>
            <a:picLocks noChangeAspect="1" noChangeArrowheads="1"/>
          </p:cNvPicPr>
          <p:nvPr/>
        </p:nvPicPr>
        <p:blipFill rotWithShape="1">
          <a:blip r:embed="rId11" cstate="print">
            <a:extLst>
              <a:ext uri="{28A0092B-C50C-407E-A947-70E740481C1C}"/>
            </a:extLst>
          </a:blip>
          <a:srcRect l="8735" r="11609"/>
          <a:stretch/>
        </p:blipFill>
        <p:spPr bwMode="auto">
          <a:xfrm>
            <a:off x="6334505" y="5891459"/>
            <a:ext cx="808302" cy="5826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1" name="Picture 14" descr="http://www.oosgame.weebeetroc.com/wp-content/uploads/2011/02/playstation-3-satin-silver-oosgame-weebeetroc.jpg"/>
          <p:cNvPicPr>
            <a:picLocks noChangeAspect="1" noChangeArrowheads="1"/>
          </p:cNvPicPr>
          <p:nvPr/>
        </p:nvPicPr>
        <p:blipFill rotWithShape="1">
          <a:blip r:embed="rId12" cstate="print">
            <a:extLst>
              <a:ext uri="{28A0092B-C50C-407E-A947-70E740481C1C}"/>
            </a:extLst>
          </a:blip>
          <a:srcRect l="7125" t="3368" r="7500" b="5986"/>
          <a:stretch/>
        </p:blipFill>
        <p:spPr bwMode="auto">
          <a:xfrm>
            <a:off x="6331618" y="5266598"/>
            <a:ext cx="811189" cy="592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2" name="Picture 10" descr="http://www.marketwallpapers.com/wallpapers/3/wallpaper-13899.jpg"/>
          <p:cNvPicPr>
            <a:picLocks noChangeAspect="1" noChangeArrowheads="1"/>
          </p:cNvPicPr>
          <p:nvPr/>
        </p:nvPicPr>
        <p:blipFill rotWithShape="1">
          <a:blip r:embed="rId13" cstate="print">
            <a:extLst>
              <a:ext uri="{28A0092B-C50C-407E-A947-70E740481C1C}"/>
            </a:extLst>
          </a:blip>
          <a:srcRect l="24920"/>
          <a:stretch/>
        </p:blipFill>
        <p:spPr bwMode="auto">
          <a:xfrm>
            <a:off x="5294396" y="5063807"/>
            <a:ext cx="792088" cy="593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3" name="Picture 2" descr="http://static.freepik.com/free-photo/evening-of-singing-into-the-audience-and-the-enthusiasm-of-v_15-109.jpg"/>
          <p:cNvPicPr>
            <a:picLocks noChangeAspect="1" noChangeArrowheads="1"/>
          </p:cNvPicPr>
          <p:nvPr/>
        </p:nvPicPr>
        <p:blipFill rotWithShape="1">
          <a:blip r:embed="rId14" cstate="print">
            <a:extLst>
              <a:ext uri="{28A0092B-C50C-407E-A947-70E740481C1C}"/>
            </a:extLst>
          </a:blip>
          <a:srcRect r="8520"/>
          <a:stretch/>
        </p:blipFill>
        <p:spPr bwMode="auto">
          <a:xfrm>
            <a:off x="7401847" y="5002832"/>
            <a:ext cx="830291" cy="632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4" name="Picture 4" descr="http://www.memo.fr/Media/Soleil.jpg"/>
          <p:cNvPicPr>
            <a:picLocks noChangeAspect="1" noChangeArrowheads="1"/>
          </p:cNvPicPr>
          <p:nvPr/>
        </p:nvPicPr>
        <p:blipFill>
          <a:blip r:embed="rId15" cstate="print">
            <a:extLst>
              <a:ext uri="{28A0092B-C50C-407E-A947-70E740481C1C}"/>
            </a:extLst>
          </a:blip>
          <a:srcRect/>
          <a:stretch>
            <a:fillRect/>
          </a:stretch>
        </p:blipFill>
        <p:spPr bwMode="auto">
          <a:xfrm>
            <a:off x="7394628" y="5681978"/>
            <a:ext cx="830291"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5" name="Picture 8" descr="http://empathangiewynn.yolasite.com/resources/PURPLE%20FACE.jpg"/>
          <p:cNvPicPr>
            <a:picLocks noChangeAspect="1" noChangeArrowheads="1"/>
          </p:cNvPicPr>
          <p:nvPr/>
        </p:nvPicPr>
        <p:blipFill>
          <a:blip r:embed="rId16" cstate="print">
            <a:extLst>
              <a:ext uri="{28A0092B-C50C-407E-A947-70E740481C1C}"/>
            </a:extLst>
          </a:blip>
          <a:srcRect/>
          <a:stretch>
            <a:fillRect/>
          </a:stretch>
        </p:blipFill>
        <p:spPr bwMode="auto">
          <a:xfrm>
            <a:off x="8519255" y="5755203"/>
            <a:ext cx="717646" cy="717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6" name="Picture 10" descr="http://2.bp.blogspot.com/-cTrbMmtinIw/TZtJ7Z6tXyI/AAAAAAAAAzs/AIey6CvzW-E/s1600/monotony.jpg"/>
          <p:cNvPicPr>
            <a:picLocks noChangeAspect="1" noChangeArrowheads="1"/>
          </p:cNvPicPr>
          <p:nvPr/>
        </p:nvPicPr>
        <p:blipFill rotWithShape="1">
          <a:blip r:embed="rId17" cstate="print">
            <a:extLst>
              <a:ext uri="{28A0092B-C50C-407E-A947-70E740481C1C}"/>
            </a:extLst>
          </a:blip>
          <a:srcRect l="2135" t="2182" r="3462" b="4112"/>
          <a:stretch/>
        </p:blipFill>
        <p:spPr bwMode="auto">
          <a:xfrm>
            <a:off x="9586929" y="5762061"/>
            <a:ext cx="809801" cy="7120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7" name="Picture 14" descr="http://www.theology21.com/wp-content/uploads/2011/06/FEAR.jpg"/>
          <p:cNvPicPr>
            <a:picLocks noChangeAspect="1" noChangeArrowheads="1"/>
          </p:cNvPicPr>
          <p:nvPr/>
        </p:nvPicPr>
        <p:blipFill rotWithShape="1">
          <a:blip r:embed="rId18" cstate="print">
            <a:extLst>
              <a:ext uri="{28A0092B-C50C-407E-A947-70E740481C1C}"/>
            </a:extLst>
          </a:blip>
          <a:srcRect l="4484" t="2571" r="1456"/>
          <a:stretch/>
        </p:blipFill>
        <p:spPr bwMode="auto">
          <a:xfrm>
            <a:off x="9592553" y="5085168"/>
            <a:ext cx="804177" cy="596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8" name="Picture 16" descr="http://userserve-ak.last.fm/serve/_/3020769/Dead%2BLetters%2BSpell%2BOut%2BDead%2BWords%2B1878464538_cb938421c1.jpg"/>
          <p:cNvPicPr>
            <a:picLocks noChangeAspect="1" noChangeArrowheads="1"/>
          </p:cNvPicPr>
          <p:nvPr/>
        </p:nvPicPr>
        <p:blipFill rotWithShape="1">
          <a:blip r:embed="rId19" cstate="print">
            <a:extLst>
              <a:ext uri="{28A0092B-C50C-407E-A947-70E740481C1C}"/>
            </a:extLst>
          </a:blip>
          <a:srcRect l="8203"/>
          <a:stretch/>
        </p:blipFill>
        <p:spPr bwMode="auto">
          <a:xfrm>
            <a:off x="10616714" y="5768848"/>
            <a:ext cx="816422" cy="667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1279</Words>
  <Application>Microsoft Office PowerPoint</Application>
  <PresentationFormat>Özel</PresentationFormat>
  <Paragraphs>180</Paragraphs>
  <Slides>17</Slides>
  <Notes>0</Notes>
  <HiddenSlides>0</HiddenSlides>
  <MMClips>0</MMClips>
  <ScaleCrop>false</ScaleCrop>
  <HeadingPairs>
    <vt:vector size="6" baseType="variant">
      <vt:variant>
        <vt:lpstr>Kullanılan Yazı Tipleri</vt:lpstr>
      </vt:variant>
      <vt:variant>
        <vt:i4>8</vt:i4>
      </vt:variant>
      <vt:variant>
        <vt:lpstr>Tasarım Şablonu</vt:lpstr>
      </vt:variant>
      <vt:variant>
        <vt:i4>1</vt:i4>
      </vt:variant>
      <vt:variant>
        <vt:lpstr>Slayt Başlıkları</vt:lpstr>
      </vt:variant>
      <vt:variant>
        <vt:i4>17</vt:i4>
      </vt:variant>
    </vt:vector>
  </HeadingPairs>
  <TitlesOfParts>
    <vt:vector size="26" baseType="lpstr">
      <vt:lpstr>Calibri</vt:lpstr>
      <vt:lpstr>Arial</vt:lpstr>
      <vt:lpstr>Calibri Light</vt:lpstr>
      <vt:lpstr>Century Gothic</vt:lpstr>
      <vt:lpstr>inherit</vt:lpstr>
      <vt:lpstr>Tahoma</vt:lpstr>
      <vt:lpstr>Wingdings</vt:lpstr>
      <vt:lpstr>Times New Roman</vt:lpstr>
      <vt:lpstr>Tema di Office</vt:lpstr>
      <vt:lpstr>Slayt 1</vt:lpstr>
      <vt:lpstr>Konu 1 İletişimin önemi</vt:lpstr>
      <vt:lpstr>Faaliyet 1.1 (çevrimiçi/online)  Etkili İletişim</vt:lpstr>
      <vt:lpstr>Konu 2.a Slogan ve logo</vt:lpstr>
      <vt:lpstr>Konu 2.b Slogan ve logo</vt:lpstr>
      <vt:lpstr>Kaynak 2.1a «A scuola d’impresa»’dan örnekler</vt:lpstr>
      <vt:lpstr>Kaynak 2.1b «A scuola d’impresa»’dan örnekler</vt:lpstr>
      <vt:lpstr>Kaynak 2.2</vt:lpstr>
      <vt:lpstr>Kaynak  2.2 Renk sembolleri</vt:lpstr>
      <vt:lpstr>Faaliyet  2.1 (internet üzerinden/online)  En sevdiğim logolar</vt:lpstr>
      <vt:lpstr>Faaliyet 2.2 (internet üzerinden (çevrimiçi))  Şimdi logomu hazırlama zamanı!</vt:lpstr>
      <vt:lpstr>Konu  3 Pazarlama Planı</vt:lpstr>
      <vt:lpstr>Kaynak 3.1a «A scuola d’impresa»dan örnekler</vt:lpstr>
      <vt:lpstr>Kaynak 3.1b «A scuola d’impresa»’dan örnekler</vt:lpstr>
      <vt:lpstr>Kaynak  3.2 İlham verici reklam kampanyaları videoları</vt:lpstr>
      <vt:lpstr>Modülün son faaliyeti Okulda yapılması gereken grup çalışmaları</vt:lpstr>
      <vt:lpstr>Mart 2016 Toplantısı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Altheo</dc:creator>
  <cp:lastModifiedBy>Aysun-Ali</cp:lastModifiedBy>
  <cp:revision>115</cp:revision>
  <dcterms:created xsi:type="dcterms:W3CDTF">2015-05-04T07:29:15Z</dcterms:created>
  <dcterms:modified xsi:type="dcterms:W3CDTF">2015-08-18T21:54:33Z</dcterms:modified>
</cp:coreProperties>
</file>