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321" r:id="rId4"/>
    <p:sldId id="283" r:id="rId5"/>
    <p:sldId id="284" r:id="rId6"/>
    <p:sldId id="332" r:id="rId7"/>
    <p:sldId id="258" r:id="rId8"/>
    <p:sldId id="324" r:id="rId9"/>
    <p:sldId id="260" r:id="rId10"/>
    <p:sldId id="322" r:id="rId11"/>
    <p:sldId id="296" r:id="rId12"/>
    <p:sldId id="297" r:id="rId13"/>
    <p:sldId id="325" r:id="rId14"/>
    <p:sldId id="259" r:id="rId15"/>
    <p:sldId id="303" r:id="rId16"/>
    <p:sldId id="305" r:id="rId17"/>
    <p:sldId id="306" r:id="rId18"/>
    <p:sldId id="319" r:id="rId19"/>
    <p:sldId id="326" r:id="rId20"/>
    <p:sldId id="327" r:id="rId21"/>
    <p:sldId id="328" r:id="rId22"/>
    <p:sldId id="330" r:id="rId23"/>
    <p:sldId id="331" r:id="rId24"/>
    <p:sldId id="329" r:id="rId25"/>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926" autoAdjust="0"/>
    <p:restoredTop sz="94660" autoAdjust="0"/>
  </p:normalViewPr>
  <p:slideViewPr>
    <p:cSldViewPr snapToGrid="0">
      <p:cViewPr>
        <p:scale>
          <a:sx n="95" d="100"/>
          <a:sy n="95" d="100"/>
        </p:scale>
        <p:origin x="-72" y="-84"/>
      </p:cViewPr>
      <p:guideLst>
        <p:guide orient="horz" pos="2160"/>
        <p:guide pos="3840"/>
      </p:guideLst>
    </p:cSldViewPr>
  </p:slideViewPr>
  <p:outlineViewPr>
    <p:cViewPr>
      <p:scale>
        <a:sx n="33" d="100"/>
        <a:sy n="33" d="100"/>
      </p:scale>
      <p:origin x="54"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204A6DE-9DC5-4692-B6C9-2705B20E0362}" type="datetimeFigureOut">
              <a:rPr lang="tr-TR"/>
              <a:pPr>
                <a:defRPr/>
              </a:pPr>
              <a:t>19.08.2015</a:t>
            </a:fld>
            <a:endParaRPr lang="tr-TR"/>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9BE2F63-BB5D-49EB-9F84-9B0B1291EFD1}"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0425552-0F37-4B15-8ED9-341FC46239A9}" type="datetimeFigureOut">
              <a:rPr lang="tr-TR"/>
              <a:pPr>
                <a:defRPr/>
              </a:pPr>
              <a:t>19.08.2015</a:t>
            </a:fld>
            <a:endParaRPr lang="tr-TR"/>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0723016-011B-40A4-ADE3-BCA48365103C}"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DFD340A-2A6C-476F-AC5C-EA56CAF4377E}"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127A42E-4809-4D82-9F98-C9E830B76BF8}"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E4CD470-BC6E-4222-AA45-F6F15156C411}"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4889CBE-B136-41F8-B5E7-8F288BBD1FCD}"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AE684BD-4F4A-4609-9D86-209E4BFB9935}"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4C3FFC1-04E5-4F71-9E0D-DBF35939AB41}"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034175A-7B19-4447-A0A6-6458DA75F2B2}"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85A23AB-5C47-45F8-B348-C0C43FF2AFBD}"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D2E1143-8DC2-4A5B-9195-39772627A9EA}" type="datetimeFigureOut">
              <a:rPr lang="it-IT"/>
              <a:pPr>
                <a:defRPr/>
              </a:pPr>
              <a:t>19/08/2015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75AC5BD-AA19-4C2A-A854-A23CC757DD64}"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C05A003-D9DF-4AED-BBCB-92771647161C}" type="datetimeFigureOut">
              <a:rPr lang="it-IT"/>
              <a:pPr>
                <a:defRPr/>
              </a:pPr>
              <a:t>19/08/2015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CE4F263-413D-4E47-A1EE-93CCE02F94AF}"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2E81F72-4078-42D1-96C4-2A05C7E5191B}" type="datetimeFigureOut">
              <a:rPr lang="it-IT"/>
              <a:pPr>
                <a:defRPr/>
              </a:pPr>
              <a:t>19/08/2015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CC10FE8-2083-4A51-B93F-3C4297C3664B}"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08A5F67-CEDB-485E-AE2E-381FC8D91AB0}" type="datetimeFigureOut">
              <a:rPr lang="it-IT"/>
              <a:pPr>
                <a:defRPr/>
              </a:pPr>
              <a:t>19/08/2015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E0ADC3E-7005-4ACD-A97D-D8F4631526DE}"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5968525-6C6F-482C-8140-A48788B2F020}" type="datetimeFigureOut">
              <a:rPr lang="it-IT"/>
              <a:pPr>
                <a:defRPr/>
              </a:pPr>
              <a:t>19/08/2015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ADAACF7-EF4B-492F-BAED-A569B073BEA3}"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51B65B-3B80-446C-9123-A755ECA37E80}" type="datetimeFigureOut">
              <a:rPr lang="it-IT"/>
              <a:pPr>
                <a:defRPr/>
              </a:pPr>
              <a:t>19/08/2015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22DDAE9-C857-4F7F-A1C4-50F209A98D6B}"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E35A08F-0F51-4D8C-8554-6C26B9F8934A}" type="datetimeFigureOut">
              <a:rPr lang="it-IT"/>
              <a:pPr>
                <a:defRPr/>
              </a:pPr>
              <a:t>19/08/2015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15742CF-B0EB-42B9-9A65-DBA728CF55AE}"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244B810-B3CC-4168-90B3-90A3990EA7FF}" type="datetimeFigureOut">
              <a:rPr lang="it-IT"/>
              <a:pPr>
                <a:defRPr/>
              </a:pPr>
              <a:t>19/08/2015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98E1E08-EBEE-4C97-864F-2259D8613266}"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2X-QSU6-hPU"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youtube.com/watch?v=dKzkvEM7m00" TargetMode="External"/><Relationship Id="rId4" Type="http://schemas.openxmlformats.org/officeDocument/2006/relationships/hyperlink" Target="http://www.tarla.tv/videoizle/1/5BA7yTUJbXY/Pazar-Arastirmasi-ve-Pazarlama-Destegi---YouTub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fGyiRBwSec"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youtube.com/watch?v=xl92fA1yvB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www.scuolaimpresa.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www.scuolaimpresa.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4aFB9xrkdi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youtube.com/watch?v=7AUprX8OY5Q" TargetMode="External"/><Relationship Id="rId5" Type="http://schemas.openxmlformats.org/officeDocument/2006/relationships/hyperlink" Target="https://www.youtube.com/watch?v=kdUNwi1nRps" TargetMode="External"/><Relationship Id="rId4" Type="http://schemas.openxmlformats.org/officeDocument/2006/relationships/hyperlink" Target="https://www.youtube.com/watch?v=G98xAKMezY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ctrTitle"/>
          </p:nvPr>
        </p:nvSpPr>
        <p:spPr>
          <a:xfrm>
            <a:off x="1303338" y="719138"/>
            <a:ext cx="9144000" cy="2387600"/>
          </a:xfrm>
        </p:spPr>
        <p:txBody>
          <a:bodyPr/>
          <a:lstStyle/>
          <a:p>
            <a:pPr eaLnBrk="1" hangingPunct="1"/>
            <a:r>
              <a:rPr lang="tr-TR" sz="8000" b="1" smtClean="0">
                <a:latin typeface="Arial" charset="0"/>
              </a:rPr>
              <a:t>Modül 2</a:t>
            </a:r>
            <a:br>
              <a:rPr lang="tr-TR" sz="8000" b="1" smtClean="0">
                <a:latin typeface="Arial" charset="0"/>
              </a:rPr>
            </a:br>
            <a:r>
              <a:rPr lang="tr-TR" sz="2000" b="1" smtClean="0">
                <a:latin typeface="Arial" charset="0"/>
              </a:rPr>
              <a:t>(Çalıştay )</a:t>
            </a:r>
            <a:endParaRPr lang="it-IT" sz="2000" b="1" smtClean="0">
              <a:latin typeface="Arial" charset="0"/>
            </a:endParaRPr>
          </a:p>
        </p:txBody>
      </p:sp>
      <p:sp>
        <p:nvSpPr>
          <p:cNvPr id="15362" name="Sottotitolo 2"/>
          <p:cNvSpPr>
            <a:spLocks noGrp="1"/>
          </p:cNvSpPr>
          <p:nvPr>
            <p:ph type="subTitle" idx="1"/>
          </p:nvPr>
        </p:nvSpPr>
        <p:spPr/>
        <p:txBody>
          <a:bodyPr/>
          <a:lstStyle/>
          <a:p>
            <a:pPr eaLnBrk="1" hangingPunct="1"/>
            <a:r>
              <a:rPr lang="tr-TR" sz="2800" smtClean="0">
                <a:solidFill>
                  <a:srgbClr val="FF0000"/>
                </a:solidFill>
                <a:latin typeface="Arial" charset="0"/>
              </a:rPr>
              <a:t>İş Fikri ve Pazar Araştırması </a:t>
            </a:r>
            <a:endParaRPr lang="it-IT" sz="280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pPr eaLnBrk="1" hangingPunct="1"/>
            <a:r>
              <a:rPr lang="tr-TR" smtClean="0">
                <a:latin typeface="Arial" charset="0"/>
              </a:rPr>
              <a:t>Kaynak</a:t>
            </a:r>
            <a:r>
              <a:rPr lang="it-IT" smtClean="0"/>
              <a:t> 2.1</a:t>
            </a:r>
            <a:br>
              <a:rPr lang="it-IT" smtClean="0"/>
            </a:br>
            <a:r>
              <a:rPr lang="tr-TR" smtClean="0">
                <a:latin typeface="Arial" charset="0"/>
              </a:rPr>
              <a:t>Pazar araştırması üzerine videolar</a:t>
            </a:r>
            <a:endParaRPr lang="it-IT" smtClean="0">
              <a:latin typeface="Arial" charset="0"/>
            </a:endParaRPr>
          </a:p>
        </p:txBody>
      </p:sp>
      <p:sp>
        <p:nvSpPr>
          <p:cNvPr id="33794" name="Segnaposto contenuto 3"/>
          <p:cNvSpPr>
            <a:spLocks noGrp="1"/>
          </p:cNvSpPr>
          <p:nvPr>
            <p:ph sz="half" idx="1"/>
          </p:nvPr>
        </p:nvSpPr>
        <p:spPr>
          <a:xfrm>
            <a:off x="838200" y="1825625"/>
            <a:ext cx="10217150" cy="4351338"/>
          </a:xfrm>
        </p:spPr>
        <p:txBody>
          <a:bodyPr/>
          <a:lstStyle/>
          <a:p>
            <a:pPr eaLnBrk="1" hangingPunct="1"/>
            <a:r>
              <a:rPr lang="tr-TR" smtClean="0">
                <a:latin typeface="Arial" charset="0"/>
              </a:rPr>
              <a:t>Bu video tüm ülkeler için bir örnektir.</a:t>
            </a:r>
            <a:endParaRPr lang="it-IT" smtClean="0">
              <a:latin typeface="Arial" charset="0"/>
            </a:endParaRPr>
          </a:p>
          <a:p>
            <a:pPr eaLnBrk="1" hangingPunct="1"/>
            <a:r>
              <a:rPr lang="it-IT" smtClean="0">
                <a:hlinkClick r:id="rId3"/>
              </a:rPr>
              <a:t>https://www.youtube.com/watch?v=2X-QSU6-hPU</a:t>
            </a:r>
            <a:r>
              <a:rPr lang="it-IT" smtClean="0"/>
              <a:t>  </a:t>
            </a:r>
          </a:p>
          <a:p>
            <a:pPr eaLnBrk="1" hangingPunct="1">
              <a:buFont typeface="Arial" charset="0"/>
              <a:buNone/>
            </a:pPr>
            <a:r>
              <a:rPr lang="it-IT" smtClean="0"/>
              <a:t/>
            </a:r>
            <a:br>
              <a:rPr lang="it-IT" smtClean="0"/>
            </a:br>
            <a:r>
              <a:rPr lang="tr-TR" smtClean="0">
                <a:latin typeface="Arial" charset="0"/>
              </a:rPr>
              <a:t>Pazar araştırması üzerine videolar</a:t>
            </a:r>
          </a:p>
          <a:p>
            <a:pPr eaLnBrk="1" hangingPunct="1">
              <a:buFont typeface="Arial" charset="0"/>
              <a:buNone/>
            </a:pPr>
            <a:endParaRPr lang="tr-TR" smtClean="0">
              <a:latin typeface="Arial" charset="0"/>
            </a:endParaRPr>
          </a:p>
          <a:p>
            <a:pPr eaLnBrk="1" hangingPunct="1">
              <a:buFont typeface="Arial" charset="0"/>
              <a:buNone/>
            </a:pPr>
            <a:r>
              <a:rPr lang="tr-TR" sz="2400" smtClean="0">
                <a:hlinkClick r:id="rId4"/>
              </a:rPr>
              <a:t>http://www.tarla.tv/videoizle/1/5BA7yTUJbXY/Pazar-Arastirmasi-ve-Pazarlama-Destegi---YouTube</a:t>
            </a:r>
            <a:endParaRPr lang="tr-TR" sz="2400" smtClean="0"/>
          </a:p>
          <a:p>
            <a:pPr eaLnBrk="1" hangingPunct="1">
              <a:buFont typeface="Arial" charset="0"/>
              <a:buNone/>
            </a:pPr>
            <a:r>
              <a:rPr lang="tr-TR" sz="2400" smtClean="0">
                <a:hlinkClick r:id="rId5"/>
              </a:rPr>
              <a:t>https://www.youtube.com/watch?v=dKzkvEM7m00</a:t>
            </a:r>
            <a:endParaRPr lang="tr-TR" sz="2400" smtClean="0"/>
          </a:p>
          <a:p>
            <a:pPr eaLnBrk="1" hangingPunct="1">
              <a:buFont typeface="Arial" charset="0"/>
              <a:buNone/>
            </a:pPr>
            <a:endParaRPr lang="tr-TR" smtClean="0">
              <a:latin typeface="Arial" charset="0"/>
            </a:endParaRPr>
          </a:p>
          <a:p>
            <a:pPr eaLnBrk="1" hangingPunct="1">
              <a:buFont typeface="Arial" charset="0"/>
              <a:buNone/>
            </a:pPr>
            <a:endParaRPr lang="tr-TR" smtClean="0"/>
          </a:p>
          <a:p>
            <a:pPr eaLnBrk="1" hangingPunct="1">
              <a:buFont typeface="Arial" charset="0"/>
              <a:buNone/>
            </a:pPr>
            <a:endParaRPr lang="it-IT"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p:nvPr>
        </p:nvSpPr>
        <p:spPr/>
        <p:txBody>
          <a:bodyPr/>
          <a:lstStyle/>
          <a:p>
            <a:pPr eaLnBrk="1" hangingPunct="1"/>
            <a:r>
              <a:rPr lang="tr-TR" smtClean="0">
                <a:latin typeface="Arial" charset="0"/>
              </a:rPr>
              <a:t>Faaliyet</a:t>
            </a:r>
            <a:r>
              <a:rPr lang="it-IT" smtClean="0"/>
              <a:t> 2.1  </a:t>
            </a:r>
            <a:br>
              <a:rPr lang="it-IT" smtClean="0"/>
            </a:br>
            <a:r>
              <a:rPr lang="tr-TR" smtClean="0">
                <a:latin typeface="Arial" charset="0"/>
              </a:rPr>
              <a:t>Pazar Araştırma Planım</a:t>
            </a:r>
            <a:endParaRPr lang="it-IT" smtClean="0">
              <a:latin typeface="Arial" charset="0"/>
            </a:endParaRPr>
          </a:p>
        </p:txBody>
      </p:sp>
      <p:sp>
        <p:nvSpPr>
          <p:cNvPr id="35842" name="Segnaposto contenuto 2"/>
          <p:cNvSpPr>
            <a:spLocks noGrp="1"/>
          </p:cNvSpPr>
          <p:nvPr>
            <p:ph idx="1"/>
          </p:nvPr>
        </p:nvSpPr>
        <p:spPr/>
        <p:txBody>
          <a:bodyPr/>
          <a:lstStyle/>
          <a:p>
            <a:pPr eaLnBrk="1" hangingPunct="1"/>
            <a:r>
              <a:rPr lang="tr-TR" b="1" smtClean="0">
                <a:latin typeface="Arial" charset="0"/>
              </a:rPr>
              <a:t>Tanım</a:t>
            </a:r>
            <a:r>
              <a:rPr lang="en-GB" b="1" smtClean="0"/>
              <a:t>: </a:t>
            </a:r>
            <a:r>
              <a:rPr lang="tr-TR" sz="2000" smtClean="0">
                <a:latin typeface="Arial" charset="0"/>
              </a:rPr>
              <a:t>Şimdiye kadar okuyup öğrendiklerinize dayanarak, araştırma planınızı tanımlamaya çalışın</a:t>
            </a:r>
            <a:r>
              <a:rPr lang="tr-TR" b="1" smtClean="0">
                <a:latin typeface="Arial" charset="0"/>
              </a:rPr>
              <a:t>.</a:t>
            </a:r>
          </a:p>
          <a:p>
            <a:r>
              <a:rPr lang="tr-TR" b="1" smtClean="0">
                <a:latin typeface="Arial" charset="0"/>
              </a:rPr>
              <a:t>Öğrenciler için talimatlar</a:t>
            </a:r>
            <a:r>
              <a:rPr lang="en-GB" b="1" smtClean="0"/>
              <a:t>:</a:t>
            </a:r>
            <a:r>
              <a:rPr lang="it-IT" b="1" smtClean="0"/>
              <a:t> </a:t>
            </a:r>
            <a:r>
              <a:rPr lang="it-IT" sz="2000" smtClean="0"/>
              <a:t>Tüm aşamaları tanımlayamamanız durumunda aşağıdaki yararlı konulara başvurun; daha sonra derlemeyi bitireceksiniz.  </a:t>
            </a:r>
          </a:p>
        </p:txBody>
      </p:sp>
      <p:graphicFrame>
        <p:nvGraphicFramePr>
          <p:cNvPr id="23592" name="Group 40"/>
          <p:cNvGraphicFramePr>
            <a:graphicFrameLocks noGrp="1"/>
          </p:cNvGraphicFramePr>
          <p:nvPr/>
        </p:nvGraphicFramePr>
        <p:xfrm>
          <a:off x="914400" y="4060825"/>
          <a:ext cx="10391775" cy="1795463"/>
        </p:xfrm>
        <a:graphic>
          <a:graphicData uri="http://schemas.openxmlformats.org/drawingml/2006/table">
            <a:tbl>
              <a:tblPr/>
              <a:tblGrid>
                <a:gridCol w="5195888"/>
                <a:gridCol w="5195887"/>
              </a:tblGrid>
              <a:tr h="184150">
                <a:tc>
                  <a:txBody>
                    <a:body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ARAŞTIRMA</a:t>
                      </a:r>
                      <a:r>
                        <a:rPr kumimoji="0" lang="en-US" sz="2000" b="1" i="0" u="none" strike="noStrike" cap="none" normalizeH="0" baseline="0" smtClean="0">
                          <a:ln>
                            <a:noFill/>
                          </a:ln>
                          <a:solidFill>
                            <a:schemeClr val="tx1"/>
                          </a:solidFill>
                          <a:effectLst/>
                          <a:latin typeface="Arial" charset="0"/>
                          <a:cs typeface="Arial" charset="0"/>
                        </a:rPr>
                        <a:t> SAFHALARI  </a:t>
                      </a:r>
                      <a:endParaRPr kumimoji="0" lang="it-IT" sz="20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ts val="2400"/>
                        </a:spcBef>
                        <a:spcAft>
                          <a:spcPct val="0"/>
                        </a:spcAft>
                        <a:buClrTx/>
                        <a:buSzTx/>
                        <a:buFontTx/>
                        <a:buNone/>
                        <a:tabLst/>
                      </a:pPr>
                      <a:r>
                        <a:rPr kumimoji="0" lang="tr-TR" sz="2000" b="1" i="0" u="none" strike="noStrike" cap="none" normalizeH="0" baseline="0" smtClean="0">
                          <a:ln>
                            <a:noFill/>
                          </a:ln>
                          <a:solidFill>
                            <a:schemeClr val="tx1"/>
                          </a:solidFill>
                          <a:effectLst/>
                          <a:latin typeface="Arial" charset="0"/>
                          <a:cs typeface="Arial" charset="0"/>
                        </a:rPr>
                        <a:t>TANIM</a:t>
                      </a:r>
                      <a:endParaRPr kumimoji="0" lang="it-IT" sz="2000" b="1"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9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Arial" charset="0"/>
                          <a:cs typeface="Arial" charset="0"/>
                        </a:rPr>
                        <a:t>Araştırma problemleri ve amaçları tanımı</a:t>
                      </a:r>
                      <a:endParaRPr kumimoji="0" lang="it-IT" sz="18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 </a:t>
                      </a:r>
                      <a:endParaRPr kumimoji="0" lang="it-IT"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Arial" charset="0"/>
                          <a:cs typeface="Arial" charset="0"/>
                        </a:rPr>
                        <a:t>Araştırma planı gelişimi</a:t>
                      </a:r>
                      <a:endParaRPr kumimoji="0" lang="it-IT"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 </a:t>
                      </a:r>
                      <a:endParaRPr kumimoji="0" lang="it-IT" sz="1100" b="0" i="0" u="none" strike="noStrike" cap="none" normalizeH="0" baseline="0" smtClean="0">
                        <a:ln>
                          <a:noFill/>
                        </a:ln>
                        <a:solidFill>
                          <a:srgbClr val="000000"/>
                        </a:solidFill>
                        <a:effectLst/>
                        <a:latin typeface="Arial"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Arial" charset="0"/>
                          <a:cs typeface="Arial" charset="0"/>
                        </a:rPr>
                        <a:t>Bilgi toplama</a:t>
                      </a:r>
                      <a:endParaRPr kumimoji="0" lang="tr-TR"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 </a:t>
                      </a:r>
                      <a:endParaRPr kumimoji="0" lang="it-IT" sz="1100" b="0" i="0" u="none" strike="noStrike" cap="none" normalizeH="0" baseline="0" smtClean="0">
                        <a:ln>
                          <a:noFill/>
                        </a:ln>
                        <a:solidFill>
                          <a:srgbClr val="000000"/>
                        </a:solidFill>
                        <a:effectLst/>
                        <a:latin typeface="Calibri"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69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Arial" charset="0"/>
                          <a:cs typeface="Arial" charset="0"/>
                        </a:rPr>
                        <a:t>Bilginin analizi ve aşamalandırılması</a:t>
                      </a:r>
                      <a:endParaRPr kumimoji="0" lang="tr-TR" sz="18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 </a:t>
                      </a:r>
                      <a:endParaRPr kumimoji="0" lang="it-IT"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0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Arial" charset="0"/>
                          <a:cs typeface="Arial" charset="0"/>
                        </a:rPr>
                        <a:t>Sonuçların sunumu</a:t>
                      </a:r>
                      <a:endParaRPr kumimoji="0" lang="tr-TR"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Arial" charset="0"/>
                        </a:rPr>
                        <a:t> </a:t>
                      </a:r>
                      <a:endParaRPr kumimoji="0" lang="it-IT" sz="1100" b="0" i="0" u="none" strike="noStrike" cap="none" normalizeH="0" baseline="0" smtClean="0">
                        <a:ln>
                          <a:noFill/>
                        </a:ln>
                        <a:solidFill>
                          <a:srgbClr val="000000"/>
                        </a:solidFill>
                        <a:effectLst/>
                        <a:latin typeface="Calibri"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p:nvPr>
        </p:nvSpPr>
        <p:spPr/>
        <p:txBody>
          <a:bodyPr/>
          <a:lstStyle/>
          <a:p>
            <a:pPr eaLnBrk="1" hangingPunct="1"/>
            <a:r>
              <a:rPr lang="tr-TR" smtClean="0">
                <a:latin typeface="Arial" charset="0"/>
              </a:rPr>
              <a:t>Konu</a:t>
            </a:r>
            <a:r>
              <a:rPr lang="it-IT" smtClean="0"/>
              <a:t> </a:t>
            </a:r>
            <a:r>
              <a:rPr lang="it-IT" b="1" smtClean="0"/>
              <a:t>3</a:t>
            </a:r>
            <a:r>
              <a:rPr lang="it-IT" smtClean="0"/>
              <a:t/>
            </a:r>
            <a:br>
              <a:rPr lang="it-IT" smtClean="0"/>
            </a:br>
            <a:r>
              <a:rPr lang="tr-TR" smtClean="0">
                <a:latin typeface="Arial" charset="0"/>
              </a:rPr>
              <a:t>Anket </a:t>
            </a:r>
            <a:endParaRPr lang="it-IT" smtClean="0">
              <a:latin typeface="Arial" charset="0"/>
            </a:endParaRPr>
          </a:p>
        </p:txBody>
      </p:sp>
      <p:sp>
        <p:nvSpPr>
          <p:cNvPr id="37890" name="Segnaposto contenuto 2"/>
          <p:cNvSpPr>
            <a:spLocks noGrp="1"/>
          </p:cNvSpPr>
          <p:nvPr>
            <p:ph idx="1"/>
          </p:nvPr>
        </p:nvSpPr>
        <p:spPr/>
        <p:txBody>
          <a:bodyPr/>
          <a:lstStyle/>
          <a:p>
            <a:pPr marL="0" indent="0" eaLnBrk="1" hangingPunct="1">
              <a:lnSpc>
                <a:spcPct val="70000"/>
              </a:lnSpc>
              <a:buFont typeface="Arial" charset="0"/>
              <a:buNone/>
            </a:pPr>
            <a:endParaRPr lang="tr-TR" sz="1400" smtClean="0">
              <a:latin typeface="Arial" charset="0"/>
            </a:endParaRPr>
          </a:p>
          <a:p>
            <a:pPr marL="0" indent="0" eaLnBrk="1" hangingPunct="1">
              <a:lnSpc>
                <a:spcPct val="70000"/>
              </a:lnSpc>
              <a:buFont typeface="Arial" charset="0"/>
              <a:buNone/>
            </a:pPr>
            <a:r>
              <a:rPr lang="tr-TR" sz="1400" smtClean="0">
                <a:latin typeface="Arial" charset="0"/>
              </a:rPr>
              <a:t>Anket şüphesiz birincil veri toplamada en çok kullanılan araçlardan biridir.  Bir anket yapımı bazı "anahtar" konular üzerine kararlar gerektirir, tıpkı şunlar gibi;</a:t>
            </a:r>
          </a:p>
          <a:p>
            <a:pPr marL="0" indent="0"/>
            <a:r>
              <a:rPr lang="tr-TR" sz="1400" smtClean="0">
                <a:latin typeface="Arial" charset="0"/>
              </a:rPr>
              <a:t>onlara göre analiz edilmek üzere;inceleme ve başlıca değişkenler için ilgili meseleleri belirleyin</a:t>
            </a:r>
          </a:p>
          <a:p>
            <a:pPr marL="0" indent="0" eaLnBrk="1" hangingPunct="1">
              <a:lnSpc>
                <a:spcPct val="70000"/>
              </a:lnSpc>
            </a:pPr>
            <a:r>
              <a:rPr lang="tr-TR" sz="1400" smtClean="0">
                <a:latin typeface="Arial" charset="0"/>
              </a:rPr>
              <a:t>Sorularınızı hazırladığınız referansın çerçevesini(taslağını) öğrenin</a:t>
            </a:r>
          </a:p>
          <a:p>
            <a:pPr marL="0" indent="0" eaLnBrk="1" hangingPunct="1">
              <a:lnSpc>
                <a:spcPct val="70000"/>
              </a:lnSpc>
            </a:pPr>
            <a:r>
              <a:rPr lang="tr-TR" sz="1400" smtClean="0">
                <a:latin typeface="Arial" charset="0"/>
              </a:rPr>
              <a:t>Soru ifadelerini planlayın</a:t>
            </a:r>
            <a:r>
              <a:rPr lang="en-US" sz="1400" smtClean="0"/>
              <a:t>;</a:t>
            </a:r>
            <a:endParaRPr lang="tr-TR" sz="1400" smtClean="0">
              <a:latin typeface="Arial" charset="0"/>
            </a:endParaRPr>
          </a:p>
          <a:p>
            <a:pPr marL="0" indent="0" eaLnBrk="1" hangingPunct="1">
              <a:lnSpc>
                <a:spcPct val="70000"/>
              </a:lnSpc>
            </a:pPr>
            <a:r>
              <a:rPr lang="tr-TR" sz="1400" smtClean="0">
                <a:latin typeface="Arial" charset="0"/>
              </a:rPr>
              <a:t>soruların sırasını ve anketin uzunluğu belirleyin.</a:t>
            </a:r>
          </a:p>
          <a:p>
            <a:pPr marL="0" indent="0" eaLnBrk="1" hangingPunct="1">
              <a:lnSpc>
                <a:spcPct val="70000"/>
              </a:lnSpc>
              <a:buFont typeface="Arial" charset="0"/>
              <a:buNone/>
            </a:pPr>
            <a:r>
              <a:rPr lang="tr-TR" sz="1400" smtClean="0">
                <a:latin typeface="Arial" charset="0"/>
              </a:rPr>
              <a:t>Anket farklı türde etkileşim teknikleriyle uygulanabilir:: Posta ve çevrimiçi bireysel karşılaşma (yüz-yüze),  telefon iletişimi.</a:t>
            </a:r>
          </a:p>
          <a:p>
            <a:pPr marL="0" indent="0" eaLnBrk="1" hangingPunct="1">
              <a:lnSpc>
                <a:spcPct val="70000"/>
              </a:lnSpc>
              <a:buFont typeface="Arial" charset="0"/>
              <a:buNone/>
            </a:pPr>
            <a:endParaRPr lang="tr-TR" sz="1400" smtClean="0">
              <a:latin typeface="Arial" charset="0"/>
            </a:endParaRPr>
          </a:p>
          <a:p>
            <a:pPr marL="0" indent="0" eaLnBrk="1" hangingPunct="1">
              <a:lnSpc>
                <a:spcPct val="70000"/>
              </a:lnSpc>
              <a:buFont typeface="Arial" charset="0"/>
              <a:buNone/>
            </a:pPr>
            <a:endParaRPr lang="tr-TR" sz="1400" smtClean="0">
              <a:latin typeface="Arial" charset="0"/>
            </a:endParaRPr>
          </a:p>
          <a:p>
            <a:pPr marL="0" indent="0" eaLnBrk="1" hangingPunct="1">
              <a:lnSpc>
                <a:spcPct val="70000"/>
              </a:lnSpc>
              <a:buFont typeface="Arial" charset="0"/>
              <a:buNone/>
            </a:pPr>
            <a:r>
              <a:rPr lang="tr-TR" sz="1400" smtClean="0">
                <a:latin typeface="Arial" charset="0"/>
              </a:rPr>
              <a:t>Anketin soru tipleri</a:t>
            </a:r>
            <a:endParaRPr lang="it-IT" sz="1400" b="1" i="1" smtClean="0"/>
          </a:p>
          <a:p>
            <a:pPr marL="0" indent="0"/>
            <a:r>
              <a:rPr lang="it-IT" sz="1400" smtClean="0"/>
              <a:t>Açık</a:t>
            </a:r>
            <a:r>
              <a:rPr lang="tr-TR" sz="1400" smtClean="0">
                <a:latin typeface="Arial" charset="0"/>
              </a:rPr>
              <a:t> uçlu</a:t>
            </a:r>
            <a:r>
              <a:rPr lang="it-IT" sz="1400" smtClean="0"/>
              <a:t>: yapılandırılmamış şekilde cevap vermeye imkan tanır.  Çok sayıda seçeneğe ihityacınız olduğunda ya da hiç bir şekilde cevabı etkilemek istemediğinizde bunu kullanırsınız.</a:t>
            </a:r>
          </a:p>
          <a:p>
            <a:pPr marL="0" indent="0"/>
            <a:r>
              <a:rPr lang="it-IT" sz="1400" smtClean="0"/>
              <a:t>Kapalı: yanıtın kopyaya uygunluğunu azaltır ve detaylandırma süreci destekler.</a:t>
            </a:r>
          </a:p>
          <a:p>
            <a:pPr marL="0" indent="0"/>
            <a:r>
              <a:rPr lang="it-IT" sz="1400" smtClean="0"/>
              <a:t>Filtre</a:t>
            </a:r>
            <a:r>
              <a:rPr lang="tr-TR" sz="1400" smtClean="0">
                <a:latin typeface="Arial" charset="0"/>
              </a:rPr>
              <a:t>(çoktan seçmeli) </a:t>
            </a:r>
            <a:r>
              <a:rPr lang="it-IT" sz="1400" smtClean="0"/>
              <a:t>: cevap veren kişiyi bir sonraki soruya yönlendirir.</a:t>
            </a:r>
          </a:p>
          <a:p>
            <a:pPr marL="0" indent="0"/>
            <a:r>
              <a:rPr lang="it-IT" sz="1400" smtClean="0"/>
              <a:t>Kontrol: Kendi içinde çelişen cevapları tanımlanmasına dikkat çeker.</a:t>
            </a:r>
          </a:p>
          <a:p>
            <a:pPr marL="0" indent="0" eaLnBrk="1" hangingPunct="1">
              <a:lnSpc>
                <a:spcPct val="70000"/>
              </a:lnSpc>
              <a:buFont typeface="Arial" charset="0"/>
              <a:buNone/>
            </a:pPr>
            <a:endParaRPr lang="it-IT" sz="1400" smtClean="0"/>
          </a:p>
          <a:p>
            <a:pPr marL="0" indent="0" eaLnBrk="1" hangingPunct="1">
              <a:lnSpc>
                <a:spcPct val="70000"/>
              </a:lnSpc>
              <a:buFont typeface="Arial" charset="0"/>
              <a:buNone/>
            </a:pPr>
            <a:endParaRPr lang="it-IT" sz="1400" smtClean="0"/>
          </a:p>
          <a:p>
            <a:pPr marL="0" indent="0" eaLnBrk="1" hangingPunct="1">
              <a:lnSpc>
                <a:spcPct val="70000"/>
              </a:lnSpc>
              <a:buFont typeface="Arial" charset="0"/>
              <a:buNone/>
            </a:pPr>
            <a:endParaRPr lang="it-IT" sz="1700" b="1" smtClean="0"/>
          </a:p>
          <a:p>
            <a:pPr marL="0" indent="0" eaLnBrk="1" hangingPunct="1">
              <a:lnSpc>
                <a:spcPct val="70000"/>
              </a:lnSpc>
              <a:buFont typeface="Arial" charset="0"/>
              <a:buNone/>
            </a:pPr>
            <a:endParaRPr lang="it-IT" sz="1700" smtClean="0"/>
          </a:p>
          <a:p>
            <a:pPr marL="0" indent="0" eaLnBrk="1" hangingPunct="1">
              <a:lnSpc>
                <a:spcPct val="70000"/>
              </a:lnSpc>
              <a:buFont typeface="Arial" charset="0"/>
              <a:buNone/>
            </a:pPr>
            <a:endParaRPr lang="it-IT" sz="1700" smtClean="0"/>
          </a:p>
          <a:p>
            <a:pPr marL="0" indent="0" eaLnBrk="1" hangingPunct="1">
              <a:lnSpc>
                <a:spcPct val="70000"/>
              </a:lnSpc>
              <a:buFont typeface="Arial" charset="0"/>
              <a:buNone/>
            </a:pPr>
            <a:endParaRPr lang="it-IT" sz="2000" smtClean="0"/>
          </a:p>
          <a:p>
            <a:pPr marL="0" indent="0" eaLnBrk="1" hangingPunct="1">
              <a:lnSpc>
                <a:spcPct val="70000"/>
              </a:lnSpc>
              <a:buFont typeface="Arial" charset="0"/>
              <a:buNone/>
            </a:pPr>
            <a:endParaRPr lang="it-IT"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title"/>
          </p:nvPr>
        </p:nvSpPr>
        <p:spPr/>
        <p:txBody>
          <a:bodyPr/>
          <a:lstStyle/>
          <a:p>
            <a:pPr eaLnBrk="1" hangingPunct="1"/>
            <a:r>
              <a:rPr lang="tr-TR" smtClean="0">
                <a:latin typeface="Arial" charset="0"/>
              </a:rPr>
              <a:t>Kaynak</a:t>
            </a:r>
            <a:r>
              <a:rPr lang="it-IT" smtClean="0"/>
              <a:t> 3.1</a:t>
            </a:r>
            <a:br>
              <a:rPr lang="it-IT" smtClean="0"/>
            </a:br>
            <a:r>
              <a:rPr lang="tr-TR" smtClean="0">
                <a:latin typeface="Arial" charset="0"/>
              </a:rPr>
              <a:t>Nasıl anket yapılacağı üzerine videolar</a:t>
            </a:r>
            <a:endParaRPr lang="it-IT" smtClean="0">
              <a:latin typeface="Arial" charset="0"/>
            </a:endParaRPr>
          </a:p>
        </p:txBody>
      </p:sp>
      <p:sp>
        <p:nvSpPr>
          <p:cNvPr id="39938" name="Segnaposto contenuto 3"/>
          <p:cNvSpPr>
            <a:spLocks noGrp="1"/>
          </p:cNvSpPr>
          <p:nvPr>
            <p:ph sz="half" idx="1"/>
          </p:nvPr>
        </p:nvSpPr>
        <p:spPr>
          <a:xfrm>
            <a:off x="838200" y="1825625"/>
            <a:ext cx="10217150" cy="4351338"/>
          </a:xfrm>
        </p:spPr>
        <p:txBody>
          <a:bodyPr/>
          <a:lstStyle/>
          <a:p>
            <a:pPr eaLnBrk="1" hangingPunct="1"/>
            <a:r>
              <a:rPr lang="tr-TR" smtClean="0">
                <a:latin typeface="Arial" charset="0"/>
              </a:rPr>
              <a:t>Bu video tüm ülkeler için örnektir.</a:t>
            </a:r>
            <a:endParaRPr lang="it-IT" smtClean="0">
              <a:latin typeface="Arial" charset="0"/>
            </a:endParaRPr>
          </a:p>
          <a:p>
            <a:pPr eaLnBrk="1" hangingPunct="1"/>
            <a:r>
              <a:rPr lang="it-IT" smtClean="0">
                <a:hlinkClick r:id="rId3"/>
              </a:rPr>
              <a:t>https://www.youtube.com/watch?v=HfGyiRBwSec</a:t>
            </a:r>
            <a:endParaRPr lang="tr-TR" smtClean="0">
              <a:latin typeface="Arial" charset="0"/>
            </a:endParaRPr>
          </a:p>
          <a:p>
            <a:pPr eaLnBrk="1" hangingPunct="1"/>
            <a:endParaRPr lang="tr-TR" smtClean="0">
              <a:latin typeface="Arial" charset="0"/>
            </a:endParaRPr>
          </a:p>
          <a:p>
            <a:pPr eaLnBrk="1" hangingPunct="1"/>
            <a:endParaRPr lang="tr-TR" smtClean="0">
              <a:latin typeface="Arial" charset="0"/>
            </a:endParaRPr>
          </a:p>
          <a:p>
            <a:pPr eaLnBrk="1" hangingPunct="1"/>
            <a:r>
              <a:rPr lang="tr-TR" smtClean="0">
                <a:latin typeface="Arial" charset="0"/>
              </a:rPr>
              <a:t>Nasıl anket hazırlanır?</a:t>
            </a:r>
            <a:endParaRPr lang="it-IT" smtClean="0">
              <a:latin typeface="Arial" charset="0"/>
            </a:endParaRPr>
          </a:p>
          <a:p>
            <a:pPr eaLnBrk="1" hangingPunct="1">
              <a:buFont typeface="Arial" charset="0"/>
              <a:buNone/>
            </a:pPr>
            <a:r>
              <a:rPr lang="it-IT" sz="2400" smtClean="0">
                <a:hlinkClick r:id="rId4"/>
              </a:rPr>
              <a:t>https://www.youtube.com/watch?v=xl92fA1yvBM</a:t>
            </a:r>
            <a:endParaRPr lang="tr-TR" sz="2400" smtClean="0">
              <a:latin typeface="Arial" charset="0"/>
            </a:endParaRPr>
          </a:p>
          <a:p>
            <a:pPr eaLnBrk="1" hangingPunct="1">
              <a:buFont typeface="Arial" charset="0"/>
              <a:buNone/>
            </a:pPr>
            <a:endParaRPr lang="it-IT" sz="2400"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1"/>
          <p:cNvSpPr>
            <a:spLocks noGrp="1"/>
          </p:cNvSpPr>
          <p:nvPr>
            <p:ph type="title"/>
          </p:nvPr>
        </p:nvSpPr>
        <p:spPr/>
        <p:txBody>
          <a:bodyPr/>
          <a:lstStyle/>
          <a:p>
            <a:pPr eaLnBrk="1" hangingPunct="1"/>
            <a:r>
              <a:rPr lang="tr-TR" smtClean="0">
                <a:latin typeface="Arial" charset="0"/>
              </a:rPr>
              <a:t>Kaynak</a:t>
            </a:r>
            <a:r>
              <a:rPr lang="it-IT" smtClean="0"/>
              <a:t> </a:t>
            </a:r>
            <a:r>
              <a:rPr lang="it-IT" b="1" smtClean="0"/>
              <a:t>3.2a</a:t>
            </a:r>
            <a:br>
              <a:rPr lang="it-IT" b="1" smtClean="0"/>
            </a:br>
            <a:r>
              <a:rPr lang="tr-TR" smtClean="0">
                <a:latin typeface="Calibri" pitchFamily="34" charset="0"/>
              </a:rPr>
              <a:t>Soru tipi örnekleri</a:t>
            </a:r>
            <a:endParaRPr lang="it-IT" smtClean="0">
              <a:latin typeface="Calibri" pitchFamily="34" charset="0"/>
            </a:endParaRPr>
          </a:p>
        </p:txBody>
      </p:sp>
      <p:sp>
        <p:nvSpPr>
          <p:cNvPr id="41986" name="Segnaposto contenuto 3"/>
          <p:cNvSpPr>
            <a:spLocks noGrp="1"/>
          </p:cNvSpPr>
          <p:nvPr>
            <p:ph sz="half" idx="1"/>
          </p:nvPr>
        </p:nvSpPr>
        <p:spPr>
          <a:xfrm>
            <a:off x="419100" y="1835150"/>
            <a:ext cx="5181600" cy="4351338"/>
          </a:xfrm>
        </p:spPr>
        <p:txBody>
          <a:bodyPr/>
          <a:lstStyle/>
          <a:p>
            <a:pPr marL="0" indent="0" eaLnBrk="1" hangingPunct="1">
              <a:lnSpc>
                <a:spcPct val="70000"/>
              </a:lnSpc>
              <a:buFont typeface="Arial" charset="0"/>
              <a:buNone/>
            </a:pPr>
            <a:endParaRPr lang="tr-TR" sz="1400" smtClean="0"/>
          </a:p>
          <a:p>
            <a:pPr marL="0" indent="0" eaLnBrk="1" hangingPunct="1">
              <a:lnSpc>
                <a:spcPct val="70000"/>
              </a:lnSpc>
              <a:buFont typeface="Arial" charset="0"/>
              <a:buNone/>
            </a:pPr>
            <a:r>
              <a:rPr lang="it-IT" sz="1400" smtClean="0"/>
              <a:t>Bir otel seçerken daha </a:t>
            </a:r>
            <a:r>
              <a:rPr lang="tr-TR" sz="1400" smtClean="0"/>
              <a:t>çok neye</a:t>
            </a:r>
            <a:r>
              <a:rPr lang="it-IT" sz="1400" smtClean="0"/>
              <a:t> önem veriyorsunuz? (açık </a:t>
            </a:r>
            <a:r>
              <a:rPr lang="tr-TR" sz="1400" smtClean="0"/>
              <a:t>uçlu </a:t>
            </a:r>
            <a:r>
              <a:rPr lang="it-IT" sz="1400" smtClean="0"/>
              <a:t>bir soru)…………………………………………………………………………………………………</a:t>
            </a:r>
          </a:p>
          <a:p>
            <a:pPr marL="0" indent="0" eaLnBrk="1" hangingPunct="1">
              <a:lnSpc>
                <a:spcPct val="70000"/>
              </a:lnSpc>
              <a:buFont typeface="Arial" charset="0"/>
              <a:buNone/>
            </a:pPr>
            <a:endParaRPr lang="it-IT" sz="1400" i="1" smtClean="0"/>
          </a:p>
          <a:p>
            <a:pPr marL="0" indent="0" eaLnBrk="1" hangingPunct="1">
              <a:lnSpc>
                <a:spcPct val="70000"/>
              </a:lnSpc>
              <a:buFont typeface="Arial" charset="0"/>
              <a:buNone/>
            </a:pPr>
            <a:r>
              <a:rPr lang="it-IT" sz="1400" smtClean="0"/>
              <a:t>Bir otel seçerken daha </a:t>
            </a:r>
            <a:r>
              <a:rPr lang="tr-TR" sz="1400" smtClean="0"/>
              <a:t>çok neye</a:t>
            </a:r>
            <a:r>
              <a:rPr lang="it-IT" sz="1400" smtClean="0"/>
              <a:t> önem veriyorsunuz? </a:t>
            </a:r>
            <a:r>
              <a:rPr lang="en-US" sz="1400" smtClean="0"/>
              <a:t>Bir</a:t>
            </a:r>
            <a:r>
              <a:rPr lang="tr-TR" sz="1400" smtClean="0"/>
              <a:t>den fazla </a:t>
            </a:r>
            <a:r>
              <a:rPr lang="en-US" sz="1400" smtClean="0"/>
              <a:t>olası cevap uygun olabilir, baştan birden fazla cevap verilip verilemeyeceği belirtilmelidir -kapalı soru</a:t>
            </a:r>
            <a:r>
              <a:rPr lang="en-US" sz="1400" b="1" smtClean="0"/>
              <a:t>)</a:t>
            </a:r>
          </a:p>
          <a:p>
            <a:pPr marL="0" indent="0" eaLnBrk="1" hangingPunct="1">
              <a:lnSpc>
                <a:spcPct val="70000"/>
              </a:lnSpc>
              <a:buFont typeface="Arial" charset="0"/>
              <a:buNone/>
            </a:pPr>
            <a:r>
              <a:rPr lang="en-US" sz="1400" i="1" smtClean="0"/>
              <a:t>1) </a:t>
            </a:r>
            <a:r>
              <a:rPr lang="tr-TR" sz="1400" i="1" smtClean="0"/>
              <a:t>Fiyatı</a:t>
            </a:r>
            <a:endParaRPr lang="en-US" sz="1400" i="1" smtClean="0"/>
          </a:p>
          <a:p>
            <a:pPr marL="0" indent="0" eaLnBrk="1" hangingPunct="1">
              <a:lnSpc>
                <a:spcPct val="70000"/>
              </a:lnSpc>
              <a:buFont typeface="Arial" charset="0"/>
              <a:buNone/>
            </a:pPr>
            <a:r>
              <a:rPr lang="en-US" sz="1400" i="1" smtClean="0"/>
              <a:t>2) </a:t>
            </a:r>
            <a:r>
              <a:rPr lang="tr-TR" sz="1400" i="1" smtClean="0"/>
              <a:t>Temizliği </a:t>
            </a:r>
            <a:endParaRPr lang="en-US" sz="1400" i="1" smtClean="0"/>
          </a:p>
          <a:p>
            <a:pPr marL="0" indent="0" eaLnBrk="1" hangingPunct="1">
              <a:lnSpc>
                <a:spcPct val="70000"/>
              </a:lnSpc>
              <a:buFont typeface="Arial" charset="0"/>
              <a:buNone/>
            </a:pPr>
            <a:r>
              <a:rPr lang="en-US" sz="1400" i="1" smtClean="0"/>
              <a:t>3) </a:t>
            </a:r>
            <a:r>
              <a:rPr lang="tr-TR" sz="1400" i="1" smtClean="0"/>
              <a:t>Hizmetleri </a:t>
            </a:r>
            <a:endParaRPr lang="en-US" sz="1400" i="1" smtClean="0"/>
          </a:p>
          <a:p>
            <a:pPr marL="0" indent="0" eaLnBrk="1" hangingPunct="1">
              <a:lnSpc>
                <a:spcPct val="70000"/>
              </a:lnSpc>
              <a:buFont typeface="Arial" charset="0"/>
              <a:buNone/>
            </a:pPr>
            <a:r>
              <a:rPr lang="en-US" sz="1400" i="1" smtClean="0"/>
              <a:t>4) </a:t>
            </a:r>
            <a:r>
              <a:rPr lang="tr-TR" sz="1400" i="1" smtClean="0"/>
              <a:t>Yeri </a:t>
            </a:r>
            <a:endParaRPr lang="en-US" sz="1400" i="1" smtClean="0"/>
          </a:p>
          <a:p>
            <a:pPr marL="0" indent="0" eaLnBrk="1" hangingPunct="1">
              <a:lnSpc>
                <a:spcPct val="70000"/>
              </a:lnSpc>
              <a:buFont typeface="Arial" charset="0"/>
              <a:buNone/>
            </a:pPr>
            <a:r>
              <a:rPr lang="en-US" sz="1400" i="1" smtClean="0"/>
              <a:t>5) D</a:t>
            </a:r>
          </a:p>
          <a:p>
            <a:pPr marL="0" indent="0" eaLnBrk="1" hangingPunct="1">
              <a:lnSpc>
                <a:spcPct val="70000"/>
              </a:lnSpc>
              <a:buFont typeface="Arial" charset="0"/>
              <a:buNone/>
            </a:pPr>
            <a:r>
              <a:rPr lang="en-US" sz="1400" i="1" smtClean="0"/>
              <a:t>6) F</a:t>
            </a:r>
          </a:p>
          <a:p>
            <a:pPr marL="0" indent="0" eaLnBrk="1" hangingPunct="1">
              <a:lnSpc>
                <a:spcPct val="70000"/>
              </a:lnSpc>
              <a:buFont typeface="Arial" charset="0"/>
              <a:buNone/>
            </a:pPr>
            <a:r>
              <a:rPr lang="en-US" sz="1400" i="1" smtClean="0"/>
              <a:t>7) G</a:t>
            </a:r>
          </a:p>
          <a:p>
            <a:pPr marL="0" indent="0" eaLnBrk="1" hangingPunct="1">
              <a:lnSpc>
                <a:spcPct val="70000"/>
              </a:lnSpc>
            </a:pPr>
            <a:r>
              <a:rPr lang="tr-TR" sz="1400" i="1" smtClean="0"/>
              <a:t>başka</a:t>
            </a:r>
            <a:r>
              <a:rPr lang="en-US" sz="1400" i="1" smtClean="0"/>
              <a:t> (</a:t>
            </a:r>
            <a:r>
              <a:rPr lang="tr-TR" sz="1400" i="1" smtClean="0"/>
              <a:t>lütfen açıklayın</a:t>
            </a:r>
            <a:r>
              <a:rPr lang="en-US" sz="1400" i="1" smtClean="0"/>
              <a:t>)…………………………………………………….</a:t>
            </a:r>
          </a:p>
        </p:txBody>
      </p:sp>
      <p:sp>
        <p:nvSpPr>
          <p:cNvPr id="41987" name="Segnaposto contenuto 4"/>
          <p:cNvSpPr>
            <a:spLocks noGrp="1"/>
          </p:cNvSpPr>
          <p:nvPr>
            <p:ph sz="half" idx="2"/>
          </p:nvPr>
        </p:nvSpPr>
        <p:spPr/>
        <p:txBody>
          <a:bodyPr/>
          <a:lstStyle/>
          <a:p>
            <a:pPr marL="457200" indent="-457200" eaLnBrk="1" hangingPunct="1">
              <a:lnSpc>
                <a:spcPct val="70000"/>
              </a:lnSpc>
              <a:buFont typeface="Arial" charset="0"/>
              <a:buNone/>
            </a:pPr>
            <a:r>
              <a:rPr lang="it-IT" sz="1400" smtClean="0"/>
              <a:t>Böyle bir hizmeti kullanmayı planlıyor musunuz?</a:t>
            </a:r>
          </a:p>
          <a:p>
            <a:pPr marL="457200" indent="-457200"/>
            <a:r>
              <a:rPr lang="it-IT" sz="1400" smtClean="0"/>
              <a:t>kesinlikle evet</a:t>
            </a:r>
          </a:p>
          <a:p>
            <a:pPr marL="457200" indent="-457200"/>
            <a:r>
              <a:rPr lang="it-IT" sz="1400" smtClean="0"/>
              <a:t>Muhtemelen evet</a:t>
            </a:r>
          </a:p>
          <a:p>
            <a:pPr marL="457200" indent="-457200"/>
            <a:r>
              <a:rPr lang="it-IT" sz="1400" smtClean="0"/>
              <a:t>Bilmiyorum</a:t>
            </a:r>
          </a:p>
          <a:p>
            <a:pPr marL="457200" indent="-457200"/>
            <a:r>
              <a:rPr lang="it-IT" sz="1400" smtClean="0"/>
              <a:t>Muhtemelen </a:t>
            </a:r>
            <a:r>
              <a:rPr lang="tr-TR" sz="1400" smtClean="0"/>
              <a:t>hayır</a:t>
            </a:r>
            <a:endParaRPr lang="it-IT" sz="1400" smtClean="0"/>
          </a:p>
          <a:p>
            <a:pPr marL="457200" indent="-457200"/>
            <a:r>
              <a:rPr lang="it-IT" sz="1400" smtClean="0"/>
              <a:t>Kesinlikle </a:t>
            </a:r>
            <a:r>
              <a:rPr lang="tr-TR" sz="1400" smtClean="0"/>
              <a:t>hayır</a:t>
            </a:r>
            <a:endParaRPr lang="it-IT" sz="1400" u="sng" smtClean="0"/>
          </a:p>
          <a:p>
            <a:pPr marL="838200" lvl="1" indent="-381000" eaLnBrk="1" hangingPunct="1">
              <a:lnSpc>
                <a:spcPct val="70000"/>
              </a:lnSpc>
              <a:buFont typeface="Arial" charset="0"/>
              <a:buNone/>
            </a:pPr>
            <a:r>
              <a:rPr lang="it-IT" sz="1400" smtClean="0"/>
              <a:t> </a:t>
            </a:r>
            <a:endParaRPr lang="it-IT" sz="1400" u="sng" smtClean="0"/>
          </a:p>
          <a:p>
            <a:pPr marL="457200" indent="-457200" eaLnBrk="1" hangingPunct="1">
              <a:lnSpc>
                <a:spcPct val="70000"/>
              </a:lnSpc>
              <a:buFont typeface="Arial" charset="0"/>
              <a:buNone/>
            </a:pPr>
            <a:r>
              <a:rPr lang="tr-TR" sz="1400" b="1" smtClean="0"/>
              <a:t>Bu ürünü ne kadar sevdiniz?</a:t>
            </a:r>
            <a:endParaRPr lang="it-IT" sz="1400" b="1" smtClean="0"/>
          </a:p>
          <a:p>
            <a:pPr marL="457200" indent="-457200" eaLnBrk="1" hangingPunct="1">
              <a:lnSpc>
                <a:spcPct val="70000"/>
              </a:lnSpc>
              <a:buFont typeface="Arial" charset="0"/>
              <a:buAutoNum type="arabicParenR"/>
            </a:pPr>
            <a:r>
              <a:rPr lang="tr-TR" sz="1400" smtClean="0"/>
              <a:t>Çok fazla sevdim</a:t>
            </a:r>
            <a:r>
              <a:rPr lang="it-IT" sz="1400" smtClean="0"/>
              <a:t> </a:t>
            </a:r>
            <a:endParaRPr lang="it-IT" sz="1400" u="sng" smtClean="0"/>
          </a:p>
          <a:p>
            <a:pPr marL="457200" indent="-457200" eaLnBrk="1" hangingPunct="1">
              <a:lnSpc>
                <a:spcPct val="70000"/>
              </a:lnSpc>
              <a:buFont typeface="Arial" charset="0"/>
              <a:buAutoNum type="arabicParenR"/>
            </a:pPr>
            <a:r>
              <a:rPr lang="tr-TR" sz="1400" smtClean="0"/>
              <a:t>Sevdim </a:t>
            </a:r>
            <a:endParaRPr lang="it-IT" sz="1400" u="sng" smtClean="0"/>
          </a:p>
          <a:p>
            <a:pPr marL="457200" indent="-457200" eaLnBrk="1" hangingPunct="1">
              <a:lnSpc>
                <a:spcPct val="70000"/>
              </a:lnSpc>
              <a:buFont typeface="Arial" charset="0"/>
              <a:buAutoNum type="arabicParenR"/>
            </a:pPr>
            <a:r>
              <a:rPr lang="tr-TR" sz="1400" smtClean="0"/>
              <a:t>Çok değil</a:t>
            </a:r>
            <a:endParaRPr lang="it-IT" sz="1400" smtClean="0"/>
          </a:p>
          <a:p>
            <a:pPr marL="457200" indent="-457200" eaLnBrk="1" hangingPunct="1">
              <a:lnSpc>
                <a:spcPct val="70000"/>
              </a:lnSpc>
              <a:buFont typeface="Arial" charset="0"/>
              <a:buAutoNum type="arabicParenR"/>
            </a:pPr>
            <a:r>
              <a:rPr lang="tr-TR" sz="1400" smtClean="0"/>
              <a:t>Eh işte </a:t>
            </a:r>
            <a:endParaRPr lang="it-IT" sz="1400" smtClean="0"/>
          </a:p>
          <a:p>
            <a:pPr marL="457200" indent="-457200" eaLnBrk="1" hangingPunct="1">
              <a:lnSpc>
                <a:spcPct val="70000"/>
              </a:lnSpc>
              <a:buFont typeface="Arial" charset="0"/>
              <a:buAutoNum type="arabicParenR"/>
            </a:pPr>
            <a:r>
              <a:rPr lang="tr-TR" sz="1400" smtClean="0"/>
              <a:t>Düşüncemi ifade etmek istemiyorum</a:t>
            </a:r>
            <a:endParaRPr lang="it-IT" sz="1400" smtClean="0"/>
          </a:p>
          <a:p>
            <a:pPr marL="457200" indent="-457200" eaLnBrk="1" hangingPunct="1">
              <a:lnSpc>
                <a:spcPct val="70000"/>
              </a:lnSpc>
            </a:pPr>
            <a:endParaRPr lang="it-IT" sz="1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p:cNvSpPr>
            <a:spLocks noGrp="1"/>
          </p:cNvSpPr>
          <p:nvPr>
            <p:ph type="title"/>
          </p:nvPr>
        </p:nvSpPr>
        <p:spPr/>
        <p:txBody>
          <a:bodyPr/>
          <a:lstStyle/>
          <a:p>
            <a:pPr eaLnBrk="1" hangingPunct="1"/>
            <a:r>
              <a:rPr lang="tr-TR" smtClean="0">
                <a:latin typeface="Arial" charset="0"/>
              </a:rPr>
              <a:t>Kaynak </a:t>
            </a:r>
            <a:r>
              <a:rPr lang="it-IT" smtClean="0"/>
              <a:t> 3.2b</a:t>
            </a:r>
            <a:br>
              <a:rPr lang="it-IT" smtClean="0"/>
            </a:br>
            <a:r>
              <a:rPr lang="it-IT" smtClean="0"/>
              <a:t> </a:t>
            </a:r>
            <a:r>
              <a:rPr lang="tr-TR" smtClean="0">
                <a:latin typeface="Arial" charset="0"/>
              </a:rPr>
              <a:t>Soru tipi örnekleri</a:t>
            </a:r>
            <a:endParaRPr lang="it-IT" smtClean="0">
              <a:latin typeface="Arial" charset="0"/>
            </a:endParaRPr>
          </a:p>
        </p:txBody>
      </p:sp>
      <p:sp>
        <p:nvSpPr>
          <p:cNvPr id="44034" name="Segnaposto contenuto 3"/>
          <p:cNvSpPr>
            <a:spLocks noGrp="1"/>
          </p:cNvSpPr>
          <p:nvPr>
            <p:ph idx="1"/>
          </p:nvPr>
        </p:nvSpPr>
        <p:spPr/>
        <p:txBody>
          <a:bodyPr/>
          <a:lstStyle/>
          <a:p>
            <a:pPr eaLnBrk="1" hangingPunct="1">
              <a:buFont typeface="Arial" charset="0"/>
              <a:buNone/>
            </a:pPr>
            <a:r>
              <a:rPr lang="tr-TR" b="1" smtClean="0"/>
              <a:t>Müşteri hizmetleri beklentilerinizi karşıladı mı yoksa hayal kırıklığına mı uğrattı? </a:t>
            </a:r>
          </a:p>
          <a:p>
            <a:pPr eaLnBrk="1" hangingPunct="1">
              <a:buFont typeface="Arial" charset="0"/>
              <a:buNone/>
            </a:pPr>
            <a:r>
              <a:rPr lang="it-IT" smtClean="0"/>
              <a:t>	 </a:t>
            </a:r>
            <a:r>
              <a:rPr lang="tr-TR" b="1" smtClean="0">
                <a:solidFill>
                  <a:srgbClr val="FF0000"/>
                </a:solidFill>
              </a:rPr>
              <a:t>kırıklığına uğrattı</a:t>
            </a:r>
            <a:r>
              <a:rPr lang="it-IT" smtClean="0"/>
              <a:t> 	      </a:t>
            </a:r>
            <a:r>
              <a:rPr lang="tr-TR" smtClean="0"/>
              <a:t>               </a:t>
            </a:r>
            <a:r>
              <a:rPr lang="it-IT" smtClean="0"/>
              <a:t> </a:t>
            </a:r>
            <a:r>
              <a:rPr lang="tr-TR" smtClean="0">
                <a:solidFill>
                  <a:srgbClr val="00B050"/>
                </a:solidFill>
              </a:rPr>
              <a:t>Beklentileri karşıladı</a:t>
            </a:r>
            <a:endParaRPr lang="it-IT" smtClean="0">
              <a:solidFill>
                <a:srgbClr val="00B050"/>
              </a:solidFill>
            </a:endParaRPr>
          </a:p>
          <a:p>
            <a:pPr eaLnBrk="1" hangingPunct="1">
              <a:buFont typeface="Arial" charset="0"/>
              <a:buNone/>
            </a:pPr>
            <a:r>
              <a:rPr lang="it-IT" smtClean="0"/>
              <a:t> 	</a:t>
            </a:r>
            <a:r>
              <a:rPr lang="it-IT" smtClean="0">
                <a:solidFill>
                  <a:srgbClr val="FF0000"/>
                </a:solidFill>
              </a:rPr>
              <a:t>5	4	3	2	1</a:t>
            </a:r>
            <a:r>
              <a:rPr lang="it-IT" smtClean="0"/>
              <a:t>	0	</a:t>
            </a:r>
            <a:r>
              <a:rPr lang="it-IT" smtClean="0">
                <a:solidFill>
                  <a:srgbClr val="00B050"/>
                </a:solidFill>
              </a:rPr>
              <a:t>1	2	3	4	5</a:t>
            </a:r>
            <a:r>
              <a:rPr lang="it-IT" smtClean="0"/>
              <a:t>	</a:t>
            </a:r>
          </a:p>
          <a:p>
            <a:pPr eaLnBrk="1" hangingPunct="1">
              <a:buFont typeface="Arial" charset="0"/>
              <a:buNone/>
            </a:pPr>
            <a:endParaRPr lang="it-IT" smtClean="0"/>
          </a:p>
          <a:p>
            <a:pPr eaLnBrk="1" hangingPunct="1">
              <a:buFont typeface="Arial" charset="0"/>
              <a:buNone/>
            </a:pPr>
            <a:r>
              <a:rPr lang="tr-TR" b="1" smtClean="0"/>
              <a:t>Bu sizin için ne kadar önemli</a:t>
            </a:r>
            <a:r>
              <a:rPr lang="it-IT" b="1" smtClean="0"/>
              <a:t> …. ? (1=</a:t>
            </a:r>
            <a:r>
              <a:rPr lang="tr-TR" b="1" smtClean="0"/>
              <a:t>önemli değil</a:t>
            </a:r>
            <a:r>
              <a:rPr lang="it-IT" b="1" smtClean="0"/>
              <a:t>; 5=</a:t>
            </a:r>
            <a:r>
              <a:rPr lang="tr-TR" b="1" smtClean="0"/>
              <a:t>çok önemli</a:t>
            </a:r>
            <a:r>
              <a:rPr lang="it-IT" b="1" smtClean="0"/>
              <a:t>)</a:t>
            </a:r>
          </a:p>
          <a:p>
            <a:pPr eaLnBrk="1" hangingPunct="1">
              <a:buFont typeface="Arial" charset="0"/>
              <a:buNone/>
            </a:pPr>
            <a:r>
              <a:rPr lang="tr-TR" smtClean="0"/>
              <a:t>Odanın ışığı </a:t>
            </a:r>
            <a:r>
              <a:rPr lang="it-IT" smtClean="0"/>
              <a:t>    </a:t>
            </a:r>
            <a:r>
              <a:rPr lang="tr-TR" smtClean="0"/>
              <a:t>		 </a:t>
            </a:r>
            <a:r>
              <a:rPr lang="it-IT" smtClean="0"/>
              <a:t>1	2	3	4	5</a:t>
            </a:r>
          </a:p>
          <a:p>
            <a:pPr eaLnBrk="1" hangingPunct="1">
              <a:buFont typeface="Arial" charset="0"/>
              <a:buNone/>
            </a:pPr>
            <a:r>
              <a:rPr lang="tr-TR" smtClean="0"/>
              <a:t>Odanın sessizliği</a:t>
            </a:r>
            <a:r>
              <a:rPr lang="it-IT" smtClean="0"/>
              <a:t> 	</a:t>
            </a:r>
            <a:r>
              <a:rPr lang="tr-TR" smtClean="0"/>
              <a:t>	</a:t>
            </a:r>
            <a:r>
              <a:rPr lang="it-IT" smtClean="0"/>
              <a:t> 1	2	3	4	5</a:t>
            </a:r>
          </a:p>
          <a:p>
            <a:pPr eaLnBrk="1" hangingPunct="1">
              <a:buFont typeface="Arial" charset="0"/>
              <a:buNone/>
            </a:pPr>
            <a:endParaRPr lang="it-IT"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title"/>
          </p:nvPr>
        </p:nvSpPr>
        <p:spPr/>
        <p:txBody>
          <a:bodyPr/>
          <a:lstStyle/>
          <a:p>
            <a:pPr eaLnBrk="1" hangingPunct="1"/>
            <a:r>
              <a:rPr lang="tr-TR" smtClean="0">
                <a:latin typeface="Arial" charset="0"/>
              </a:rPr>
              <a:t>Kaynak </a:t>
            </a:r>
            <a:r>
              <a:rPr lang="it-IT" smtClean="0"/>
              <a:t> 3.3</a:t>
            </a:r>
            <a:br>
              <a:rPr lang="it-IT" smtClean="0"/>
            </a:br>
            <a:r>
              <a:rPr lang="it-IT" smtClean="0"/>
              <a:t> «A scuola d’impresa»</a:t>
            </a:r>
            <a:r>
              <a:rPr lang="tr-TR" smtClean="0">
                <a:latin typeface="Arial" charset="0"/>
              </a:rPr>
              <a:t>’dan örnekler</a:t>
            </a:r>
            <a:endParaRPr lang="it-IT" smtClean="0">
              <a:latin typeface="Arial" charset="0"/>
            </a:endParaRPr>
          </a:p>
        </p:txBody>
      </p:sp>
      <p:sp>
        <p:nvSpPr>
          <p:cNvPr id="46082" name="Segnaposto contenuto 3"/>
          <p:cNvSpPr>
            <a:spLocks noGrp="1"/>
          </p:cNvSpPr>
          <p:nvPr>
            <p:ph sz="half" idx="1"/>
          </p:nvPr>
        </p:nvSpPr>
        <p:spPr/>
        <p:txBody>
          <a:bodyPr/>
          <a:lstStyle/>
          <a:p>
            <a:pPr marL="0" indent="0" algn="just" eaLnBrk="1" hangingPunct="1">
              <a:buFont typeface="Arial" charset="0"/>
              <a:buNone/>
            </a:pPr>
            <a:endParaRPr lang="it-IT" sz="2400" smtClean="0"/>
          </a:p>
          <a:p>
            <a:pPr marL="0" indent="0" algn="just" eaLnBrk="1" hangingPunct="1">
              <a:buFont typeface="Arial" charset="0"/>
              <a:buNone/>
            </a:pPr>
            <a:endParaRPr lang="it-IT" sz="2400" smtClean="0">
              <a:solidFill>
                <a:srgbClr val="FF0000"/>
              </a:solidFill>
            </a:endParaRPr>
          </a:p>
          <a:p>
            <a:pPr marL="0" indent="0" eaLnBrk="1" hangingPunct="1">
              <a:buFont typeface="Arial" charset="0"/>
              <a:buNone/>
            </a:pPr>
            <a:endParaRPr lang="it-IT" smtClean="0"/>
          </a:p>
        </p:txBody>
      </p:sp>
      <p:sp>
        <p:nvSpPr>
          <p:cNvPr id="46083" name="Segnaposto contenuto 5"/>
          <p:cNvSpPr>
            <a:spLocks noGrp="1"/>
          </p:cNvSpPr>
          <p:nvPr>
            <p:ph sz="half" idx="2"/>
          </p:nvPr>
        </p:nvSpPr>
        <p:spPr/>
        <p:txBody>
          <a:bodyPr/>
          <a:lstStyle/>
          <a:p>
            <a:pPr eaLnBrk="1" hangingPunct="1"/>
            <a:r>
              <a:rPr lang="tr-TR" smtClean="0">
                <a:latin typeface="Arial" charset="0"/>
              </a:rPr>
              <a:t>Pazar araştırması anketinin tam örneğini görmek için </a:t>
            </a:r>
            <a:r>
              <a:rPr lang="tr-TR" smtClean="0">
                <a:solidFill>
                  <a:schemeClr val="hlink"/>
                </a:solidFill>
                <a:latin typeface="Arial" charset="0"/>
              </a:rPr>
              <a:t>buraya</a:t>
            </a:r>
            <a:r>
              <a:rPr lang="tr-TR" smtClean="0">
                <a:latin typeface="Arial" charset="0"/>
              </a:rPr>
              <a:t> tıklayın</a:t>
            </a:r>
            <a:endParaRPr lang="it-IT" smtClean="0">
              <a:latin typeface="Arial" charset="0"/>
            </a:endParaRPr>
          </a:p>
        </p:txBody>
      </p:sp>
      <p:pic>
        <p:nvPicPr>
          <p:cNvPr id="46084" name="Picture 2"/>
          <p:cNvPicPr>
            <a:picLocks noChangeAspect="1" noChangeArrowheads="1"/>
          </p:cNvPicPr>
          <p:nvPr/>
        </p:nvPicPr>
        <p:blipFill>
          <a:blip r:embed="rId3"/>
          <a:srcRect/>
          <a:stretch>
            <a:fillRect/>
          </a:stretch>
        </p:blipFill>
        <p:spPr bwMode="auto">
          <a:xfrm>
            <a:off x="1517650" y="1798638"/>
            <a:ext cx="3894138" cy="2190750"/>
          </a:xfrm>
          <a:prstGeom prst="rect">
            <a:avLst/>
          </a:prstGeom>
          <a:noFill/>
          <a:ln w="9525">
            <a:noFill/>
            <a:miter lim="800000"/>
            <a:headEnd/>
            <a:tailEnd/>
          </a:ln>
        </p:spPr>
      </p:pic>
      <p:pic>
        <p:nvPicPr>
          <p:cNvPr id="46085" name="Picture 3"/>
          <p:cNvPicPr>
            <a:picLocks noChangeAspect="1" noChangeArrowheads="1"/>
          </p:cNvPicPr>
          <p:nvPr/>
        </p:nvPicPr>
        <p:blipFill>
          <a:blip r:embed="rId4"/>
          <a:srcRect/>
          <a:stretch>
            <a:fillRect/>
          </a:stretch>
        </p:blipFill>
        <p:spPr bwMode="auto">
          <a:xfrm>
            <a:off x="5730875" y="3305175"/>
            <a:ext cx="5718175" cy="321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1"/>
          <p:cNvSpPr>
            <a:spLocks noGrp="1"/>
          </p:cNvSpPr>
          <p:nvPr>
            <p:ph type="title"/>
          </p:nvPr>
        </p:nvSpPr>
        <p:spPr/>
        <p:txBody>
          <a:bodyPr/>
          <a:lstStyle/>
          <a:p>
            <a:pPr eaLnBrk="1" hangingPunct="1"/>
            <a:r>
              <a:rPr lang="tr-TR" smtClean="0">
                <a:latin typeface="Arial" charset="0"/>
              </a:rPr>
              <a:t>Kaynak</a:t>
            </a:r>
            <a:r>
              <a:rPr lang="it-IT" smtClean="0"/>
              <a:t> </a:t>
            </a:r>
            <a:r>
              <a:rPr lang="it-IT" b="1" smtClean="0"/>
              <a:t>3.2a</a:t>
            </a:r>
            <a:r>
              <a:rPr lang="it-IT" smtClean="0"/>
              <a:t/>
            </a:r>
            <a:br>
              <a:rPr lang="it-IT" smtClean="0"/>
            </a:br>
            <a:r>
              <a:rPr lang="tr-TR" smtClean="0">
                <a:latin typeface="Arial" charset="0"/>
              </a:rPr>
              <a:t>Pazar araştırması örnekleri</a:t>
            </a:r>
            <a:r>
              <a:rPr lang="it-IT" smtClean="0"/>
              <a:t> </a:t>
            </a:r>
          </a:p>
        </p:txBody>
      </p:sp>
      <p:sp>
        <p:nvSpPr>
          <p:cNvPr id="48130" name="Segnaposto contenuto 3"/>
          <p:cNvSpPr>
            <a:spLocks noGrp="1"/>
          </p:cNvSpPr>
          <p:nvPr>
            <p:ph idx="1"/>
          </p:nvPr>
        </p:nvSpPr>
        <p:spPr/>
        <p:txBody>
          <a:bodyPr/>
          <a:lstStyle/>
          <a:p>
            <a:pPr marL="0" indent="0">
              <a:buFont typeface="Arial" charset="0"/>
              <a:buNone/>
            </a:pPr>
            <a:r>
              <a:rPr lang="en-US" smtClean="0"/>
              <a:t>''Okulda  İ</a:t>
            </a:r>
            <a:r>
              <a:rPr lang="tr-TR" smtClean="0"/>
              <a:t>ş</a:t>
            </a:r>
            <a:r>
              <a:rPr lang="en-US" smtClean="0"/>
              <a:t>'' projesi üçüncü baskısında yer alan bazı katılımcılar tarafından sunulan pazar araştırması örneği </a:t>
            </a:r>
            <a:r>
              <a:rPr lang="en-US" sz="2400" smtClean="0"/>
              <a:t>(</a:t>
            </a:r>
            <a:r>
              <a:rPr lang="it-IT" sz="2400" smtClean="0"/>
              <a:t> </a:t>
            </a:r>
            <a:r>
              <a:rPr lang="it-IT" sz="2400" smtClean="0">
                <a:hlinkClick r:id="rId3"/>
              </a:rPr>
              <a:t>www.scuolaimpresa.net</a:t>
            </a:r>
            <a:r>
              <a:rPr lang="it-IT" sz="2400" smtClean="0"/>
              <a:t>).</a:t>
            </a:r>
          </a:p>
          <a:p>
            <a:pPr marL="0" indent="0" algn="just" eaLnBrk="1" hangingPunct="1">
              <a:buFont typeface="Arial" charset="0"/>
              <a:buNone/>
            </a:pPr>
            <a:endParaRPr lang="it-IT" sz="2400" smtClean="0"/>
          </a:p>
          <a:p>
            <a:pPr marL="0" indent="0" eaLnBrk="1" hangingPunct="1">
              <a:buFont typeface="Arial" charset="0"/>
              <a:buNone/>
            </a:pPr>
            <a:endParaRPr lang="it-IT" smtClean="0"/>
          </a:p>
        </p:txBody>
      </p:sp>
      <p:pic>
        <p:nvPicPr>
          <p:cNvPr id="48131" name="Picture 2"/>
          <p:cNvPicPr>
            <a:picLocks noChangeAspect="1" noChangeArrowheads="1"/>
          </p:cNvPicPr>
          <p:nvPr/>
        </p:nvPicPr>
        <p:blipFill>
          <a:blip r:embed="rId4"/>
          <a:srcRect/>
          <a:stretch>
            <a:fillRect/>
          </a:stretch>
        </p:blipFill>
        <p:spPr bwMode="auto">
          <a:xfrm>
            <a:off x="6065838" y="3081338"/>
            <a:ext cx="4589462" cy="3178175"/>
          </a:xfrm>
          <a:prstGeom prst="rect">
            <a:avLst/>
          </a:prstGeom>
          <a:noFill/>
          <a:ln w="9525">
            <a:noFill/>
            <a:miter lim="800000"/>
            <a:headEnd/>
            <a:tailEnd/>
          </a:ln>
        </p:spPr>
      </p:pic>
      <p:pic>
        <p:nvPicPr>
          <p:cNvPr id="48132" name="Picture 3"/>
          <p:cNvPicPr>
            <a:picLocks noChangeAspect="1" noChangeArrowheads="1"/>
          </p:cNvPicPr>
          <p:nvPr/>
        </p:nvPicPr>
        <p:blipFill>
          <a:blip r:embed="rId5"/>
          <a:srcRect/>
          <a:stretch>
            <a:fillRect/>
          </a:stretch>
        </p:blipFill>
        <p:spPr bwMode="auto">
          <a:xfrm>
            <a:off x="1243013" y="3065463"/>
            <a:ext cx="3948112" cy="310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olo 1"/>
          <p:cNvSpPr>
            <a:spLocks noGrp="1"/>
          </p:cNvSpPr>
          <p:nvPr>
            <p:ph type="title"/>
          </p:nvPr>
        </p:nvSpPr>
        <p:spPr/>
        <p:txBody>
          <a:bodyPr/>
          <a:lstStyle/>
          <a:p>
            <a:pPr eaLnBrk="1" hangingPunct="1"/>
            <a:r>
              <a:rPr lang="tr-TR" smtClean="0">
                <a:latin typeface="Arial" charset="0"/>
              </a:rPr>
              <a:t>Kaynak</a:t>
            </a:r>
            <a:r>
              <a:rPr lang="it-IT" smtClean="0"/>
              <a:t> </a:t>
            </a:r>
            <a:r>
              <a:rPr lang="it-IT" b="1" smtClean="0"/>
              <a:t>3.2b</a:t>
            </a:r>
            <a:r>
              <a:rPr lang="it-IT" smtClean="0"/>
              <a:t/>
            </a:r>
            <a:br>
              <a:rPr lang="it-IT" smtClean="0"/>
            </a:br>
            <a:r>
              <a:rPr lang="it-IT" smtClean="0"/>
              <a:t> </a:t>
            </a:r>
            <a:r>
              <a:rPr lang="tr-TR" smtClean="0">
                <a:latin typeface="Arial" charset="0"/>
              </a:rPr>
              <a:t>Pazar araştırması örnekleri</a:t>
            </a:r>
            <a:r>
              <a:rPr lang="it-IT" smtClean="0"/>
              <a:t> </a:t>
            </a:r>
          </a:p>
        </p:txBody>
      </p:sp>
      <p:sp>
        <p:nvSpPr>
          <p:cNvPr id="50178" name="Segnaposto contenuto 3"/>
          <p:cNvSpPr>
            <a:spLocks noGrp="1"/>
          </p:cNvSpPr>
          <p:nvPr>
            <p:ph idx="1"/>
          </p:nvPr>
        </p:nvSpPr>
        <p:spPr/>
        <p:txBody>
          <a:bodyPr/>
          <a:lstStyle/>
          <a:p>
            <a:pPr marL="0" indent="0" algn="just" eaLnBrk="1" hangingPunct="1">
              <a:buFont typeface="Arial" charset="0"/>
              <a:buNone/>
            </a:pPr>
            <a:r>
              <a:rPr lang="en-US" smtClean="0"/>
              <a:t>'Okulda</a:t>
            </a:r>
            <a:r>
              <a:rPr lang="tr-TR" smtClean="0"/>
              <a:t> </a:t>
            </a:r>
            <a:r>
              <a:rPr lang="en-US" smtClean="0"/>
              <a:t>İ</a:t>
            </a:r>
            <a:r>
              <a:rPr lang="tr-TR" smtClean="0"/>
              <a:t>ş</a:t>
            </a:r>
            <a:r>
              <a:rPr lang="en-US" smtClean="0"/>
              <a:t>'' projesi üçüncü baskısında yer alan bazı katılımcılar tarafından sunulan pazar araştırması örneği</a:t>
            </a:r>
            <a:r>
              <a:rPr lang="en-US" sz="2400" smtClean="0"/>
              <a:t>( </a:t>
            </a:r>
            <a:r>
              <a:rPr lang="en-US" sz="2400" smtClean="0">
                <a:hlinkClick r:id="rId3"/>
              </a:rPr>
              <a:t>www.scuolaimpresa.net</a:t>
            </a:r>
            <a:r>
              <a:rPr lang="en-US" sz="2400" smtClean="0"/>
              <a:t>).</a:t>
            </a:r>
          </a:p>
          <a:p>
            <a:pPr marL="0" indent="0" algn="just" eaLnBrk="1" hangingPunct="1">
              <a:buFont typeface="Arial" charset="0"/>
              <a:buNone/>
            </a:pPr>
            <a:r>
              <a:rPr lang="en-US" sz="2400" smtClean="0"/>
              <a:t>    </a:t>
            </a:r>
            <a:r>
              <a:rPr lang="it-IT" sz="2400" smtClean="0">
                <a:hlinkClick r:id="rId3"/>
              </a:rPr>
              <a:t>www.scuolaimpresa.net</a:t>
            </a:r>
            <a:r>
              <a:rPr lang="it-IT" sz="2400" smtClean="0"/>
              <a:t>)</a:t>
            </a:r>
            <a:endParaRPr lang="it-IT" smtClean="0"/>
          </a:p>
        </p:txBody>
      </p:sp>
      <p:pic>
        <p:nvPicPr>
          <p:cNvPr id="50179" name="Picture 2"/>
          <p:cNvPicPr>
            <a:picLocks noChangeAspect="1" noChangeArrowheads="1"/>
          </p:cNvPicPr>
          <p:nvPr/>
        </p:nvPicPr>
        <p:blipFill>
          <a:blip r:embed="rId4"/>
          <a:srcRect/>
          <a:stretch>
            <a:fillRect/>
          </a:stretch>
        </p:blipFill>
        <p:spPr bwMode="auto">
          <a:xfrm>
            <a:off x="6246813" y="3117850"/>
            <a:ext cx="4805362" cy="3438525"/>
          </a:xfrm>
          <a:prstGeom prst="rect">
            <a:avLst/>
          </a:prstGeom>
          <a:noFill/>
          <a:ln w="9525">
            <a:noFill/>
            <a:miter lim="800000"/>
            <a:headEnd/>
            <a:tailEnd/>
          </a:ln>
        </p:spPr>
      </p:pic>
      <p:pic>
        <p:nvPicPr>
          <p:cNvPr id="50180" name="Picture 3"/>
          <p:cNvPicPr>
            <a:picLocks noChangeAspect="1" noChangeArrowheads="1"/>
          </p:cNvPicPr>
          <p:nvPr/>
        </p:nvPicPr>
        <p:blipFill>
          <a:blip r:embed="rId5"/>
          <a:srcRect/>
          <a:stretch>
            <a:fillRect/>
          </a:stretch>
        </p:blipFill>
        <p:spPr bwMode="auto">
          <a:xfrm>
            <a:off x="757238" y="3176588"/>
            <a:ext cx="3927475" cy="333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title"/>
          </p:nvPr>
        </p:nvSpPr>
        <p:spPr/>
        <p:txBody>
          <a:bodyPr/>
          <a:lstStyle/>
          <a:p>
            <a:pPr eaLnBrk="1" hangingPunct="1"/>
            <a:r>
              <a:rPr lang="tr-TR" b="1" smtClean="0">
                <a:latin typeface="Arial" charset="0"/>
              </a:rPr>
              <a:t>Modülün son faaliyeti</a:t>
            </a:r>
            <a:r>
              <a:rPr lang="it-IT" smtClean="0"/>
              <a:t/>
            </a:r>
            <a:br>
              <a:rPr lang="it-IT" smtClean="0"/>
            </a:br>
            <a:r>
              <a:rPr lang="tr-TR" i="1" smtClean="0">
                <a:solidFill>
                  <a:schemeClr val="accent2"/>
                </a:solidFill>
                <a:latin typeface="Arial" charset="0"/>
              </a:rPr>
              <a:t>Okulda yapılması gereken grup çalışması</a:t>
            </a:r>
            <a:endParaRPr lang="it-IT" i="1" smtClean="0">
              <a:solidFill>
                <a:schemeClr val="accent2"/>
              </a:solidFill>
              <a:latin typeface="Arial" charset="0"/>
            </a:endParaRPr>
          </a:p>
        </p:txBody>
      </p:sp>
      <p:sp>
        <p:nvSpPr>
          <p:cNvPr id="52226" name="Segnaposto contenuto 2"/>
          <p:cNvSpPr>
            <a:spLocks noGrp="1"/>
          </p:cNvSpPr>
          <p:nvPr>
            <p:ph idx="1"/>
          </p:nvPr>
        </p:nvSpPr>
        <p:spPr/>
        <p:txBody>
          <a:bodyPr/>
          <a:lstStyle/>
          <a:p>
            <a:pPr marL="0" indent="0" eaLnBrk="1" hangingPunct="1">
              <a:lnSpc>
                <a:spcPct val="70000"/>
              </a:lnSpc>
              <a:buFont typeface="Arial" charset="0"/>
              <a:buNone/>
            </a:pPr>
            <a:r>
              <a:rPr lang="tr-TR" sz="1800" b="1" i="1" smtClean="0">
                <a:latin typeface="Arial" charset="0"/>
              </a:rPr>
              <a:t>Öğretmenler için rehber</a:t>
            </a:r>
            <a:r>
              <a:rPr lang="en-US" sz="1800" b="1" i="1" smtClean="0"/>
              <a:t> </a:t>
            </a:r>
            <a:endParaRPr lang="tr-TR" sz="1800" b="1" i="1" smtClean="0">
              <a:latin typeface="Arial" charset="0"/>
            </a:endParaRPr>
          </a:p>
          <a:p>
            <a:pPr marL="0" indent="0">
              <a:buFont typeface="Arial" charset="0"/>
              <a:buNone/>
            </a:pPr>
            <a:r>
              <a:rPr lang="tr-TR" sz="1800" smtClean="0">
                <a:latin typeface="Arial" charset="0"/>
              </a:rPr>
              <a:t> Modül 2nin son çalışmasını planlamadan önce, tüm öğrencilerin online faaliyetleri ve ilgili egzersizleri tamamlamış olduğundan emin olun.</a:t>
            </a:r>
          </a:p>
          <a:p>
            <a:pPr marL="0" indent="0">
              <a:buFont typeface="Arial" charset="0"/>
              <a:buNone/>
            </a:pPr>
            <a:r>
              <a:rPr lang="tr-TR" sz="1800" smtClean="0">
                <a:latin typeface="Arial" charset="0"/>
              </a:rPr>
              <a:t> Çevrimiçi modül çalışması sırasında verilen cevapları indirmelerini isteyin.</a:t>
            </a:r>
          </a:p>
          <a:p>
            <a:pPr marL="0" indent="0" eaLnBrk="1" hangingPunct="1">
              <a:lnSpc>
                <a:spcPct val="70000"/>
              </a:lnSpc>
              <a:buFont typeface="Arial" charset="0"/>
              <a:buNone/>
            </a:pPr>
            <a:endParaRPr lang="tr-TR" sz="1800" smtClean="0">
              <a:latin typeface="Arial" charset="0"/>
            </a:endParaRPr>
          </a:p>
          <a:p>
            <a:pPr marL="0" indent="0" eaLnBrk="1" hangingPunct="1">
              <a:lnSpc>
                <a:spcPct val="70000"/>
              </a:lnSpc>
              <a:buFont typeface="Arial" charset="0"/>
              <a:buNone/>
            </a:pPr>
            <a:r>
              <a:rPr lang="en-US" sz="1800" smtClean="0"/>
              <a:t>Son etkinlik 4 farklı sınır ötesi iş fikirleriyle çalışan, aynı alt ulusal ekipler tarafından yapılmalıdır.</a:t>
            </a:r>
            <a:endParaRPr lang="tr-TR" sz="1800" smtClean="0">
              <a:latin typeface="Arial" charset="0"/>
            </a:endParaRPr>
          </a:p>
          <a:p>
            <a:pPr marL="0" indent="0" eaLnBrk="1" hangingPunct="1">
              <a:lnSpc>
                <a:spcPct val="70000"/>
              </a:lnSpc>
              <a:buFont typeface="Arial" charset="0"/>
              <a:buNone/>
            </a:pPr>
            <a:r>
              <a:rPr lang="en-US" sz="1800" smtClean="0"/>
              <a:t>Pazar ve toplum temsilcileriyle etkileşim içinde olmaları için öğrencileri destekleyin. Mümkünse, takım liderlerinin geri bildirimlerini ve önerilerini almak amacıyla iş fikirleri sunabilecekleri kısa bir yuvarlak masa toplantısı düzenleyin.</a:t>
            </a:r>
            <a:endParaRPr lang="en-US" sz="1800" smtClean="0">
              <a:latin typeface="Arial" charset="0"/>
            </a:endParaRPr>
          </a:p>
          <a:p>
            <a:pPr marL="0" indent="0">
              <a:buFont typeface="Arial" charset="0"/>
              <a:buNone/>
            </a:pPr>
            <a:r>
              <a:rPr lang="tr-TR" sz="1800" smtClean="0">
                <a:solidFill>
                  <a:srgbClr val="FF0000"/>
                </a:solidFill>
                <a:latin typeface="Arial" charset="0"/>
              </a:rPr>
              <a:t> </a:t>
            </a:r>
            <a:r>
              <a:rPr lang="it-IT" sz="1800" smtClean="0">
                <a:solidFill>
                  <a:srgbClr val="FF0000"/>
                </a:solidFill>
              </a:rPr>
              <a:t>Nihai amaç, her ulusal alt grubun Ekim ayında Hırvatistan toplantısında belirlenen sınır ötesi iş fikri üzerine bir pazar araştırması yapmasıdır.</a:t>
            </a:r>
            <a:r>
              <a:rPr lang="it-IT" sz="1800" smtClean="0"/>
              <a:t>Ulusal alt gruplar tarafından üretilen sonuçlar ve raporlar Ocak 2016 yılında Yunanistan'daki çalıştay için kullanılacaktır.</a:t>
            </a:r>
          </a:p>
          <a:p>
            <a:pPr marL="0" indent="0" eaLnBrk="1" hangingPunct="1">
              <a:lnSpc>
                <a:spcPct val="70000"/>
              </a:lnSpc>
            </a:pPr>
            <a:endParaRPr lang="it-IT"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a:xfrm>
            <a:off x="285750" y="884238"/>
            <a:ext cx="4048125" cy="809625"/>
          </a:xfrm>
        </p:spPr>
        <p:txBody>
          <a:bodyPr/>
          <a:lstStyle/>
          <a:p>
            <a:pPr eaLnBrk="1" hangingPunct="1"/>
            <a:r>
              <a:rPr lang="tr-TR" sz="2400" b="1" smtClean="0"/>
              <a:t>Konu</a:t>
            </a:r>
            <a:r>
              <a:rPr lang="it-IT" sz="2400" b="1" smtClean="0"/>
              <a:t> 1</a:t>
            </a:r>
            <a:br>
              <a:rPr lang="it-IT" sz="2400" b="1" smtClean="0"/>
            </a:br>
            <a:r>
              <a:rPr lang="it-IT" sz="2400" b="1" smtClean="0"/>
              <a:t>SWOT ANAL</a:t>
            </a:r>
            <a:r>
              <a:rPr lang="tr-TR" sz="2400" b="1" smtClean="0"/>
              <a:t>İZİ</a:t>
            </a:r>
            <a:endParaRPr lang="it-IT" sz="2400" b="1" smtClean="0"/>
          </a:p>
        </p:txBody>
      </p:sp>
      <p:sp>
        <p:nvSpPr>
          <p:cNvPr id="17410" name="Segnaposto contenuto 2"/>
          <p:cNvSpPr>
            <a:spLocks noGrp="1"/>
          </p:cNvSpPr>
          <p:nvPr>
            <p:ph idx="1"/>
          </p:nvPr>
        </p:nvSpPr>
        <p:spPr>
          <a:xfrm>
            <a:off x="290513" y="2078038"/>
            <a:ext cx="7400925" cy="2632075"/>
          </a:xfrm>
        </p:spPr>
        <p:txBody>
          <a:bodyPr/>
          <a:lstStyle/>
          <a:p>
            <a:pPr algn="just" eaLnBrk="1" hangingPunct="1">
              <a:lnSpc>
                <a:spcPct val="80000"/>
              </a:lnSpc>
            </a:pPr>
            <a:r>
              <a:rPr lang="en-US" sz="1200" smtClean="0"/>
              <a:t>SWOT analizi (aynı zamanda matris SWOT olarak da bilinir), bir işin güçlükleri, zayıf yönleri, fırsatları ve tehditler noktalarını değerlendirmek için kullanılan stratejik bir planlama aracıdır.</a:t>
            </a:r>
            <a:endParaRPr lang="it-IT" sz="1200" smtClean="0"/>
          </a:p>
          <a:p>
            <a:pPr algn="just" eaLnBrk="1" hangingPunct="1">
              <a:lnSpc>
                <a:spcPct val="80000"/>
              </a:lnSpc>
            </a:pPr>
            <a:r>
              <a:rPr lang="en-US" sz="1200" smtClean="0"/>
              <a:t>Analiz iç ortamı (güçlükleri ve zayıf yönleri ) ve dış ortamı (tehditler ve fırsatları) kapsamaktadır.</a:t>
            </a:r>
          </a:p>
          <a:p>
            <a:pPr algn="just" eaLnBrk="1" hangingPunct="1">
              <a:lnSpc>
                <a:spcPct val="80000"/>
              </a:lnSpc>
            </a:pPr>
            <a:r>
              <a:rPr lang="it-IT" sz="1200" smtClean="0"/>
              <a:t>Bu şirketin dış ortamı nasıl değerlendireceğini bilmesi ve iş yapmayı istediğiniz piyasadaki mevcut fırsatlar ve tehditleri keşfetmesi önemlidir</a:t>
            </a:r>
          </a:p>
          <a:p>
            <a:pPr algn="just" eaLnBrk="1" hangingPunct="1">
              <a:lnSpc>
                <a:spcPct val="80000"/>
              </a:lnSpc>
            </a:pPr>
            <a:endParaRPr lang="en-US" sz="1200" smtClean="0"/>
          </a:p>
          <a:p>
            <a:r>
              <a:rPr lang="en-US" sz="1200" smtClean="0"/>
              <a:t>Pazar fırsatları sentezlemek için, en az üç özellik dikkate alınmalıdır:</a:t>
            </a:r>
          </a:p>
          <a:p>
            <a:endParaRPr lang="en-US" sz="1200" smtClean="0"/>
          </a:p>
          <a:p>
            <a:pPr lvl="1"/>
            <a:r>
              <a:rPr lang="en-US" sz="1200" smtClean="0"/>
              <a:t>zaten varolan bir ürün sunmak, ancak yeni bir şekilde veya bir öncekinden nitelik olarak üstün bir ürün ;</a:t>
            </a:r>
          </a:p>
          <a:p>
            <a:pPr lvl="1"/>
            <a:r>
              <a:rPr lang="en-US" sz="1200" smtClean="0"/>
              <a:t>ulaşılması zor olan bir şey sunmak;</a:t>
            </a:r>
          </a:p>
          <a:p>
            <a:pPr lvl="1"/>
            <a:r>
              <a:rPr lang="en-US" sz="1200" smtClean="0"/>
              <a:t>tamamen yeni bir malı veya hizmeti sunmak.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contenuto 2"/>
          <p:cNvSpPr>
            <a:spLocks noGrp="1"/>
          </p:cNvSpPr>
          <p:nvPr>
            <p:ph idx="1"/>
          </p:nvPr>
        </p:nvSpPr>
        <p:spPr/>
        <p:txBody>
          <a:bodyPr/>
          <a:lstStyle/>
          <a:p>
            <a:pPr marL="533400" indent="-533400">
              <a:buFont typeface="Arial" charset="0"/>
              <a:buNone/>
            </a:pPr>
            <a:r>
              <a:rPr lang="tr-TR" sz="2000" smtClean="0">
                <a:latin typeface="Arial" charset="0"/>
              </a:rPr>
              <a:t>	</a:t>
            </a:r>
          </a:p>
          <a:p>
            <a:pPr marL="533400" indent="-533400">
              <a:buFont typeface="Arial" charset="0"/>
              <a:buNone/>
            </a:pPr>
            <a:r>
              <a:rPr lang="tr-TR" sz="2000" smtClean="0">
                <a:latin typeface="Arial" charset="0"/>
              </a:rPr>
              <a:t>1.  </a:t>
            </a:r>
            <a:r>
              <a:rPr lang="en-US" sz="2000" smtClean="0"/>
              <a:t>Öğrencilerden Modül 2de yürütülen egzersizlerin sonuçlarını karşılaştırmalarını isteyin</a:t>
            </a:r>
            <a:r>
              <a:rPr lang="tr-TR" sz="2000" smtClean="0">
                <a:latin typeface="Arial" charset="0"/>
              </a:rPr>
              <a:t> </a:t>
            </a:r>
            <a:r>
              <a:rPr lang="en-US" sz="2000" smtClean="0"/>
              <a:t>(Her öğrenci grubun geri kalanına sonuçları sunar) - 1 saat</a:t>
            </a:r>
          </a:p>
          <a:p>
            <a:pPr marL="533400" indent="-533400">
              <a:buFont typeface="Arial" charset="0"/>
              <a:buNone/>
            </a:pPr>
            <a:r>
              <a:rPr lang="tr-TR" sz="2000" smtClean="0">
                <a:latin typeface="Arial" charset="0"/>
              </a:rPr>
              <a:t>2. Grup   kendi ürün / hizmetin ana hedef kitlesi dikkate alarak ulusötesi iş fikrinin bir tanıtım broşürünü oluşturur - 1 saat</a:t>
            </a:r>
          </a:p>
          <a:p>
            <a:pPr marL="533400" indent="-533400">
              <a:buFont typeface="Arial" charset="0"/>
              <a:buNone/>
            </a:pPr>
            <a:endParaRPr lang="tr-TR" sz="2000" smtClean="0">
              <a:latin typeface="Arial" charset="0"/>
            </a:endParaRPr>
          </a:p>
          <a:p>
            <a:pPr marL="533400" indent="-533400">
              <a:buFont typeface="Arial" charset="0"/>
              <a:buNone/>
            </a:pPr>
            <a:r>
              <a:rPr lang="tr-TR" sz="2000" smtClean="0">
                <a:solidFill>
                  <a:srgbClr val="FF0000"/>
                </a:solidFill>
                <a:latin typeface="Arial" charset="0"/>
              </a:rPr>
              <a:t>ÖĞRETMENLER İÇİN İPUCU:  , bu faaliyet modül 3de yürütülecek olan bir etkinlik olsa da, logonun ilk sürümünü oluşturmaları için öğrencileri teşvik edin ... Ocak 2016 toplantısı için yararlı olacaktır.</a:t>
            </a:r>
          </a:p>
          <a:p>
            <a:pPr marL="533400" indent="-533400">
              <a:buFont typeface="Arial" charset="0"/>
              <a:buNone/>
            </a:pPr>
            <a:endParaRPr lang="en-US" sz="2000" smtClean="0">
              <a:solidFill>
                <a:srgbClr val="FF0000"/>
              </a:solidFill>
              <a:latin typeface="Arial" charset="0"/>
            </a:endParaRPr>
          </a:p>
        </p:txBody>
      </p:sp>
      <p:sp>
        <p:nvSpPr>
          <p:cNvPr id="54274" name="Titolo 1"/>
          <p:cNvSpPr>
            <a:spLocks noGrp="1"/>
          </p:cNvSpPr>
          <p:nvPr>
            <p:ph type="title"/>
          </p:nvPr>
        </p:nvSpPr>
        <p:spPr/>
        <p:txBody>
          <a:bodyPr/>
          <a:lstStyle/>
          <a:p>
            <a:pPr eaLnBrk="1" hangingPunct="1"/>
            <a:r>
              <a:rPr lang="it-IT" smtClean="0"/>
              <a:t> </a:t>
            </a:r>
            <a:r>
              <a:rPr lang="tr-TR" sz="1800" b="1" smtClean="0">
                <a:latin typeface="Arial" charset="0"/>
              </a:rPr>
              <a:t>Modülün son faaliyeti</a:t>
            </a:r>
            <a:r>
              <a:rPr lang="it-IT" sz="1800" smtClean="0"/>
              <a:t> </a:t>
            </a:r>
            <a:r>
              <a:rPr lang="tr-TR" sz="1800" smtClean="0">
                <a:latin typeface="Arial" charset="0"/>
              </a:rPr>
              <a:t/>
            </a:r>
            <a:br>
              <a:rPr lang="tr-TR" sz="1800" smtClean="0">
                <a:latin typeface="Arial" charset="0"/>
              </a:rPr>
            </a:br>
            <a:r>
              <a:rPr lang="tr-TR" sz="1800" i="1" smtClean="0">
                <a:solidFill>
                  <a:schemeClr val="accent2"/>
                </a:solidFill>
                <a:latin typeface="Arial" charset="0"/>
              </a:rPr>
              <a:t>Faaliyet</a:t>
            </a:r>
            <a:r>
              <a:rPr lang="en-US" sz="1800" i="1" smtClean="0">
                <a:solidFill>
                  <a:schemeClr val="accent2"/>
                </a:solidFill>
              </a:rPr>
              <a:t> n.1 – </a:t>
            </a:r>
            <a:r>
              <a:rPr lang="tr-TR" sz="1800" i="1" smtClean="0">
                <a:solidFill>
                  <a:schemeClr val="accent2"/>
                </a:solidFill>
                <a:latin typeface="Arial" charset="0"/>
              </a:rPr>
              <a:t>Pazar araştırması planlaması</a:t>
            </a:r>
            <a:r>
              <a:rPr lang="en-GB" sz="1800" i="1" smtClean="0">
                <a:solidFill>
                  <a:schemeClr val="accent2"/>
                </a:solidFill>
              </a:rPr>
              <a:t> (4 </a:t>
            </a:r>
            <a:r>
              <a:rPr lang="tr-TR" sz="1800" i="1" smtClean="0">
                <a:solidFill>
                  <a:schemeClr val="accent2"/>
                </a:solidFill>
                <a:latin typeface="Arial" charset="0"/>
              </a:rPr>
              <a:t>saat gerekli)</a:t>
            </a:r>
            <a:endParaRPr lang="it-IT" sz="1800" i="1" smtClean="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contenuto 2"/>
          <p:cNvSpPr>
            <a:spLocks noGrp="1"/>
          </p:cNvSpPr>
          <p:nvPr>
            <p:ph idx="1"/>
          </p:nvPr>
        </p:nvSpPr>
        <p:spPr/>
        <p:txBody>
          <a:bodyPr/>
          <a:lstStyle/>
          <a:p>
            <a:pPr eaLnBrk="1" hangingPunct="1">
              <a:lnSpc>
                <a:spcPct val="70000"/>
              </a:lnSpc>
            </a:pPr>
            <a:r>
              <a:rPr lang="tr-TR" sz="2000" smtClean="0">
                <a:latin typeface="Arial" charset="0"/>
              </a:rPr>
              <a:t>Her ulusal alt grup  diğer öğrencilerin yorumlarıyla bir posterde birleştirilmek ve paylaşılmak üzere hizmetlerinin/ürünlerinin başlıca güçlü ve zayıf yönlerini tespit eder.- 1 saat</a:t>
            </a:r>
          </a:p>
          <a:p>
            <a:pPr eaLnBrk="1" hangingPunct="1">
              <a:lnSpc>
                <a:spcPct val="70000"/>
              </a:lnSpc>
            </a:pPr>
            <a:r>
              <a:rPr lang="tr-TR" sz="2000" smtClean="0"/>
              <a:t> </a:t>
            </a:r>
            <a:r>
              <a:rPr lang="tr-TR" sz="2000" smtClean="0">
                <a:latin typeface="Arial" charset="0"/>
              </a:rPr>
              <a:t>Araştırma için , güçlü ve zayıf noktaları belirlemek adına 10 sorudan oluşan online bir anket ve yanı sıra aşağıdaki özelliklere dayanan bir iş fikrini değerlendirme sistemi oluşturulur: </a:t>
            </a:r>
          </a:p>
          <a:p>
            <a:pPr lvl="2"/>
            <a:r>
              <a:rPr lang="tr-TR" smtClean="0">
                <a:latin typeface="Arial" charset="0"/>
              </a:rPr>
              <a:t>Özgünlük / Farklılaşma</a:t>
            </a:r>
          </a:p>
          <a:p>
            <a:pPr lvl="2"/>
            <a:r>
              <a:rPr lang="tr-TR" smtClean="0">
                <a:latin typeface="Arial" charset="0"/>
              </a:rPr>
              <a:t>Yenilik</a:t>
            </a:r>
          </a:p>
          <a:p>
            <a:pPr lvl="2"/>
            <a:r>
              <a:rPr lang="tr-TR" smtClean="0">
                <a:latin typeface="Arial" charset="0"/>
              </a:rPr>
              <a:t>Satılabilirlik</a:t>
            </a:r>
          </a:p>
          <a:p>
            <a:pPr lvl="2"/>
            <a:r>
              <a:rPr lang="tr-TR" smtClean="0">
                <a:latin typeface="Arial" charset="0"/>
              </a:rPr>
              <a:t>Rekabet</a:t>
            </a:r>
          </a:p>
          <a:p>
            <a:pPr lvl="2"/>
            <a:r>
              <a:rPr lang="tr-TR" smtClean="0">
                <a:latin typeface="Arial" charset="0"/>
              </a:rPr>
              <a:t>Fizibilite (uygunluğu/olurluğu)</a:t>
            </a:r>
          </a:p>
          <a:p>
            <a:pPr lvl="2"/>
            <a:r>
              <a:rPr lang="tr-TR" smtClean="0">
                <a:latin typeface="Arial" charset="0"/>
              </a:rPr>
              <a:t>Karlılık</a:t>
            </a:r>
          </a:p>
          <a:p>
            <a:pPr lvl="2"/>
            <a:r>
              <a:rPr lang="tr-TR" smtClean="0">
                <a:latin typeface="Arial" charset="0"/>
              </a:rPr>
              <a:t>İşlevsellik</a:t>
            </a:r>
            <a:endParaRPr lang="it-IT" sz="1800" smtClean="0"/>
          </a:p>
        </p:txBody>
      </p:sp>
      <p:sp>
        <p:nvSpPr>
          <p:cNvPr id="56322" name="Titolo 1"/>
          <p:cNvSpPr>
            <a:spLocks noGrp="1"/>
          </p:cNvSpPr>
          <p:nvPr>
            <p:ph type="title"/>
          </p:nvPr>
        </p:nvSpPr>
        <p:spPr/>
        <p:txBody>
          <a:bodyPr/>
          <a:lstStyle/>
          <a:p>
            <a:pPr eaLnBrk="1" hangingPunct="1"/>
            <a:r>
              <a:rPr lang="tr-TR" b="1" smtClean="0">
                <a:latin typeface="Arial" charset="0"/>
              </a:rPr>
              <a:t>Modülün son faaliyeti </a:t>
            </a:r>
            <a:r>
              <a:rPr lang="it-IT" b="1" smtClean="0"/>
              <a:t> </a:t>
            </a:r>
            <a:r>
              <a:rPr lang="it-IT" smtClean="0"/>
              <a:t/>
            </a:r>
            <a:br>
              <a:rPr lang="it-IT" smtClean="0"/>
            </a:br>
            <a:r>
              <a:rPr lang="tr-TR" sz="3600" i="1" smtClean="0">
                <a:solidFill>
                  <a:schemeClr val="accent2"/>
                </a:solidFill>
                <a:latin typeface="Arial" charset="0"/>
              </a:rPr>
              <a:t>Faaliyet</a:t>
            </a:r>
            <a:r>
              <a:rPr lang="en-US" sz="3600" i="1" smtClean="0">
                <a:solidFill>
                  <a:schemeClr val="accent2"/>
                </a:solidFill>
              </a:rPr>
              <a:t> n.1 – </a:t>
            </a:r>
            <a:r>
              <a:rPr lang="tr-TR" sz="1800" i="1" smtClean="0">
                <a:solidFill>
                  <a:schemeClr val="accent2"/>
                </a:solidFill>
                <a:latin typeface="Arial" charset="0"/>
              </a:rPr>
              <a:t>Pazar araştırması planlaması</a:t>
            </a:r>
            <a:r>
              <a:rPr lang="en-GB" sz="1800" i="1" smtClean="0">
                <a:solidFill>
                  <a:schemeClr val="accent2"/>
                </a:solidFill>
              </a:rPr>
              <a:t> (4 </a:t>
            </a:r>
            <a:r>
              <a:rPr lang="tr-TR" sz="1800" i="1" smtClean="0">
                <a:solidFill>
                  <a:schemeClr val="accent2"/>
                </a:solidFill>
                <a:latin typeface="Arial" charset="0"/>
              </a:rPr>
              <a:t>saat gerekli)</a:t>
            </a:r>
            <a:endParaRPr lang="it-IT" sz="1800" i="1" smtClean="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contenuto 2"/>
          <p:cNvSpPr>
            <a:spLocks noGrp="1"/>
          </p:cNvSpPr>
          <p:nvPr>
            <p:ph idx="1"/>
          </p:nvPr>
        </p:nvSpPr>
        <p:spPr>
          <a:xfrm>
            <a:off x="928688" y="1900238"/>
            <a:ext cx="6486525" cy="4005262"/>
          </a:xfrm>
        </p:spPr>
        <p:txBody>
          <a:bodyPr/>
          <a:lstStyle/>
          <a:p>
            <a:pPr>
              <a:buFont typeface="Arial" charset="0"/>
              <a:buNone/>
            </a:pPr>
            <a:endParaRPr lang="en-US" smtClean="0"/>
          </a:p>
          <a:p>
            <a:r>
              <a:rPr lang="en-US" smtClean="0"/>
              <a:t>Her grup  tercih ettikleri stratejiyi takip ederek bağımsız bir biçimde anketi yönetir.</a:t>
            </a:r>
          </a:p>
          <a:p>
            <a:r>
              <a:rPr lang="en-US" smtClean="0"/>
              <a:t>Yinede, tüm veriler nihayetinde öğrenciler tarafından çevrimiçi/online anketle ilişkilendirilmeli.</a:t>
            </a:r>
          </a:p>
          <a:p>
            <a:r>
              <a:rPr lang="en-US" smtClean="0"/>
              <a:t>  Tanıtım broşürü ve anketin basılı kopyaları okul tarafından sağlanacaktır.</a:t>
            </a:r>
            <a:endParaRPr lang="it-IT" smtClean="0"/>
          </a:p>
        </p:txBody>
      </p:sp>
      <p:sp>
        <p:nvSpPr>
          <p:cNvPr id="58370" name="Titolo 1"/>
          <p:cNvSpPr>
            <a:spLocks noGrp="1"/>
          </p:cNvSpPr>
          <p:nvPr>
            <p:ph type="title"/>
          </p:nvPr>
        </p:nvSpPr>
        <p:spPr>
          <a:xfrm>
            <a:off x="949325" y="938213"/>
            <a:ext cx="7362825" cy="1073150"/>
          </a:xfrm>
        </p:spPr>
        <p:txBody>
          <a:bodyPr/>
          <a:lstStyle/>
          <a:p>
            <a:pPr eaLnBrk="1" hangingPunct="1"/>
            <a:r>
              <a:rPr lang="tr-TR" sz="4000" b="1" smtClean="0">
                <a:latin typeface="Arial" charset="0"/>
              </a:rPr>
              <a:t>Modülün son faaliyeti</a:t>
            </a:r>
            <a:r>
              <a:rPr lang="it-IT" sz="4000" b="1" smtClean="0"/>
              <a:t> </a:t>
            </a:r>
            <a:r>
              <a:rPr lang="it-IT" sz="4000" smtClean="0"/>
              <a:t/>
            </a:r>
            <a:br>
              <a:rPr lang="it-IT" sz="4000" smtClean="0"/>
            </a:br>
            <a:r>
              <a:rPr lang="tr-TR" sz="3200" i="1" smtClean="0">
                <a:solidFill>
                  <a:schemeClr val="accent2"/>
                </a:solidFill>
                <a:latin typeface="Calibri" pitchFamily="34" charset="0"/>
              </a:rPr>
              <a:t>Faaliyet</a:t>
            </a:r>
            <a:r>
              <a:rPr lang="en-US" sz="3200" i="1" smtClean="0">
                <a:solidFill>
                  <a:schemeClr val="accent2"/>
                </a:solidFill>
                <a:latin typeface="Calibri" pitchFamily="34" charset="0"/>
              </a:rPr>
              <a:t> n.2 – </a:t>
            </a:r>
            <a:r>
              <a:rPr lang="tr-TR" sz="3200" i="1" smtClean="0">
                <a:solidFill>
                  <a:schemeClr val="accent2"/>
                </a:solidFill>
                <a:latin typeface="Calibri" pitchFamily="34" charset="0"/>
              </a:rPr>
              <a:t>Pazar araştırmasının yürütülmesi </a:t>
            </a:r>
            <a:r>
              <a:rPr lang="en-US" sz="3200" i="1" smtClean="0">
                <a:solidFill>
                  <a:schemeClr val="accent2"/>
                </a:solidFill>
                <a:latin typeface="Calibri" pitchFamily="34" charset="0"/>
              </a:rPr>
              <a:t> (</a:t>
            </a:r>
            <a:r>
              <a:rPr lang="tr-TR" sz="3200" i="1" smtClean="0">
                <a:solidFill>
                  <a:schemeClr val="accent2"/>
                </a:solidFill>
                <a:latin typeface="Calibri" pitchFamily="34" charset="0"/>
              </a:rPr>
              <a:t>ödev çalışması</a:t>
            </a:r>
            <a:r>
              <a:rPr lang="en-US" sz="3200" i="1" smtClean="0">
                <a:solidFill>
                  <a:schemeClr val="accent2"/>
                </a:solidFill>
                <a:latin typeface="Calibri" pitchFamily="34" charset="0"/>
              </a:rPr>
              <a:t> – 12 </a:t>
            </a:r>
            <a:r>
              <a:rPr lang="tr-TR" sz="3200" i="1" smtClean="0">
                <a:solidFill>
                  <a:schemeClr val="accent2"/>
                </a:solidFill>
                <a:latin typeface="Calibri" pitchFamily="34" charset="0"/>
              </a:rPr>
              <a:t>saat</a:t>
            </a:r>
            <a:r>
              <a:rPr lang="en-US" sz="3200" i="1" smtClean="0">
                <a:solidFill>
                  <a:schemeClr val="accent2"/>
                </a:solidFill>
                <a:latin typeface="Calibri" pitchFamily="34" charset="0"/>
              </a:rPr>
              <a:t>)</a:t>
            </a:r>
            <a:endParaRPr lang="it-IT" sz="3200" i="1" smtClean="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egnaposto contenuto 2"/>
          <p:cNvSpPr>
            <a:spLocks noGrp="1"/>
          </p:cNvSpPr>
          <p:nvPr>
            <p:ph idx="1"/>
          </p:nvPr>
        </p:nvSpPr>
        <p:spPr>
          <a:xfrm>
            <a:off x="95250" y="1571625"/>
            <a:ext cx="6867525" cy="2057400"/>
          </a:xfrm>
        </p:spPr>
        <p:txBody>
          <a:bodyPr/>
          <a:lstStyle/>
          <a:p>
            <a:pPr eaLnBrk="1" hangingPunct="1"/>
            <a:endParaRPr lang="it-IT" sz="2400" smtClean="0"/>
          </a:p>
          <a:p>
            <a:r>
              <a:rPr lang="tr-TR" sz="2400" smtClean="0">
                <a:latin typeface="Arial" charset="0"/>
              </a:rPr>
              <a:t>E</a:t>
            </a:r>
            <a:r>
              <a:rPr lang="it-IT" sz="2400" smtClean="0"/>
              <a:t>konomik sektör ve piyasa temsilcileri tarafından alınan bilgiler üzerine bir tanıtım paragrafının hazırlanması- 1 saat</a:t>
            </a:r>
          </a:p>
          <a:p>
            <a:r>
              <a:rPr lang="it-IT" sz="2400" smtClean="0"/>
              <a:t>Pazar araştırmasının planlanması ve uygulanması konulu paragraf  hazırlanması - 1 saat</a:t>
            </a:r>
          </a:p>
          <a:p>
            <a:r>
              <a:rPr lang="it-IT" sz="2400" smtClean="0"/>
              <a:t>Gücü ve zayıfl noktalarının teyidi ve anketlerin sonuçlarını içeren  analiz raporu indirilmesi- 1 saat</a:t>
            </a:r>
          </a:p>
          <a:p>
            <a:r>
              <a:rPr lang="it-IT" sz="2400" smtClean="0"/>
              <a:t>Hareketlilik dahilindeki diğer uluslararası iş grupları üyeleriyle paylaşılmak üzere sunumun sonlandırılması -1 saat</a:t>
            </a:r>
            <a:endParaRPr lang="tr-TR" sz="2400" smtClean="0">
              <a:latin typeface="Arial" charset="0"/>
            </a:endParaRPr>
          </a:p>
        </p:txBody>
      </p:sp>
      <p:sp>
        <p:nvSpPr>
          <p:cNvPr id="60418" name="Titolo 1"/>
          <p:cNvSpPr>
            <a:spLocks noGrp="1"/>
          </p:cNvSpPr>
          <p:nvPr>
            <p:ph type="title"/>
          </p:nvPr>
        </p:nvSpPr>
        <p:spPr>
          <a:xfrm>
            <a:off x="190500" y="346075"/>
            <a:ext cx="9058275" cy="806450"/>
          </a:xfrm>
        </p:spPr>
        <p:txBody>
          <a:bodyPr/>
          <a:lstStyle/>
          <a:p>
            <a:pPr eaLnBrk="1" hangingPunct="1"/>
            <a:r>
              <a:rPr lang="tr-TR" sz="4000" b="1" smtClean="0">
                <a:latin typeface="Arial" charset="0"/>
              </a:rPr>
              <a:t>Modülün son faaliyeti</a:t>
            </a:r>
            <a:r>
              <a:rPr lang="it-IT" sz="4000" b="1" smtClean="0"/>
              <a:t> </a:t>
            </a:r>
            <a:r>
              <a:rPr lang="tr-TR" sz="4000" b="1" smtClean="0">
                <a:latin typeface="Arial" charset="0"/>
              </a:rPr>
              <a:t/>
            </a:r>
            <a:br>
              <a:rPr lang="tr-TR" sz="4000" b="1" smtClean="0">
                <a:latin typeface="Arial" charset="0"/>
              </a:rPr>
            </a:br>
            <a:r>
              <a:rPr lang="tr-TR" sz="3200" i="1" smtClean="0">
                <a:solidFill>
                  <a:schemeClr val="accent2"/>
                </a:solidFill>
                <a:latin typeface="Arial" charset="0"/>
              </a:rPr>
              <a:t>Faaliyet</a:t>
            </a:r>
            <a:r>
              <a:rPr lang="en-US" sz="3200" i="1" smtClean="0">
                <a:solidFill>
                  <a:schemeClr val="accent2"/>
                </a:solidFill>
              </a:rPr>
              <a:t> n.3 – </a:t>
            </a:r>
            <a:r>
              <a:rPr lang="tr-TR" sz="3200" i="1" smtClean="0">
                <a:solidFill>
                  <a:schemeClr val="accent2"/>
                </a:solidFill>
                <a:latin typeface="Arial" charset="0"/>
              </a:rPr>
              <a:t>Sonuç raporlarının hazırlanması  (sınıf çalışması-4 saat)</a:t>
            </a:r>
            <a:endParaRPr lang="it-IT" sz="3200" i="1" smtClean="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contenuto 2"/>
          <p:cNvSpPr>
            <a:spLocks noGrp="1"/>
          </p:cNvSpPr>
          <p:nvPr>
            <p:ph idx="1"/>
          </p:nvPr>
        </p:nvSpPr>
        <p:spPr>
          <a:xfrm>
            <a:off x="314325" y="1698625"/>
            <a:ext cx="8534400" cy="3667125"/>
          </a:xfrm>
        </p:spPr>
        <p:txBody>
          <a:bodyPr/>
          <a:lstStyle/>
          <a:p>
            <a:r>
              <a:rPr lang="en-US" sz="2400" smtClean="0"/>
              <a:t> </a:t>
            </a:r>
            <a:r>
              <a:rPr lang="en-US" sz="2400" i="1" smtClean="0"/>
              <a:t>Ülkelerarası hareketliliğin temel amacı,  modül 2de yürütülen faaliyetlerle her ülkede elde edilen sonuçların karşılaştırılması  ve şirketin açılacak olduğu ülkenin seçiminin yapılması olacaktır.</a:t>
            </a:r>
            <a:r>
              <a:rPr lang="en-US" sz="2400" i="1" u="sng" smtClean="0"/>
              <a:t>Her ulusal alt grubun İdari yöneticilerinin toplantıya katılması önerilir.Eğer bir okul, ek öğrenci getirmek istiyorsa, Pazarlama Yöneticisini seçmenizi öneririz. </a:t>
            </a:r>
            <a:r>
              <a:rPr lang="tr-TR" sz="2400" i="1" smtClean="0"/>
              <a:t>Çalıştayın faaliyetlerinin ayrıntılı bir açıklaması ortaklar arasında Aralık 2015 yılında hazırlanacak ve dağıtılacaktır.</a:t>
            </a:r>
          </a:p>
          <a:p>
            <a:r>
              <a:rPr lang="it-IT" b="1" smtClean="0"/>
              <a:t>Öğrenciler okula geri döndüklerinde, sınır ötesi iş fikirlerinin son halini ve  hareketliliklerin sonuçlarını sunmak üzere son bir grup etkinliği düzenlenmeli.</a:t>
            </a:r>
          </a:p>
        </p:txBody>
      </p:sp>
      <p:sp>
        <p:nvSpPr>
          <p:cNvPr id="62466" name="Titolo 1"/>
          <p:cNvSpPr>
            <a:spLocks noGrp="1"/>
          </p:cNvSpPr>
          <p:nvPr>
            <p:ph type="title"/>
          </p:nvPr>
        </p:nvSpPr>
        <p:spPr>
          <a:xfrm>
            <a:off x="125413" y="476250"/>
            <a:ext cx="10096500" cy="1130300"/>
          </a:xfrm>
        </p:spPr>
        <p:txBody>
          <a:bodyPr/>
          <a:lstStyle/>
          <a:p>
            <a:pPr eaLnBrk="1" hangingPunct="1"/>
            <a:r>
              <a:rPr lang="tr-TR" sz="3600" b="1" i="1" smtClean="0">
                <a:latin typeface="Arial" charset="0"/>
              </a:rPr>
              <a:t>Ocak Ayı Toplantısı</a:t>
            </a:r>
            <a:r>
              <a:rPr lang="en-US" sz="3600" b="1" i="1" smtClean="0"/>
              <a:t> 2016</a:t>
            </a:r>
            <a:endParaRPr lang="it-IT" sz="3600" b="1" i="1" smtClean="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a:xfrm>
            <a:off x="269875" y="254000"/>
            <a:ext cx="9105900" cy="1314450"/>
          </a:xfrm>
        </p:spPr>
        <p:txBody>
          <a:bodyPr/>
          <a:lstStyle/>
          <a:p>
            <a:pPr eaLnBrk="1" hangingPunct="1"/>
            <a:r>
              <a:rPr lang="tr-TR" smtClean="0">
                <a:latin typeface="Arial" charset="0"/>
              </a:rPr>
              <a:t>Kaynak</a:t>
            </a:r>
            <a:r>
              <a:rPr lang="it-IT" smtClean="0"/>
              <a:t> 1.1</a:t>
            </a:r>
            <a:br>
              <a:rPr lang="it-IT" smtClean="0"/>
            </a:br>
            <a:r>
              <a:rPr lang="it-IT" smtClean="0"/>
              <a:t>SWOT Anal</a:t>
            </a:r>
            <a:r>
              <a:rPr lang="tr-TR" smtClean="0">
                <a:latin typeface="Arial" charset="0"/>
              </a:rPr>
              <a:t>izi üzerine videolar</a:t>
            </a:r>
            <a:endParaRPr lang="it-IT" smtClean="0">
              <a:latin typeface="Arial" charset="0"/>
            </a:endParaRPr>
          </a:p>
        </p:txBody>
      </p:sp>
      <p:sp>
        <p:nvSpPr>
          <p:cNvPr id="19458" name="Segnaposto contenuto 3"/>
          <p:cNvSpPr>
            <a:spLocks noGrp="1"/>
          </p:cNvSpPr>
          <p:nvPr>
            <p:ph sz="half" idx="1"/>
          </p:nvPr>
        </p:nvSpPr>
        <p:spPr>
          <a:xfrm>
            <a:off x="227013" y="1978025"/>
            <a:ext cx="10807700" cy="2481263"/>
          </a:xfrm>
        </p:spPr>
        <p:txBody>
          <a:bodyPr/>
          <a:lstStyle/>
          <a:p>
            <a:pPr eaLnBrk="1" hangingPunct="1">
              <a:defRPr/>
            </a:pPr>
            <a:r>
              <a:rPr lang="tr-TR" sz="2000" dirty="0" smtClean="0">
                <a:latin typeface="Arial" charset="0"/>
              </a:rPr>
              <a:t>Bu video tüm ülkeler için örnektir</a:t>
            </a:r>
            <a:endParaRPr lang="it-IT" sz="2000" dirty="0" smtClean="0">
              <a:latin typeface="Arial" charset="0"/>
            </a:endParaRPr>
          </a:p>
          <a:p>
            <a:pPr eaLnBrk="1" hangingPunct="1">
              <a:defRPr/>
            </a:pPr>
            <a:r>
              <a:rPr lang="it-IT" sz="2000" dirty="0" smtClean="0">
                <a:hlinkClick r:id="rId3"/>
              </a:rPr>
              <a:t>https://www.youtube.com/watch?v=4aFB9xrkdiU</a:t>
            </a:r>
            <a:r>
              <a:rPr lang="it-IT" sz="2000" dirty="0" smtClean="0"/>
              <a:t> </a:t>
            </a:r>
            <a:endParaRPr lang="tr-TR" sz="2000" dirty="0" smtClean="0"/>
          </a:p>
          <a:p>
            <a:pPr marL="0" indent="0" eaLnBrk="1" hangingPunct="1">
              <a:buFont typeface="Arial" charset="0"/>
              <a:buNone/>
              <a:defRPr/>
            </a:pPr>
            <a:r>
              <a:rPr lang="it-IT" sz="2000" dirty="0"/>
              <a:t/>
            </a:r>
            <a:br>
              <a:rPr lang="it-IT" sz="2000" dirty="0"/>
            </a:br>
            <a:r>
              <a:rPr lang="it-IT" sz="2000" dirty="0"/>
              <a:t>SWOT Anal</a:t>
            </a:r>
            <a:r>
              <a:rPr lang="tr-TR" sz="2000" dirty="0">
                <a:latin typeface="Arial" charset="0"/>
              </a:rPr>
              <a:t>izi üzerine videolar</a:t>
            </a:r>
            <a:endParaRPr lang="it-IT" sz="2000" dirty="0" smtClean="0"/>
          </a:p>
          <a:p>
            <a:pPr eaLnBrk="1" hangingPunct="1">
              <a:buFont typeface="Arial" charset="0"/>
              <a:buNone/>
              <a:defRPr/>
            </a:pPr>
            <a:r>
              <a:rPr lang="it-IT" sz="2000" dirty="0">
                <a:hlinkClick r:id="rId4"/>
              </a:rPr>
              <a:t>https://</a:t>
            </a:r>
            <a:r>
              <a:rPr lang="it-IT" sz="2000" dirty="0" smtClean="0">
                <a:hlinkClick r:id="rId4"/>
              </a:rPr>
              <a:t>www.youtube.com/watch?v=G98xAKMezYg</a:t>
            </a:r>
            <a:endParaRPr lang="tr-TR" sz="2000" dirty="0" smtClean="0"/>
          </a:p>
          <a:p>
            <a:pPr eaLnBrk="1" hangingPunct="1">
              <a:buFont typeface="Arial" charset="0"/>
              <a:buNone/>
              <a:defRPr/>
            </a:pPr>
            <a:r>
              <a:rPr lang="it-IT" sz="2000" dirty="0" smtClean="0">
                <a:hlinkClick r:id="rId5"/>
              </a:rPr>
              <a:t>https</a:t>
            </a:r>
            <a:r>
              <a:rPr lang="it-IT" sz="2000" dirty="0">
                <a:hlinkClick r:id="rId5"/>
              </a:rPr>
              <a:t>://</a:t>
            </a:r>
            <a:r>
              <a:rPr lang="it-IT" sz="2000" dirty="0" smtClean="0">
                <a:hlinkClick r:id="rId5"/>
              </a:rPr>
              <a:t>www.youtube.com/watch?v=kdUNwi1nRps</a:t>
            </a:r>
            <a:endParaRPr lang="tr-TR" sz="2000" dirty="0" smtClean="0"/>
          </a:p>
          <a:p>
            <a:pPr eaLnBrk="1" hangingPunct="1">
              <a:buFont typeface="Arial" charset="0"/>
              <a:buNone/>
              <a:defRPr/>
            </a:pPr>
            <a:r>
              <a:rPr lang="it-IT" sz="2000" dirty="0">
                <a:hlinkClick r:id="rId6"/>
              </a:rPr>
              <a:t>https://</a:t>
            </a:r>
            <a:r>
              <a:rPr lang="it-IT" sz="2000" dirty="0" smtClean="0">
                <a:hlinkClick r:id="rId6"/>
              </a:rPr>
              <a:t>www.youtube.com/watch?v=7AUprX8OY5Q</a:t>
            </a:r>
            <a:endParaRPr lang="tr-TR" sz="2000" dirty="0" smtClean="0"/>
          </a:p>
          <a:p>
            <a:pPr eaLnBrk="1" hangingPunct="1">
              <a:buFont typeface="Arial" charset="0"/>
              <a:buNone/>
              <a:defRPr/>
            </a:pPr>
            <a:endParaRPr lang="it-IT"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371475" y="341313"/>
            <a:ext cx="10982325" cy="1044575"/>
          </a:xfrm>
        </p:spPr>
        <p:txBody>
          <a:bodyPr/>
          <a:lstStyle/>
          <a:p>
            <a:pPr eaLnBrk="1" hangingPunct="1"/>
            <a:r>
              <a:rPr lang="tr-TR" smtClean="0">
                <a:latin typeface="Arial" charset="0"/>
              </a:rPr>
              <a:t>Kaynak</a:t>
            </a:r>
            <a:r>
              <a:rPr lang="it-IT" smtClean="0"/>
              <a:t> 1.2a</a:t>
            </a:r>
            <a:br>
              <a:rPr lang="it-IT" smtClean="0"/>
            </a:br>
            <a:r>
              <a:rPr lang="it-IT" smtClean="0"/>
              <a:t> «A scuola d’impresa»</a:t>
            </a:r>
            <a:r>
              <a:rPr lang="tr-TR" smtClean="0">
                <a:latin typeface="Arial" charset="0"/>
              </a:rPr>
              <a:t>dan örnekler</a:t>
            </a:r>
            <a:endParaRPr lang="it-IT" smtClean="0">
              <a:latin typeface="Arial" charset="0"/>
            </a:endParaRPr>
          </a:p>
        </p:txBody>
      </p:sp>
      <p:pic>
        <p:nvPicPr>
          <p:cNvPr id="21506" name="Picture 2"/>
          <p:cNvPicPr>
            <a:picLocks noChangeAspect="1" noChangeArrowheads="1"/>
          </p:cNvPicPr>
          <p:nvPr/>
        </p:nvPicPr>
        <p:blipFill>
          <a:blip r:embed="rId3"/>
          <a:srcRect/>
          <a:stretch>
            <a:fillRect/>
          </a:stretch>
        </p:blipFill>
        <p:spPr bwMode="auto">
          <a:xfrm>
            <a:off x="639763" y="1517650"/>
            <a:ext cx="2736850" cy="1831975"/>
          </a:xfrm>
          <a:prstGeom prst="rect">
            <a:avLst/>
          </a:prstGeom>
          <a:noFill/>
          <a:ln w="9525">
            <a:noFill/>
            <a:miter lim="800000"/>
            <a:headEnd/>
            <a:tailEnd/>
          </a:ln>
        </p:spPr>
      </p:pic>
      <p:pic>
        <p:nvPicPr>
          <p:cNvPr id="21507" name="Picture 3"/>
          <p:cNvPicPr>
            <a:picLocks noChangeAspect="1" noChangeArrowheads="1"/>
          </p:cNvPicPr>
          <p:nvPr/>
        </p:nvPicPr>
        <p:blipFill>
          <a:blip r:embed="rId4"/>
          <a:srcRect/>
          <a:stretch>
            <a:fillRect/>
          </a:stretch>
        </p:blipFill>
        <p:spPr bwMode="auto">
          <a:xfrm>
            <a:off x="639763" y="3386138"/>
            <a:ext cx="2736850" cy="1954212"/>
          </a:xfrm>
          <a:prstGeom prst="rect">
            <a:avLst/>
          </a:prstGeom>
          <a:noFill/>
          <a:ln w="9525">
            <a:noFill/>
            <a:miter lim="800000"/>
            <a:headEnd/>
            <a:tailEnd/>
          </a:ln>
        </p:spPr>
      </p:pic>
      <p:pic>
        <p:nvPicPr>
          <p:cNvPr id="21508" name="Picture 2"/>
          <p:cNvPicPr>
            <a:picLocks noChangeAspect="1" noChangeArrowheads="1"/>
          </p:cNvPicPr>
          <p:nvPr/>
        </p:nvPicPr>
        <p:blipFill>
          <a:blip r:embed="rId5"/>
          <a:srcRect/>
          <a:stretch>
            <a:fillRect/>
          </a:stretch>
        </p:blipFill>
        <p:spPr bwMode="auto">
          <a:xfrm>
            <a:off x="4451350" y="1381125"/>
            <a:ext cx="5245100" cy="369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p:txBody>
          <a:bodyPr/>
          <a:lstStyle/>
          <a:p>
            <a:pPr eaLnBrk="1" hangingPunct="1"/>
            <a:r>
              <a:rPr lang="tr-TR" smtClean="0">
                <a:latin typeface="Arial" charset="0"/>
              </a:rPr>
              <a:t>Kaynak</a:t>
            </a:r>
            <a:r>
              <a:rPr lang="it-IT" smtClean="0"/>
              <a:t> 1.2b</a:t>
            </a:r>
            <a:br>
              <a:rPr lang="it-IT" smtClean="0"/>
            </a:br>
            <a:r>
              <a:rPr lang="it-IT" smtClean="0"/>
              <a:t> «A scuola d’impresa» </a:t>
            </a:r>
            <a:r>
              <a:rPr lang="tr-TR" smtClean="0">
                <a:latin typeface="Arial" charset="0"/>
              </a:rPr>
              <a:t>dan örnekler</a:t>
            </a:r>
            <a:endParaRPr lang="it-IT" smtClean="0">
              <a:latin typeface="Arial" charset="0"/>
            </a:endParaRPr>
          </a:p>
        </p:txBody>
      </p:sp>
      <p:pic>
        <p:nvPicPr>
          <p:cNvPr id="23554" name="Picture 4"/>
          <p:cNvPicPr>
            <a:picLocks noGrp="1" noChangeAspect="1" noChangeArrowheads="1"/>
          </p:cNvPicPr>
          <p:nvPr>
            <p:ph idx="1"/>
          </p:nvPr>
        </p:nvPicPr>
        <p:blipFill>
          <a:blip r:embed="rId3"/>
          <a:srcRect/>
          <a:stretch>
            <a:fillRect/>
          </a:stretch>
        </p:blipFill>
        <p:spPr>
          <a:xfrm>
            <a:off x="923925" y="1812925"/>
            <a:ext cx="3238500" cy="2090738"/>
          </a:xfrm>
        </p:spPr>
      </p:pic>
      <p:pic>
        <p:nvPicPr>
          <p:cNvPr id="23555" name="Picture 2"/>
          <p:cNvPicPr>
            <a:picLocks noChangeAspect="1" noChangeArrowheads="1"/>
          </p:cNvPicPr>
          <p:nvPr/>
        </p:nvPicPr>
        <p:blipFill>
          <a:blip r:embed="rId4"/>
          <a:srcRect/>
          <a:stretch>
            <a:fillRect/>
          </a:stretch>
        </p:blipFill>
        <p:spPr bwMode="auto">
          <a:xfrm>
            <a:off x="981075" y="3990975"/>
            <a:ext cx="3175000" cy="2532063"/>
          </a:xfrm>
          <a:prstGeom prst="rect">
            <a:avLst/>
          </a:prstGeom>
          <a:noFill/>
          <a:ln w="9525">
            <a:noFill/>
            <a:miter lim="800000"/>
            <a:headEnd/>
            <a:tailEnd/>
          </a:ln>
        </p:spPr>
      </p:pic>
      <p:pic>
        <p:nvPicPr>
          <p:cNvPr id="23556" name="Picture 5"/>
          <p:cNvPicPr>
            <a:picLocks noChangeAspect="1" noChangeArrowheads="1"/>
          </p:cNvPicPr>
          <p:nvPr/>
        </p:nvPicPr>
        <p:blipFill>
          <a:blip r:embed="rId5"/>
          <a:srcRect/>
          <a:stretch>
            <a:fillRect/>
          </a:stretch>
        </p:blipFill>
        <p:spPr bwMode="auto">
          <a:xfrm>
            <a:off x="4275138" y="1828800"/>
            <a:ext cx="7040562" cy="469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p:txBody>
          <a:bodyPr/>
          <a:lstStyle/>
          <a:p>
            <a:pPr eaLnBrk="1" hangingPunct="1"/>
            <a:r>
              <a:rPr lang="tr-TR" smtClean="0">
                <a:latin typeface="Arial" charset="0"/>
              </a:rPr>
              <a:t>Faaliyet</a:t>
            </a:r>
            <a:r>
              <a:rPr lang="it-IT" smtClean="0"/>
              <a:t> 1.1 (</a:t>
            </a:r>
            <a:r>
              <a:rPr lang="tr-TR" smtClean="0">
                <a:latin typeface="Arial" charset="0"/>
              </a:rPr>
              <a:t>net üzerinden</a:t>
            </a:r>
            <a:r>
              <a:rPr lang="it-IT" smtClean="0"/>
              <a:t>) </a:t>
            </a:r>
            <a:br>
              <a:rPr lang="it-IT" smtClean="0"/>
            </a:br>
            <a:r>
              <a:rPr lang="tr-TR" smtClean="0">
                <a:latin typeface="Arial" charset="0"/>
              </a:rPr>
              <a:t>Ön araştırma</a:t>
            </a:r>
            <a:r>
              <a:rPr lang="it-IT" smtClean="0"/>
              <a:t> </a:t>
            </a:r>
          </a:p>
        </p:txBody>
      </p:sp>
      <p:sp>
        <p:nvSpPr>
          <p:cNvPr id="25602" name="Segnaposto contenuto 2"/>
          <p:cNvSpPr>
            <a:spLocks noGrp="1"/>
          </p:cNvSpPr>
          <p:nvPr>
            <p:ph idx="1"/>
          </p:nvPr>
        </p:nvSpPr>
        <p:spPr/>
        <p:txBody>
          <a:bodyPr/>
          <a:lstStyle/>
          <a:p>
            <a:pPr eaLnBrk="1" hangingPunct="1">
              <a:lnSpc>
                <a:spcPct val="80000"/>
              </a:lnSpc>
            </a:pPr>
            <a:r>
              <a:rPr lang="tr-TR" sz="2000" b="1" smtClean="0">
                <a:latin typeface="Times New Roman" pitchFamily="18" charset="0"/>
              </a:rPr>
              <a:t>Tanım</a:t>
            </a:r>
            <a:r>
              <a:rPr lang="en-GB" sz="2000" b="1" smtClean="0">
                <a:latin typeface="Times New Roman" pitchFamily="18" charset="0"/>
              </a:rPr>
              <a:t>:</a:t>
            </a:r>
            <a:r>
              <a:rPr lang="tr-TR" sz="2000" b="1" smtClean="0">
                <a:latin typeface="Times New Roman" pitchFamily="18" charset="0"/>
              </a:rPr>
              <a:t> </a:t>
            </a:r>
            <a:r>
              <a:rPr lang="en-GB" sz="2000" smtClean="0">
                <a:latin typeface="Times New Roman" pitchFamily="18" charset="0"/>
              </a:rPr>
              <a:t>Senin pazar araştırmanın temellerini belirleyerek başlayalım mı? Iş fikrin hedef kitle için yararlı mı? Yenilikçi m</a:t>
            </a:r>
            <a:r>
              <a:rPr lang="tr-TR" sz="2000" smtClean="0">
                <a:latin typeface="Times New Roman" pitchFamily="18" charset="0"/>
              </a:rPr>
              <a:t>i</a:t>
            </a:r>
            <a:r>
              <a:rPr lang="en-GB" sz="2000" smtClean="0">
                <a:latin typeface="Times New Roman" pitchFamily="18" charset="0"/>
              </a:rPr>
              <a:t>?</a:t>
            </a:r>
            <a:endParaRPr lang="tr-TR" sz="2000" smtClean="0">
              <a:latin typeface="Times New Roman" pitchFamily="18" charset="0"/>
            </a:endParaRPr>
          </a:p>
          <a:p>
            <a:pPr eaLnBrk="1" hangingPunct="1">
              <a:lnSpc>
                <a:spcPct val="80000"/>
              </a:lnSpc>
            </a:pPr>
            <a:endParaRPr lang="en-GB" sz="2000" smtClean="0">
              <a:latin typeface="Times New Roman" pitchFamily="18" charset="0"/>
            </a:endParaRPr>
          </a:p>
          <a:p>
            <a:r>
              <a:rPr lang="tr-TR" sz="2000" b="1" smtClean="0">
                <a:latin typeface="Times New Roman" pitchFamily="18" charset="0"/>
              </a:rPr>
              <a:t>Öğrenciler için talimatlar</a:t>
            </a:r>
            <a:r>
              <a:rPr lang="en-GB" sz="2000" b="1" smtClean="0">
                <a:latin typeface="Times New Roman" pitchFamily="18" charset="0"/>
              </a:rPr>
              <a:t>:</a:t>
            </a:r>
            <a:r>
              <a:rPr lang="en-GB" sz="2000" smtClean="0">
                <a:latin typeface="Times New Roman" pitchFamily="18" charset="0"/>
              </a:rPr>
              <a:t> Işini benzersiz ya da en azından rakiplerinden daha cazip kılan başlıca yönleri bulmak için çalış,</a:t>
            </a:r>
            <a:r>
              <a:rPr lang="tr-TR" sz="2000" smtClean="0">
                <a:latin typeface="Times New Roman" pitchFamily="18" charset="0"/>
              </a:rPr>
              <a:t> </a:t>
            </a:r>
            <a:r>
              <a:rPr lang="en-GB" sz="2000" smtClean="0">
                <a:latin typeface="Times New Roman" pitchFamily="18" charset="0"/>
              </a:rPr>
              <a:t>'Google Maps' e tıkla ve arama motorunda senin fikrini en iyi ifade eden kelimeyi açmak için buraya tıklayın.Şimdi, çevrenizdeki benzer şirketlerle ilgili bir fikrin olabilir ...Web sitelerini ziyaret et ve bir müşterinin senin ürün / hizmetini seçmesi için 10 neden listelemey</a:t>
            </a:r>
            <a:r>
              <a:rPr lang="tr-TR" sz="2000" smtClean="0">
                <a:latin typeface="Times New Roman" pitchFamily="18" charset="0"/>
              </a:rPr>
              <a:t>i dene</a:t>
            </a:r>
          </a:p>
          <a:p>
            <a:pPr>
              <a:buFont typeface="Arial" charset="0"/>
              <a:buNone/>
            </a:pPr>
            <a:endParaRPr lang="tr-TR" sz="2000" smtClean="0">
              <a:latin typeface="Times New Roman" pitchFamily="18" charset="0"/>
            </a:endParaRPr>
          </a:p>
          <a:p>
            <a:r>
              <a:rPr lang="tr-TR" sz="2000" b="1" smtClean="0">
                <a:latin typeface="Times New Roman" pitchFamily="18" charset="0"/>
              </a:rPr>
              <a:t>Platformla iletişim</a:t>
            </a:r>
            <a:r>
              <a:rPr lang="en-GB" sz="2000" smtClean="0">
                <a:latin typeface="Times New Roman" pitchFamily="18" charset="0"/>
              </a:rPr>
              <a:t>:Öğrenciler 10 numaralandırılmış açıklama alanı doldurmak zorundalar ve daha sonra onların cevaplarını indirebilirler.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p:txBody>
          <a:bodyPr/>
          <a:lstStyle/>
          <a:p>
            <a:pPr eaLnBrk="1" hangingPunct="1"/>
            <a:r>
              <a:rPr lang="tr-TR" smtClean="0">
                <a:latin typeface="Arial" charset="0"/>
              </a:rPr>
              <a:t>Faaliyet G</a:t>
            </a:r>
            <a:r>
              <a:rPr lang="it-IT" smtClean="0"/>
              <a:t> </a:t>
            </a:r>
            <a:r>
              <a:rPr lang="it-IT" b="1" smtClean="0"/>
              <a:t>1.2</a:t>
            </a:r>
            <a:r>
              <a:rPr lang="it-IT" smtClean="0"/>
              <a:t> (</a:t>
            </a:r>
            <a:r>
              <a:rPr lang="tr-TR" smtClean="0">
                <a:latin typeface="Arial" charset="0"/>
              </a:rPr>
              <a:t>net üzerinden</a:t>
            </a:r>
            <a:r>
              <a:rPr lang="it-IT" smtClean="0"/>
              <a:t>)  </a:t>
            </a:r>
            <a:br>
              <a:rPr lang="it-IT" smtClean="0"/>
            </a:br>
            <a:r>
              <a:rPr lang="tr-TR" smtClean="0">
                <a:latin typeface="Arial" charset="0"/>
              </a:rPr>
              <a:t>Hangi kaynaklara ihtiyacınız var</a:t>
            </a:r>
            <a:r>
              <a:rPr lang="it-IT" smtClean="0"/>
              <a:t>?</a:t>
            </a:r>
          </a:p>
        </p:txBody>
      </p:sp>
      <p:sp>
        <p:nvSpPr>
          <p:cNvPr id="27650" name="Segnaposto contenuto 2"/>
          <p:cNvSpPr>
            <a:spLocks noGrp="1"/>
          </p:cNvSpPr>
          <p:nvPr>
            <p:ph idx="1"/>
          </p:nvPr>
        </p:nvSpPr>
        <p:spPr/>
        <p:txBody>
          <a:bodyPr/>
          <a:lstStyle/>
          <a:p>
            <a:r>
              <a:rPr lang="tr-TR" sz="2000" b="1" smtClean="0">
                <a:latin typeface="Arial" charset="0"/>
              </a:rPr>
              <a:t>Tanım</a:t>
            </a:r>
            <a:r>
              <a:rPr lang="en-GB" sz="2000" b="1" smtClean="0"/>
              <a:t>:</a:t>
            </a:r>
            <a:r>
              <a:rPr lang="en-GB" sz="2000" smtClean="0"/>
              <a:t> </a:t>
            </a:r>
            <a:r>
              <a:rPr lang="tr-TR" sz="2000" smtClean="0">
                <a:latin typeface="Arial" charset="0"/>
              </a:rPr>
              <a:t>Şimdi olası rakiplerinizin web sitesini de kontrol ettiğinize göre,ihtiyacınız olan kaynakların daha cok farkına varmalısınız.</a:t>
            </a:r>
          </a:p>
          <a:p>
            <a:r>
              <a:rPr lang="tr-TR" sz="2000" b="1" smtClean="0">
                <a:latin typeface="Arial" charset="0"/>
              </a:rPr>
              <a:t>Öğrenciler için talimatlar</a:t>
            </a:r>
            <a:r>
              <a:rPr lang="en-GB" sz="2000" b="1" smtClean="0"/>
              <a:t>:</a:t>
            </a:r>
            <a:r>
              <a:rPr lang="tr-TR" sz="2000" b="1" smtClean="0">
                <a:latin typeface="Arial" charset="0"/>
              </a:rPr>
              <a:t> </a:t>
            </a:r>
            <a:r>
              <a:rPr lang="en-GB" sz="2000" smtClean="0"/>
              <a:t>Istenen tüm bilgileri aşağıdaki tabloya doldurun!</a:t>
            </a:r>
            <a:endParaRPr lang="it-IT" sz="2000" smtClean="0"/>
          </a:p>
        </p:txBody>
      </p:sp>
      <p:graphicFrame>
        <p:nvGraphicFramePr>
          <p:cNvPr id="19487" name="Group 31"/>
          <p:cNvGraphicFramePr>
            <a:graphicFrameLocks noGrp="1"/>
          </p:cNvGraphicFramePr>
          <p:nvPr/>
        </p:nvGraphicFramePr>
        <p:xfrm>
          <a:off x="866775" y="3248025"/>
          <a:ext cx="9944100" cy="2501900"/>
        </p:xfrm>
        <a:graphic>
          <a:graphicData uri="http://schemas.openxmlformats.org/drawingml/2006/table">
            <a:tbl>
              <a:tblPr/>
              <a:tblGrid>
                <a:gridCol w="2047875"/>
                <a:gridCol w="2603500"/>
                <a:gridCol w="2187575"/>
                <a:gridCol w="3105150"/>
              </a:tblGrid>
              <a:tr h="9175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1" i="0" u="none" strike="noStrike" cap="none" normalizeH="0" baseline="0" smtClean="0">
                          <a:ln>
                            <a:noFill/>
                          </a:ln>
                          <a:solidFill>
                            <a:srgbClr val="FFFFFF"/>
                          </a:solidFill>
                          <a:effectLst/>
                          <a:latin typeface="Arial" charset="0"/>
                          <a:cs typeface="Arial" charset="0"/>
                        </a:rPr>
                        <a:t>Kaynaklar</a:t>
                      </a:r>
                      <a:endParaRPr kumimoji="0" lang="it-IT" sz="11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1" i="0" u="none" strike="noStrike" cap="none" normalizeH="0" baseline="0" smtClean="0">
                          <a:ln>
                            <a:noFill/>
                          </a:ln>
                          <a:solidFill>
                            <a:srgbClr val="FFFFFF"/>
                          </a:solidFill>
                          <a:effectLst/>
                          <a:latin typeface="Arial" charset="0"/>
                          <a:cs typeface="Arial" charset="0"/>
                        </a:rPr>
                        <a:t>İhtiyaç duyulan kaynakların tanıtımı</a:t>
                      </a:r>
                      <a:r>
                        <a:rPr kumimoji="0" lang="en-GB" sz="1400" b="1" i="0" u="none" strike="noStrike" cap="none" normalizeH="0" baseline="0" smtClean="0">
                          <a:ln>
                            <a:noFill/>
                          </a:ln>
                          <a:solidFill>
                            <a:srgbClr val="FFFFFF"/>
                          </a:solidFill>
                          <a:effectLst/>
                          <a:latin typeface="Calibri" pitchFamily="34" charset="0"/>
                          <a:cs typeface="Arial" charset="0"/>
                        </a:rPr>
                        <a:t> </a:t>
                      </a:r>
                      <a:endParaRPr kumimoji="0" lang="it-IT" sz="1100" b="1" i="0" u="none" strike="noStrike" cap="none" normalizeH="0" baseline="0" smtClean="0">
                        <a:ln>
                          <a:noFill/>
                        </a:ln>
                        <a:solidFill>
                          <a:srgbClr val="FFFFFF"/>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1" i="0" u="none" strike="noStrike" cap="none" normalizeH="0" baseline="0" smtClean="0">
                          <a:ln>
                            <a:noFill/>
                          </a:ln>
                          <a:solidFill>
                            <a:srgbClr val="FFFFFF"/>
                          </a:solidFill>
                          <a:effectLst/>
                          <a:latin typeface="Arial" charset="0"/>
                          <a:cs typeface="Arial" charset="0"/>
                        </a:rPr>
                        <a:t>Kaynakların güncel erişilebilirliği</a:t>
                      </a:r>
                      <a:endParaRPr kumimoji="0" lang="it-IT" sz="11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r>
              <a:tr h="4540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1" i="0" u="none" strike="noStrike" cap="none" normalizeH="0" baseline="0" smtClean="0">
                          <a:ln>
                            <a:noFill/>
                          </a:ln>
                          <a:solidFill>
                            <a:srgbClr val="FFFFFF"/>
                          </a:solidFill>
                          <a:effectLst/>
                          <a:latin typeface="Arial" charset="0"/>
                          <a:cs typeface="Arial" charset="0"/>
                        </a:rPr>
                        <a:t>Teknolojik kaynaklar </a:t>
                      </a:r>
                      <a:endParaRPr kumimoji="0" lang="it-IT" sz="11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smtClean="0">
                          <a:ln>
                            <a:noFill/>
                          </a:ln>
                          <a:solidFill>
                            <a:srgbClr val="000000"/>
                          </a:solidFill>
                          <a:effectLst/>
                          <a:latin typeface="Calibri" pitchFamily="34" charset="0"/>
                          <a:cs typeface="Arial" charset="0"/>
                        </a:rPr>
                        <a:t> </a:t>
                      </a:r>
                      <a:endParaRPr kumimoji="0" lang="it-IT" sz="1100" b="0" i="0" u="none" strike="noStrike" cap="none" normalizeH="0" baseline="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0" i="0" u="none" strike="noStrike" cap="none" normalizeH="0" baseline="0" smtClean="0">
                          <a:ln>
                            <a:noFill/>
                          </a:ln>
                          <a:solidFill>
                            <a:srgbClr val="000000"/>
                          </a:solidFill>
                          <a:effectLst/>
                          <a:latin typeface="Arial" charset="0"/>
                          <a:cs typeface="Arial" charset="0"/>
                        </a:rPr>
                        <a:t>EVET ( detayları belirtin)</a:t>
                      </a:r>
                      <a:endParaRPr kumimoji="0" lang="it-IT" sz="11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0" i="0" u="none" strike="noStrike" cap="none" normalizeH="0" baseline="0" smtClean="0">
                          <a:ln>
                            <a:noFill/>
                          </a:ln>
                          <a:solidFill>
                            <a:srgbClr val="000000"/>
                          </a:solidFill>
                          <a:effectLst/>
                          <a:latin typeface="Arial" charset="0"/>
                          <a:cs typeface="Arial" charset="0"/>
                        </a:rPr>
                        <a:t>HAYIR ( kaynak elde etme fikirleri)</a:t>
                      </a:r>
                      <a:endParaRPr kumimoji="0" lang="it-IT" sz="11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4286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1" i="0" u="none" strike="noStrike" cap="none" normalizeH="0" baseline="0" smtClean="0">
                          <a:ln>
                            <a:noFill/>
                          </a:ln>
                          <a:solidFill>
                            <a:srgbClr val="FFFFFF"/>
                          </a:solidFill>
                          <a:effectLst/>
                          <a:latin typeface="Arial" charset="0"/>
                          <a:cs typeface="Arial" charset="0"/>
                        </a:rPr>
                        <a:t>İnsan kaynakları </a:t>
                      </a:r>
                      <a:endParaRPr kumimoji="0" lang="it-IT" sz="11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smtClean="0">
                          <a:ln>
                            <a:noFill/>
                          </a:ln>
                          <a:solidFill>
                            <a:srgbClr val="000000"/>
                          </a:solidFill>
                          <a:effectLst/>
                          <a:latin typeface="Calibri" pitchFamily="34" charset="0"/>
                          <a:cs typeface="Arial" charset="0"/>
                        </a:rPr>
                        <a:t> </a:t>
                      </a:r>
                      <a:endParaRPr kumimoji="0" lang="it-IT" sz="1100" b="0" i="0" u="none" strike="noStrike" cap="none" normalizeH="0" baseline="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0" i="0" u="none" strike="noStrike" cap="none" normalizeH="0" baseline="0" smtClean="0">
                          <a:ln>
                            <a:noFill/>
                          </a:ln>
                          <a:solidFill>
                            <a:srgbClr val="000000"/>
                          </a:solidFill>
                          <a:effectLst/>
                          <a:latin typeface="Arial" charset="0"/>
                          <a:cs typeface="Arial" charset="0"/>
                        </a:rPr>
                        <a:t>EVET ( detayları belirtin)</a:t>
                      </a:r>
                      <a:endParaRPr kumimoji="0" lang="it-IT" sz="11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endParaRPr kumimoji="0" lang="it-IT" sz="1100" b="0" i="0" u="none" strike="noStrike" cap="none" normalizeH="0" baseline="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0" i="0" u="none" strike="noStrike" cap="none" normalizeH="0" baseline="0" smtClean="0">
                          <a:ln>
                            <a:noFill/>
                          </a:ln>
                          <a:solidFill>
                            <a:srgbClr val="000000"/>
                          </a:solidFill>
                          <a:effectLst/>
                          <a:latin typeface="Arial" charset="0"/>
                          <a:cs typeface="Arial" charset="0"/>
                        </a:rPr>
                        <a:t>HAYIR ( kaynak elde etme fikirleri)</a:t>
                      </a:r>
                      <a:endParaRPr kumimoji="0" lang="it-IT" sz="11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endParaRPr kumimoji="0" lang="it-IT" sz="1100" b="0" i="0" u="none" strike="noStrike" cap="none" normalizeH="0" baseline="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4191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1" i="0" u="none" strike="noStrike" cap="none" normalizeH="0" baseline="0" smtClean="0">
                          <a:ln>
                            <a:noFill/>
                          </a:ln>
                          <a:solidFill>
                            <a:srgbClr val="FFFFFF"/>
                          </a:solidFill>
                          <a:effectLst/>
                          <a:latin typeface="Arial" charset="0"/>
                          <a:cs typeface="Arial" charset="0"/>
                        </a:rPr>
                        <a:t>Finans kaynakları</a:t>
                      </a:r>
                      <a:endParaRPr kumimoji="0" lang="it-IT" sz="11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400" b="0" i="0" u="none" strike="noStrike" cap="none" normalizeH="0" baseline="0" smtClean="0">
                          <a:ln>
                            <a:noFill/>
                          </a:ln>
                          <a:solidFill>
                            <a:srgbClr val="000000"/>
                          </a:solidFill>
                          <a:effectLst/>
                          <a:latin typeface="Calibri" pitchFamily="34" charset="0"/>
                          <a:cs typeface="Arial" charset="0"/>
                        </a:rPr>
                        <a:t> </a:t>
                      </a:r>
                      <a:endParaRPr kumimoji="0" lang="it-IT" sz="1100" b="0" i="0" u="none" strike="noStrike" cap="none" normalizeH="0" baseline="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0" i="0" u="none" strike="noStrike" cap="none" normalizeH="0" baseline="0" smtClean="0">
                          <a:ln>
                            <a:noFill/>
                          </a:ln>
                          <a:solidFill>
                            <a:srgbClr val="000000"/>
                          </a:solidFill>
                          <a:effectLst/>
                          <a:latin typeface="Arial" charset="0"/>
                          <a:cs typeface="Arial" charset="0"/>
                        </a:rPr>
                        <a:t>EVET ( detayları belirtin)</a:t>
                      </a:r>
                      <a:endParaRPr kumimoji="0" lang="it-IT" sz="11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endParaRPr kumimoji="0" lang="it-IT" sz="1100" b="0" i="0" u="none" strike="noStrike" cap="none" normalizeH="0" baseline="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tr-TR" sz="1400" b="0" i="0" u="none" strike="noStrike" cap="none" normalizeH="0" baseline="0" smtClean="0">
                          <a:ln>
                            <a:noFill/>
                          </a:ln>
                          <a:solidFill>
                            <a:srgbClr val="000000"/>
                          </a:solidFill>
                          <a:effectLst/>
                          <a:latin typeface="Arial" charset="0"/>
                          <a:cs typeface="Arial" charset="0"/>
                        </a:rPr>
                        <a:t>HAYIR ( kaynak elde etme fikirleri)</a:t>
                      </a:r>
                      <a:endParaRPr kumimoji="0" lang="it-IT" sz="11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endParaRPr kumimoji="0" lang="it-IT" sz="1100" b="0" i="0" u="none" strike="noStrike" cap="none" normalizeH="0" baseline="0" smtClean="0">
                        <a:ln>
                          <a:noFill/>
                        </a:ln>
                        <a:solidFill>
                          <a:srgbClr val="000000"/>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pPr eaLnBrk="1" hangingPunct="1"/>
            <a:r>
              <a:rPr lang="tr-TR" b="1" smtClean="0">
                <a:latin typeface="Times New Roman" pitchFamily="18" charset="0"/>
              </a:rPr>
              <a:t>Faaliyet</a:t>
            </a:r>
            <a:r>
              <a:rPr lang="it-IT" b="1" smtClean="0">
                <a:latin typeface="Times New Roman" pitchFamily="18" charset="0"/>
              </a:rPr>
              <a:t> 1.3 (</a:t>
            </a:r>
            <a:r>
              <a:rPr lang="tr-TR" smtClean="0">
                <a:latin typeface="Times New Roman" pitchFamily="18" charset="0"/>
              </a:rPr>
              <a:t>net üzerinden/online</a:t>
            </a:r>
            <a:r>
              <a:rPr lang="it-IT" b="1" smtClean="0">
                <a:latin typeface="Times New Roman" pitchFamily="18" charset="0"/>
              </a:rPr>
              <a:t>)</a:t>
            </a:r>
            <a:br>
              <a:rPr lang="it-IT" b="1" smtClean="0">
                <a:latin typeface="Times New Roman" pitchFamily="18" charset="0"/>
              </a:rPr>
            </a:br>
            <a:r>
              <a:rPr lang="tr-TR" b="1" smtClean="0">
                <a:latin typeface="Times New Roman" pitchFamily="18" charset="0"/>
              </a:rPr>
              <a:t>Kişisel</a:t>
            </a:r>
            <a:r>
              <a:rPr lang="it-IT" b="1" smtClean="0">
                <a:latin typeface="Times New Roman" pitchFamily="18" charset="0"/>
              </a:rPr>
              <a:t> swot anali</a:t>
            </a:r>
            <a:r>
              <a:rPr lang="tr-TR" b="1" smtClean="0">
                <a:latin typeface="Times New Roman" pitchFamily="18" charset="0"/>
              </a:rPr>
              <a:t>zim</a:t>
            </a:r>
            <a:endParaRPr lang="it-IT" b="1" smtClean="0">
              <a:latin typeface="Times New Roman" pitchFamily="18" charset="0"/>
            </a:endParaRPr>
          </a:p>
        </p:txBody>
      </p:sp>
      <p:sp>
        <p:nvSpPr>
          <p:cNvPr id="29698" name="Segnaposto contenuto 2"/>
          <p:cNvSpPr>
            <a:spLocks noGrp="1"/>
          </p:cNvSpPr>
          <p:nvPr>
            <p:ph idx="1"/>
          </p:nvPr>
        </p:nvSpPr>
        <p:spPr>
          <a:xfrm>
            <a:off x="1130300" y="2206625"/>
            <a:ext cx="10515600" cy="4351338"/>
          </a:xfrm>
        </p:spPr>
        <p:txBody>
          <a:bodyPr/>
          <a:lstStyle/>
          <a:p>
            <a:pPr eaLnBrk="1" hangingPunct="1"/>
            <a:r>
              <a:rPr lang="tr-TR" sz="2400" b="1" smtClean="0">
                <a:latin typeface="Arial" charset="0"/>
              </a:rPr>
              <a:t>Tanım</a:t>
            </a:r>
            <a:r>
              <a:rPr lang="en-GB" sz="2400" b="1" smtClean="0"/>
              <a:t>:</a:t>
            </a:r>
            <a:r>
              <a:rPr lang="en-GB" sz="1600" smtClean="0"/>
              <a:t>   </a:t>
            </a:r>
            <a:r>
              <a:rPr lang="tr-TR" sz="2000" smtClean="0">
                <a:latin typeface="Arial" charset="0"/>
              </a:rPr>
              <a:t>Platformun önceki bölümlerinde edinmiş olduğunuz bilgiyle örnekleri takip edip kendi iş fikrinizin swot analizini yapabiliyor olmalısınız.</a:t>
            </a:r>
            <a:endParaRPr lang="en-GB" sz="2000" smtClean="0">
              <a:latin typeface="Arial" charset="0"/>
            </a:endParaRPr>
          </a:p>
          <a:p>
            <a:pPr eaLnBrk="1" hangingPunct="1"/>
            <a:r>
              <a:rPr lang="tr-TR" sz="2000" b="1" smtClean="0">
                <a:latin typeface="Arial" charset="0"/>
              </a:rPr>
              <a:t>Öğrenciler için talimatlar</a:t>
            </a:r>
            <a:r>
              <a:rPr lang="en-GB" sz="2000" b="1" smtClean="0"/>
              <a:t>:</a:t>
            </a:r>
            <a:r>
              <a:rPr lang="it-IT" sz="2000" smtClean="0"/>
              <a:t>Ürününün / Hizmetinin güçlüklerini, zayıf yönlerini , fırsatlarını ve tehditlerini düşünün, aşağıdaki tabloda her kutuyu en az üç öğeyle doldurunuz!</a:t>
            </a:r>
          </a:p>
        </p:txBody>
      </p:sp>
      <p:graphicFrame>
        <p:nvGraphicFramePr>
          <p:cNvPr id="20543" name="Group 63"/>
          <p:cNvGraphicFramePr>
            <a:graphicFrameLocks noGrp="1"/>
          </p:cNvGraphicFramePr>
          <p:nvPr/>
        </p:nvGraphicFramePr>
        <p:xfrm>
          <a:off x="2527300" y="4106863"/>
          <a:ext cx="7069138" cy="2276475"/>
        </p:xfrm>
        <a:graphic>
          <a:graphicData uri="http://schemas.openxmlformats.org/drawingml/2006/table">
            <a:tbl>
              <a:tblPr/>
              <a:tblGrid>
                <a:gridCol w="3535363"/>
                <a:gridCol w="3533775"/>
              </a:tblGrid>
              <a:tr h="2111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charset="0"/>
                          <a:cs typeface="Arial" charset="0"/>
                        </a:rPr>
                        <a:t>Güçlü yanlar</a:t>
                      </a:r>
                      <a:endParaRPr kumimoji="0" lang="it-IT" sz="600" b="1" i="0" u="none" strike="noStrike" cap="none" normalizeH="0" baseline="0" smtClean="0">
                        <a:ln>
                          <a:noFill/>
                        </a:ln>
                        <a:solidFill>
                          <a:schemeClr val="tx1"/>
                        </a:solidFill>
                        <a:effectLst/>
                        <a:latin typeface="Arial"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E75B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charset="0"/>
                          <a:cs typeface="Arial" charset="0"/>
                        </a:rPr>
                        <a:t>Zayıf yanlar</a:t>
                      </a:r>
                      <a:endParaRPr kumimoji="0" lang="it-IT" sz="600" b="1" i="0" u="none" strike="noStrike" cap="none" normalizeH="0" baseline="0" smtClean="0">
                        <a:ln>
                          <a:noFill/>
                        </a:ln>
                        <a:solidFill>
                          <a:schemeClr val="tx1"/>
                        </a:solidFill>
                        <a:effectLst/>
                        <a:latin typeface="Arial"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E75B6"/>
                    </a:solid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charset="0"/>
                          <a:cs typeface="Arial" charset="0"/>
                        </a:rPr>
                        <a:t>Fırsatlar</a:t>
                      </a:r>
                      <a:endParaRPr kumimoji="0" lang="it-IT" sz="600" b="1" i="0" u="none" strike="noStrike" cap="none" normalizeH="0" baseline="0" smtClean="0">
                        <a:ln>
                          <a:noFill/>
                        </a:ln>
                        <a:solidFill>
                          <a:schemeClr val="tx1"/>
                        </a:solidFill>
                        <a:effectLst/>
                        <a:latin typeface="Arial"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E75B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smtClean="0">
                          <a:ln>
                            <a:noFill/>
                          </a:ln>
                          <a:solidFill>
                            <a:srgbClr val="000000"/>
                          </a:solidFill>
                          <a:effectLst/>
                          <a:latin typeface="Arial" charset="0"/>
                          <a:cs typeface="Arial" charset="0"/>
                        </a:rPr>
                        <a:t>Tehditler </a:t>
                      </a:r>
                      <a:endParaRPr kumimoji="0" lang="it-IT" sz="600" b="1" i="0" u="none" strike="noStrike" cap="none" normalizeH="0" baseline="0" smtClean="0">
                        <a:ln>
                          <a:noFill/>
                        </a:ln>
                        <a:solidFill>
                          <a:srgbClr val="000000"/>
                        </a:solidFill>
                        <a:effectLst/>
                        <a:latin typeface="Arial"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E75B6"/>
                    </a:solid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1" i="0" u="none" strike="noStrike" cap="none" normalizeH="0" baseline="0" smtClean="0">
                          <a:ln>
                            <a:noFill/>
                          </a:ln>
                          <a:solidFill>
                            <a:srgbClr val="FFFFFF"/>
                          </a:solidFill>
                          <a:effectLst/>
                          <a:latin typeface="Calibri" pitchFamily="34" charset="0"/>
                          <a:cs typeface="Arial" charset="0"/>
                        </a:rPr>
                        <a:t> </a:t>
                      </a:r>
                      <a:endParaRPr kumimoji="0" lang="it-IT" sz="6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600" b="0" i="0" u="none" strike="noStrike" cap="none" normalizeH="0" baseline="0" smtClean="0">
                          <a:ln>
                            <a:noFill/>
                          </a:ln>
                          <a:solidFill>
                            <a:srgbClr val="000000"/>
                          </a:solidFill>
                          <a:effectLst/>
                          <a:latin typeface="Calibri" pitchFamily="34" charset="0"/>
                          <a:cs typeface="Arial" charset="0"/>
                        </a:rPr>
                        <a:t> </a:t>
                      </a:r>
                      <a:endParaRPr kumimoji="0" lang="it-IT" sz="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25312" marR="25312"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p:txBody>
          <a:bodyPr/>
          <a:lstStyle/>
          <a:p>
            <a:pPr eaLnBrk="1" hangingPunct="1"/>
            <a:r>
              <a:rPr lang="tr-TR" smtClean="0">
                <a:latin typeface="Arial" charset="0"/>
              </a:rPr>
              <a:t>Konu</a:t>
            </a:r>
            <a:r>
              <a:rPr lang="it-IT" smtClean="0"/>
              <a:t> </a:t>
            </a:r>
            <a:r>
              <a:rPr lang="it-IT" b="1" smtClean="0"/>
              <a:t>2</a:t>
            </a:r>
            <a:br>
              <a:rPr lang="it-IT" b="1" smtClean="0"/>
            </a:br>
            <a:r>
              <a:rPr lang="tr-TR" smtClean="0">
                <a:latin typeface="Arial" charset="0"/>
              </a:rPr>
              <a:t>Pazar araştırması</a:t>
            </a:r>
            <a:endParaRPr lang="it-IT" smtClean="0">
              <a:latin typeface="Arial" charset="0"/>
            </a:endParaRPr>
          </a:p>
        </p:txBody>
      </p:sp>
      <p:sp>
        <p:nvSpPr>
          <p:cNvPr id="31746" name="Segnaposto contenuto 2"/>
          <p:cNvSpPr>
            <a:spLocks noGrp="1"/>
          </p:cNvSpPr>
          <p:nvPr>
            <p:ph idx="1"/>
          </p:nvPr>
        </p:nvSpPr>
        <p:spPr/>
        <p:txBody>
          <a:bodyPr/>
          <a:lstStyle/>
          <a:p>
            <a:pPr marL="0" indent="0" algn="just" eaLnBrk="1" hangingPunct="1">
              <a:lnSpc>
                <a:spcPct val="70000"/>
              </a:lnSpc>
              <a:buFont typeface="Arial" charset="0"/>
              <a:buNone/>
            </a:pPr>
            <a:r>
              <a:rPr lang="it-IT" sz="1800" smtClean="0"/>
              <a:t>Şimdi,  şuana kadar neler yapıldığını tamamlamak ve derinleştirme zamanı</a:t>
            </a:r>
            <a:r>
              <a:rPr lang="tr-TR" sz="1800" smtClean="0"/>
              <a:t>.</a:t>
            </a:r>
            <a:r>
              <a:rPr lang="it-IT" sz="1800" smtClean="0"/>
              <a:t>İlk olarak, kendi piyasamızla karşılaştırma yaparak uygun bir pazar araştırması aracılığıyla eklenecek olan  ve önemli olan bilgileri yükseltmeli.</a:t>
            </a:r>
          </a:p>
          <a:p>
            <a:pPr marL="0" indent="0" eaLnBrk="1" hangingPunct="1">
              <a:lnSpc>
                <a:spcPct val="70000"/>
              </a:lnSpc>
              <a:buFont typeface="Arial" charset="0"/>
              <a:buNone/>
            </a:pPr>
            <a:r>
              <a:rPr lang="tr-TR" sz="1800" smtClean="0"/>
              <a:t>Pazarlama araştırması belirli bir mal ve / veya hizmetin piyasa bilgileri tespit etmeye yönelik verilerin sistematik bir biçimde toplanması ve analiz edilmesidir.</a:t>
            </a:r>
          </a:p>
          <a:p>
            <a:pPr marL="0" indent="0">
              <a:buFont typeface="Arial" charset="0"/>
              <a:buNone/>
            </a:pPr>
            <a:r>
              <a:rPr lang="tr-TR" sz="1800" smtClean="0"/>
              <a:t>Faaliyet başlıyor ya da zaten yürütülüyor durumda olsun olmasın,pazar araştırmaları şirketlerin ve kuruluşların hangi ürün ve / veya hizmetin halka arz edilebileceğini ve bunları nasıl pazarlayacaklarına karar verirken kullandıkları önemli bir bilgi kaynağıdır.</a:t>
            </a:r>
          </a:p>
          <a:p>
            <a:pPr marL="0" indent="0">
              <a:buFont typeface="Arial" charset="0"/>
              <a:buNone/>
            </a:pPr>
            <a:r>
              <a:rPr lang="tr-TR" sz="1800" smtClean="0"/>
              <a:t>Dört ana çalışma alanı - Ürün, Satış, Tanıtım(Reklam) ve Tüketici - birbirleriyle yakından ilişkilidir.</a:t>
            </a:r>
          </a:p>
          <a:p>
            <a:pPr marL="0" indent="0" eaLnBrk="1" hangingPunct="1">
              <a:lnSpc>
                <a:spcPct val="70000"/>
              </a:lnSpc>
            </a:pPr>
            <a:r>
              <a:rPr lang="en-US" sz="1800" smtClean="0"/>
              <a:t> Ürün araştırması : yeni ürün geliştirme ve test etme, piyasada mevcut ürünlerin iyileşritilmesi, ve tüketici tercihlerindeki olası değişikliklerin geliştirilmesini kapsamaktardır.</a:t>
            </a:r>
          </a:p>
          <a:p>
            <a:pPr marL="0" indent="0" eaLnBrk="1" hangingPunct="1">
              <a:lnSpc>
                <a:spcPct val="70000"/>
              </a:lnSpc>
            </a:pPr>
            <a:r>
              <a:rPr lang="tr-TR" sz="1800" smtClean="0"/>
              <a:t>Satış araştırması: tüm şirketin satış faaliyetlerinin kapsamlı bir incelemesini kapsar.</a:t>
            </a:r>
          </a:p>
          <a:p>
            <a:pPr marL="0" indent="0"/>
            <a:r>
              <a:rPr lang="tr-TR" sz="1800" smtClean="0"/>
              <a:t>Tanıtım araştırması: Bir şirketin ürünlerini ve hizmetlerini tanıtmak için kullanılan çeşitli yöntemlerin etkinliğinin analizi ve değerlendirilmesi ile ilgilidir.</a:t>
            </a:r>
          </a:p>
          <a:p>
            <a:pPr marL="0" indent="0" eaLnBrk="1" hangingPunct="1">
              <a:lnSpc>
                <a:spcPct val="70000"/>
              </a:lnSpc>
            </a:pPr>
            <a:r>
              <a:rPr lang="en-US" sz="1800" smtClean="0"/>
              <a:t>Tüketici araştırması: satın alma kararlarını etkileyen çeşitli sosyal, ekonomik ve psikolojik faktörleri incelemek için düzenlenmiş tüketici davranışları üzerine anketlerle ilgilidir.</a:t>
            </a:r>
          </a:p>
          <a:p>
            <a:pPr marL="0" indent="0" eaLnBrk="1" hangingPunct="1">
              <a:lnSpc>
                <a:spcPct val="70000"/>
              </a:lnSpc>
            </a:pPr>
            <a:endParaRPr lang="it-IT" sz="1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3319</TotalTime>
  <Words>1394</Words>
  <Application>Microsoft Office PowerPoint</Application>
  <PresentationFormat>Özel</PresentationFormat>
  <Paragraphs>223</Paragraphs>
  <Slides>24</Slides>
  <Notes>24</Notes>
  <HiddenSlides>0</HiddenSlides>
  <MMClips>0</MMClips>
  <ScaleCrop>false</ScaleCrop>
  <HeadingPairs>
    <vt:vector size="6" baseType="variant">
      <vt:variant>
        <vt:lpstr>Kullanılan Yazı Tipleri</vt:lpstr>
      </vt:variant>
      <vt:variant>
        <vt:i4>5</vt:i4>
      </vt:variant>
      <vt:variant>
        <vt:lpstr>Tasarım Şablonu</vt:lpstr>
      </vt:variant>
      <vt:variant>
        <vt:i4>1</vt:i4>
      </vt:variant>
      <vt:variant>
        <vt:lpstr>Slayt Başlıkları</vt:lpstr>
      </vt:variant>
      <vt:variant>
        <vt:i4>24</vt:i4>
      </vt:variant>
    </vt:vector>
  </HeadingPairs>
  <TitlesOfParts>
    <vt:vector size="30" baseType="lpstr">
      <vt:lpstr>Arial</vt:lpstr>
      <vt:lpstr>Calibri Light</vt:lpstr>
      <vt:lpstr>Calibri</vt:lpstr>
      <vt:lpstr>Times New Roman</vt:lpstr>
      <vt:lpstr>MS Mincho</vt:lpstr>
      <vt:lpstr>Tema di Office</vt:lpstr>
      <vt:lpstr>Modül 2 (Çalıştay )</vt:lpstr>
      <vt:lpstr>Konu 1 SWOT ANALİZİ</vt:lpstr>
      <vt:lpstr>Kaynak 1.1 SWOT Analizi üzerine videolar</vt:lpstr>
      <vt:lpstr>Kaynak 1.2a  «A scuola d’impresa»dan örnekler</vt:lpstr>
      <vt:lpstr>Kaynak 1.2b  «A scuola d’impresa» dan örnekler</vt:lpstr>
      <vt:lpstr>Faaliyet 1.1 (net üzerinden)  Ön araştırma </vt:lpstr>
      <vt:lpstr>Faaliyet G 1.2 (net üzerinden)   Hangi kaynaklara ihtiyacınız var?</vt:lpstr>
      <vt:lpstr>Faaliyet 1.3 (net üzerinden/online) Kişisel swot analizim</vt:lpstr>
      <vt:lpstr>Konu 2 Pazar araştırması</vt:lpstr>
      <vt:lpstr>Kaynak 2.1 Pazar araştırması üzerine videolar</vt:lpstr>
      <vt:lpstr>Faaliyet 2.1   Pazar Araştırma Planım</vt:lpstr>
      <vt:lpstr>Konu 3 Anket </vt:lpstr>
      <vt:lpstr>Kaynak 3.1 Nasıl anket yapılacağı üzerine videolar</vt:lpstr>
      <vt:lpstr>Kaynak 3.2a Soru tipi örnekleri</vt:lpstr>
      <vt:lpstr>Kaynak  3.2b  Soru tipi örnekleri</vt:lpstr>
      <vt:lpstr>Kaynak  3.3  «A scuola d’impresa»’dan örnekler</vt:lpstr>
      <vt:lpstr>Kaynak 3.2a Pazar araştırması örnekleri </vt:lpstr>
      <vt:lpstr>Kaynak 3.2b  Pazar araştırması örnekleri </vt:lpstr>
      <vt:lpstr>Modülün son faaliyeti Okulda yapılması gereken grup çalışması</vt:lpstr>
      <vt:lpstr> Modülün son faaliyeti  Faaliyet n.1 – Pazar araştırması planlaması (4 saat gerekli)</vt:lpstr>
      <vt:lpstr>Modülün son faaliyeti   Faaliyet n.1 – Pazar araştırması planlaması (4 saat gerekli)</vt:lpstr>
      <vt:lpstr>Modülün son faaliyeti  Faaliyet n.2 – Pazar araştırmasının yürütülmesi  (ödev çalışması – 12 saat)</vt:lpstr>
      <vt:lpstr>Modülün son faaliyeti  Faaliyet n.3 – Sonuç raporlarının hazırlanması  (sınıf çalışması-4 saat)</vt:lpstr>
      <vt:lpstr>Ocak Ayı Toplantısı 2016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Altheo</dc:creator>
  <cp:lastModifiedBy>Aysun-Ali</cp:lastModifiedBy>
  <cp:revision>212</cp:revision>
  <dcterms:created xsi:type="dcterms:W3CDTF">2015-05-04T07:29:15Z</dcterms:created>
  <dcterms:modified xsi:type="dcterms:W3CDTF">2015-08-18T22:02:50Z</dcterms:modified>
</cp:coreProperties>
</file>