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82" r:id="rId8"/>
    <p:sldId id="278" r:id="rId9"/>
    <p:sldId id="279" r:id="rId10"/>
    <p:sldId id="280" r:id="rId11"/>
    <p:sldId id="281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61" r:id="rId28"/>
    <p:sldId id="283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45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8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239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29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96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561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842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69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03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80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04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ED724-2066-420B-981D-EA88AA99271F}" type="datetimeFigureOut">
              <a:rPr lang="pt-PT" smtClean="0"/>
              <a:pPr/>
              <a:t>22/05/2015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4D97-AE72-472D-AC6A-42533E4D933A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737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pe2020/europe-2020-in-a-nutshell/flagship-initiatives/index_pt.ht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igfse.pt/content.asp?startAt=2&amp;categoryID=503&amp;newsID=3559&amp;offset=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c.europa.eu/europe2020/pdf/targets_pt.pdf" TargetMode="External"/><Relationship Id="rId5" Type="http://schemas.openxmlformats.org/officeDocument/2006/relationships/hyperlink" Target="http://ec.europa.eu/europe2020/europe-2020-in-a-nutshell/targets/index_pt.htm" TargetMode="External"/><Relationship Id="rId10" Type="http://schemas.openxmlformats.org/officeDocument/2006/relationships/hyperlink" Target="http://ec.europa.eu/europe2020/services/faqs/index_pt.htm" TargetMode="External"/><Relationship Id="rId4" Type="http://schemas.openxmlformats.org/officeDocument/2006/relationships/hyperlink" Target="http://ec.europa.eu/europe2020/index_pt.htm" TargetMode="External"/><Relationship Id="rId9" Type="http://schemas.openxmlformats.org/officeDocument/2006/relationships/hyperlink" Target="http://ec.europa.eu/social/main.jsp?langId=pt&amp;catId=95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BtVFblO4NE" TargetMode="External"/><Relationship Id="rId4" Type="http://schemas.openxmlformats.org/officeDocument/2006/relationships/hyperlink" Target="https://www.youtube.com/watch?v=gzxJegb2oU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uolaimpres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uolaimpresa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uolaimpresa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8" name="Picture 4" descr="INNOVATION Sketch Notes (ideas creativity business)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5637"/>
          <a:stretch/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929" y="709850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 3) Depois da exploração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3878"/>
            <a:ext cx="4039351" cy="226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upo 1"/>
          <p:cNvGrpSpPr/>
          <p:nvPr/>
        </p:nvGrpSpPr>
        <p:grpSpPr>
          <a:xfrm>
            <a:off x="179512" y="1268760"/>
            <a:ext cx="8460432" cy="5544616"/>
            <a:chOff x="179512" y="1268760"/>
            <a:chExt cx="8460432" cy="55446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3072135"/>
              <a:ext cx="6660232" cy="37412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268760"/>
              <a:ext cx="4743032" cy="2664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82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7022"/>
          <a:stretch/>
        </p:blipFill>
        <p:spPr>
          <a:xfrm>
            <a:off x="4947201" y="939374"/>
            <a:ext cx="3960440" cy="278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31713" y="18050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Experiência Pessoal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908"/>
          <a:stretch/>
        </p:blipFill>
        <p:spPr>
          <a:xfrm>
            <a:off x="251520" y="836712"/>
            <a:ext cx="4032448" cy="255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7" y="4032448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80" r="2974"/>
          <a:stretch/>
        </p:blipFill>
        <p:spPr>
          <a:xfrm>
            <a:off x="733586" y="3723620"/>
            <a:ext cx="3960440" cy="283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7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707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 encontrar uma ideia vencedora e inovadora teremos: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analisar o que nos rodeia;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analisar onde vivemos;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dar espaço à criatividade e inovação.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1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3359" y="1844824"/>
            <a:ext cx="8874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Ouvir as pessoas dizer: “Se eu pudesse” – “</a:t>
            </a: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lvl="0" indent="-3429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Identificar os problemas e encontrar soluções, do que ouviram das pessoas;</a:t>
            </a:r>
          </a:p>
          <a:p>
            <a:pPr marL="342900" lvl="0" indent="-3429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Colocar no </a:t>
            </a: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questões e respetivas respostas.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1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9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707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Definir o que é a Criatividade</a:t>
            </a:r>
          </a:p>
          <a:p>
            <a:pPr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2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Encontrar vídeos que definam a criatividade nos negócios.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2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4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que nos rodeia/onde estamos inseridos?</a:t>
            </a:r>
          </a:p>
          <a:p>
            <a:pPr marL="342900" lvl="0" indent="-3429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Encontrar links ou informação sobre aspetos socioeconómicos da área onde estamos inseridos.</a:t>
            </a:r>
          </a:p>
          <a:p>
            <a:pPr marL="342900" lvl="0" indent="-3429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Falar com entidades locais (ACISO/ Câmara Municipal), sobre este tema.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3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9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Análise da situação económica do País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Sites com informação (três links)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Setor mais importante do nosso País e da região (pequeno texto para cada)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 a percentagem de emprego (abaixo dos 30 anos de idade)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teu País promove o empreendedorismo, se sim como?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7031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3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Estratégia Europa 2020</a:t>
            </a:r>
          </a:p>
          <a:p>
            <a:r>
              <a:rPr lang="pt-PT" sz="2000" dirty="0"/>
              <a:t>A </a:t>
            </a:r>
            <a:r>
              <a:rPr lang="pt-PT" sz="2000" b="1" dirty="0"/>
              <a:t>EUROPA 2020</a:t>
            </a:r>
            <a:r>
              <a:rPr lang="pt-PT" sz="2000" dirty="0"/>
              <a:t> é a </a:t>
            </a:r>
            <a:r>
              <a:rPr lang="pt-PT" sz="2000" dirty="0">
                <a:hlinkClick r:id="rId4"/>
              </a:rPr>
              <a:t>estratégia europeia para um crescimento inteligente, sustentável e inclusivo</a:t>
            </a:r>
            <a:r>
              <a:rPr lang="pt-PT" sz="2000" dirty="0"/>
              <a:t> para a próxima década.</a:t>
            </a:r>
          </a:p>
          <a:p>
            <a:r>
              <a:rPr lang="pt-PT" sz="2000" dirty="0"/>
              <a:t>Conheça:</a:t>
            </a:r>
          </a:p>
          <a:p>
            <a:r>
              <a:rPr lang="pt-PT" sz="2000" dirty="0"/>
              <a:t>- Cinco grandes </a:t>
            </a:r>
            <a:r>
              <a:rPr lang="pt-PT" sz="2000" b="1" dirty="0" err="1">
                <a:hlinkClick r:id="rId5"/>
              </a:rPr>
              <a:t>objetivos</a:t>
            </a:r>
            <a:r>
              <a:rPr lang="pt-PT" sz="2000" b="1" dirty="0"/>
              <a:t> </a:t>
            </a:r>
            <a:r>
              <a:rPr lang="pt-PT" sz="2000" dirty="0"/>
              <a:t>em matéria de emprego, inovação, educação, inclusão social e clima/energia</a:t>
            </a:r>
          </a:p>
          <a:p>
            <a:r>
              <a:rPr lang="pt-PT" sz="2000" dirty="0"/>
              <a:t>- </a:t>
            </a:r>
            <a:r>
              <a:rPr lang="pt-PT" sz="2000" dirty="0">
                <a:hlinkClick r:id="rId6"/>
              </a:rPr>
              <a:t>Metas Europa 2020</a:t>
            </a:r>
            <a:endParaRPr lang="pt-PT" sz="2000" dirty="0"/>
          </a:p>
          <a:p>
            <a:r>
              <a:rPr lang="pt-PT" sz="2000" dirty="0"/>
              <a:t>- </a:t>
            </a:r>
            <a:r>
              <a:rPr lang="pt-PT" sz="2000" dirty="0">
                <a:hlinkClick r:id="rId7"/>
              </a:rPr>
              <a:t>Metas de Portugal para 2020</a:t>
            </a:r>
            <a:endParaRPr lang="pt-PT" sz="2000" dirty="0"/>
          </a:p>
          <a:p>
            <a:r>
              <a:rPr lang="pt-PT" sz="2000" dirty="0"/>
              <a:t>- </a:t>
            </a:r>
            <a:r>
              <a:rPr lang="pt-PT" sz="2000" dirty="0">
                <a:hlinkClick r:id="rId8"/>
              </a:rPr>
              <a:t>Sete Iniciativas emblemáticas</a:t>
            </a:r>
            <a:r>
              <a:rPr lang="pt-PT" sz="2000" dirty="0"/>
              <a:t> (em destaque "</a:t>
            </a:r>
            <a:r>
              <a:rPr lang="pt-PT" sz="2000" dirty="0">
                <a:hlinkClick r:id="rId9"/>
              </a:rPr>
              <a:t>Agenda para novas competências e empregos</a:t>
            </a:r>
            <a:r>
              <a:rPr lang="pt-PT" sz="2000" dirty="0"/>
              <a:t>")</a:t>
            </a:r>
          </a:p>
          <a:p>
            <a:r>
              <a:rPr lang="pt-PT" sz="2000" dirty="0"/>
              <a:t>- </a:t>
            </a:r>
            <a:r>
              <a:rPr lang="pt-PT" sz="2000" dirty="0">
                <a:hlinkClick r:id="rId10"/>
              </a:rPr>
              <a:t>Perguntas Frequentes</a:t>
            </a:r>
            <a:r>
              <a:rPr lang="pt-PT" sz="2000" dirty="0"/>
              <a:t> sobre a estratégia Europa 2020</a:t>
            </a:r>
          </a:p>
          <a:p>
            <a:r>
              <a:rPr lang="pt-PT" sz="2000" dirty="0"/>
              <a:t> </a:t>
            </a: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7031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4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875" y="1052736"/>
            <a:ext cx="8874125" cy="7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Políticas e Iniciativas da EU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43403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4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58044" y="1781910"/>
            <a:ext cx="8002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 smtClean="0"/>
              <a:t>1 What is Europe2020?	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A European strategy for socio-economic growth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A European event that will take place in the year 2020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title of a book on the actual situation of Europe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2 To create a single digital market is a key priority for…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agenda for new skills and jobs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digital agenda for Europe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plan for Resource efficient Europe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3 What does the term «mobility» stand for in the «Youth on the move» flagship initiative?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Trasportation policy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Physical principle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Transnational experiences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4 To reduce CO2 emissions is a key priority for…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European platform against poverty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plan for Resource efficient Europe</a:t>
            </a:r>
          </a:p>
          <a:p>
            <a:pPr lvl="1">
              <a:lnSpc>
                <a:spcPct val="150000"/>
              </a:lnSpc>
            </a:pPr>
            <a:r>
              <a:rPr lang="it-IT" sz="1200" dirty="0" smtClean="0"/>
              <a:t>The Innovation Union for Europe</a:t>
            </a:r>
          </a:p>
        </p:txBody>
      </p:sp>
    </p:spTree>
    <p:extLst>
      <p:ext uri="{BB962C8B-B14F-4D97-AF65-F5344CB8AC3E}">
        <p14:creationId xmlns:p14="http://schemas.microsoft.com/office/powerpoint/2010/main" val="12018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875" y="975187"/>
            <a:ext cx="8874125" cy="7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Políticas e Iniciativas da EU (parte II)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43403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4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8540" y="1821086"/>
            <a:ext cx="8505948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smtClean="0"/>
              <a:t>5 Which flagship initiatives include specific actions for persons with disabilities? (</a:t>
            </a:r>
            <a:r>
              <a:rPr lang="it-IT" sz="1400" b="1" i="1" dirty="0" smtClean="0">
                <a:solidFill>
                  <a:schemeClr val="accent2"/>
                </a:solidFill>
              </a:rPr>
              <a:t>more answers possible</a:t>
            </a:r>
            <a:r>
              <a:rPr lang="it-IT" sz="1400" b="1" dirty="0" smtClean="0"/>
              <a:t>) </a:t>
            </a:r>
          </a:p>
          <a:p>
            <a:pPr marL="457200" lvl="1" indent="0">
              <a:buNone/>
            </a:pPr>
            <a:r>
              <a:rPr lang="en-US" sz="1050" b="1" dirty="0" smtClean="0"/>
              <a:t>Digital agenda for Europe</a:t>
            </a:r>
          </a:p>
          <a:p>
            <a:pPr marL="457200" lvl="1" indent="0">
              <a:buNone/>
            </a:pPr>
            <a:r>
              <a:rPr lang="en-US" sz="1050" dirty="0" smtClean="0"/>
              <a:t>Innovation Union</a:t>
            </a:r>
          </a:p>
          <a:p>
            <a:pPr marL="457200" lvl="1" indent="0">
              <a:buNone/>
            </a:pPr>
            <a:r>
              <a:rPr lang="en-US" sz="1050" b="1" dirty="0" smtClean="0"/>
              <a:t>Youth on the move</a:t>
            </a:r>
          </a:p>
          <a:p>
            <a:pPr marL="457200" lvl="1" indent="0">
              <a:buNone/>
            </a:pPr>
            <a:r>
              <a:rPr lang="en-US" sz="1050" dirty="0" smtClean="0"/>
              <a:t>Resource efficient Europe</a:t>
            </a:r>
          </a:p>
          <a:p>
            <a:pPr marL="457200" lvl="1" indent="0">
              <a:buNone/>
            </a:pPr>
            <a:r>
              <a:rPr lang="en-US" sz="1050" dirty="0" smtClean="0"/>
              <a:t>An industrial policy for the </a:t>
            </a:r>
            <a:r>
              <a:rPr lang="en-US" sz="1050" dirty="0" err="1" smtClean="0"/>
              <a:t>globalisation</a:t>
            </a:r>
            <a:r>
              <a:rPr lang="en-US" sz="1050" dirty="0" smtClean="0"/>
              <a:t> era</a:t>
            </a:r>
          </a:p>
          <a:p>
            <a:pPr marL="457200" lvl="1" indent="0">
              <a:buNone/>
            </a:pPr>
            <a:r>
              <a:rPr lang="en-US" sz="1050" dirty="0" smtClean="0"/>
              <a:t>An agenda for new skills and jobs</a:t>
            </a:r>
          </a:p>
          <a:p>
            <a:pPr marL="457200" lvl="1" indent="0">
              <a:buNone/>
            </a:pPr>
            <a:r>
              <a:rPr lang="en-US" sz="1050" b="1" dirty="0" smtClean="0"/>
              <a:t>European platform against poverty</a:t>
            </a:r>
          </a:p>
          <a:p>
            <a:pPr marL="0" indent="0">
              <a:buNone/>
            </a:pPr>
            <a:r>
              <a:rPr lang="en-US" sz="1400" b="1" dirty="0" smtClean="0"/>
              <a:t>6 Where can you find information about the Partnership on Active and Healthy ageing?</a:t>
            </a:r>
          </a:p>
          <a:p>
            <a:pPr marL="457200" lvl="1" indent="0">
              <a:buNone/>
            </a:pPr>
            <a:r>
              <a:rPr lang="it-IT" sz="1050" dirty="0" smtClean="0"/>
              <a:t>The Innovation Union for Europe</a:t>
            </a:r>
          </a:p>
          <a:p>
            <a:pPr marL="457200" lvl="1" indent="0">
              <a:buNone/>
            </a:pPr>
            <a:r>
              <a:rPr lang="en-US" sz="1050" dirty="0" smtClean="0"/>
              <a:t>An industrial policy for the </a:t>
            </a:r>
            <a:r>
              <a:rPr lang="en-US" sz="1050" dirty="0" err="1" smtClean="0"/>
              <a:t>globalisation</a:t>
            </a:r>
            <a:r>
              <a:rPr lang="en-US" sz="1050" dirty="0" smtClean="0"/>
              <a:t> era</a:t>
            </a:r>
          </a:p>
          <a:p>
            <a:pPr marL="457200" lvl="1" indent="0">
              <a:buNone/>
            </a:pPr>
            <a:r>
              <a:rPr lang="en-US" sz="1050" dirty="0" smtClean="0"/>
              <a:t>An agenda for new skills and jobs</a:t>
            </a:r>
          </a:p>
          <a:p>
            <a:pPr marL="0" indent="0">
              <a:buNone/>
            </a:pPr>
            <a:r>
              <a:rPr lang="en-US" sz="1400" b="1" dirty="0" smtClean="0"/>
              <a:t>7 What does CEDEFOP stand for?</a:t>
            </a:r>
          </a:p>
          <a:p>
            <a:pPr marL="457200" lvl="1" indent="0">
              <a:buNone/>
            </a:pPr>
            <a:r>
              <a:rPr lang="en-US" sz="1050" dirty="0" smtClean="0"/>
              <a:t>European Centre for the Development of Vocational Training</a:t>
            </a:r>
          </a:p>
          <a:p>
            <a:pPr marL="457200" lvl="1" indent="0">
              <a:buNone/>
            </a:pPr>
            <a:r>
              <a:rPr lang="en-US" sz="1050" dirty="0" smtClean="0"/>
              <a:t>European Centre for the Development and Orientation of People</a:t>
            </a:r>
          </a:p>
          <a:p>
            <a:pPr marL="457200" lvl="1" indent="0">
              <a:buNone/>
            </a:pPr>
            <a:r>
              <a:rPr lang="en-US" sz="1050" dirty="0" smtClean="0"/>
              <a:t>European Centre for the Decentralized Operational Plans</a:t>
            </a:r>
          </a:p>
          <a:p>
            <a:pPr marL="0" indent="0">
              <a:buNone/>
            </a:pPr>
            <a:r>
              <a:rPr lang="en-US" sz="1400" b="1" dirty="0" smtClean="0"/>
              <a:t>8 What is the target percentage for the reduction of School drop-out rate by 2020?</a:t>
            </a:r>
          </a:p>
          <a:p>
            <a:pPr marL="457200" lvl="1" indent="0">
              <a:buNone/>
            </a:pPr>
            <a:r>
              <a:rPr lang="en-US" sz="1050" dirty="0" smtClean="0"/>
              <a:t>25%</a:t>
            </a:r>
          </a:p>
          <a:p>
            <a:pPr marL="457200" lvl="1" indent="0">
              <a:buNone/>
            </a:pPr>
            <a:r>
              <a:rPr lang="en-US" sz="1050" dirty="0" smtClean="0"/>
              <a:t>60%</a:t>
            </a:r>
          </a:p>
          <a:p>
            <a:pPr marL="457200" lvl="1" indent="0">
              <a:buNone/>
            </a:pPr>
            <a:r>
              <a:rPr lang="en-US" sz="1050" dirty="0" smtClean="0"/>
              <a:t>10%</a:t>
            </a:r>
          </a:p>
          <a:p>
            <a:pPr marL="457200" lvl="1" indent="0">
              <a:buNone/>
            </a:pPr>
            <a:endParaRPr lang="it-IT" sz="1050" dirty="0" smtClean="0"/>
          </a:p>
          <a:p>
            <a:pPr marL="457200" lvl="1" indent="0">
              <a:buNone/>
            </a:pP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val="10715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5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6512" y="4852317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Business Groups</a:t>
            </a:r>
            <a:endParaRPr lang="pt-PT" sz="28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&amp; 2</a:t>
            </a:r>
            <a:endParaRPr lang="pt-PT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4451" y="975187"/>
            <a:ext cx="8874125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 vêem o Mundo?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43403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4.2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8540" y="1821086"/>
            <a:ext cx="8505948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400" b="1" dirty="0" smtClean="0"/>
              <a:t>Depois de analisar </a:t>
            </a:r>
            <a:r>
              <a:rPr lang="pt-PT" sz="1400" b="1" dirty="0" err="1" smtClean="0"/>
              <a:t>economica</a:t>
            </a:r>
            <a:r>
              <a:rPr lang="pt-PT" sz="1400" b="1" dirty="0" smtClean="0"/>
              <a:t> e socialmente a Europa, como descreves a situação atual:</a:t>
            </a:r>
          </a:p>
          <a:p>
            <a:pPr marL="0" indent="0">
              <a:buNone/>
            </a:pPr>
            <a:endParaRPr lang="pt-PT" sz="1400" b="1" dirty="0"/>
          </a:p>
          <a:p>
            <a:pPr>
              <a:buAutoNum type="alphaLcParenR"/>
            </a:pPr>
            <a:r>
              <a:rPr lang="pt-PT" sz="1400" b="1" dirty="0" smtClean="0"/>
              <a:t>Realidade atual da tua região;</a:t>
            </a:r>
          </a:p>
          <a:p>
            <a:pPr>
              <a:buAutoNum type="alphaLcParenR"/>
            </a:pPr>
            <a:r>
              <a:rPr lang="pt-PT" sz="1400" b="1" dirty="0" smtClean="0"/>
              <a:t>Realidade atual do teu País;</a:t>
            </a:r>
          </a:p>
          <a:p>
            <a:pPr>
              <a:buAutoNum type="alphaLcParenR"/>
            </a:pPr>
            <a:r>
              <a:rPr lang="pt-PT" sz="1400" b="1" dirty="0" smtClean="0"/>
              <a:t>Realidade atual da Europa.</a:t>
            </a:r>
          </a:p>
          <a:p>
            <a:pPr>
              <a:buAutoNum type="alphaLcParenR"/>
            </a:pPr>
            <a:endParaRPr lang="pt-PT" sz="1400" b="1" dirty="0"/>
          </a:p>
          <a:p>
            <a:pPr marL="0" indent="0" algn="ctr">
              <a:buNone/>
            </a:pPr>
            <a:r>
              <a:rPr lang="pt-PT" sz="2000" b="1" dirty="0" smtClean="0"/>
              <a:t>Quais são as mudanças socioeconómicas, culturais e ambientais mais importantes para a vida das pessoas e respetiva comunidade onde estão inseridos?</a:t>
            </a:r>
            <a:endParaRPr lang="en-US" sz="2000" b="1" dirty="0" smtClean="0"/>
          </a:p>
          <a:p>
            <a:pPr marL="457200" lvl="1" indent="0">
              <a:buNone/>
            </a:pPr>
            <a:endParaRPr lang="it-IT" sz="1050" dirty="0" smtClean="0"/>
          </a:p>
          <a:p>
            <a:pPr marL="457200" lvl="1" indent="0">
              <a:buNone/>
            </a:pP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val="1676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 o significado de uma empresa?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Alguns vídeos sobre empresas ou ideias de negócios reais: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Links para a  «A scuola d’impresa» vídeos</a:t>
            </a:r>
          </a:p>
          <a:p>
            <a:pPr lvl="1">
              <a:lnSpc>
                <a:spcPct val="200000"/>
              </a:lnSpc>
            </a:pPr>
            <a:r>
              <a:rPr lang="it-IT" dirty="0" smtClean="0">
                <a:hlinkClick r:id="rId4"/>
              </a:rPr>
              <a:t>https://www.youtube.com/watch?v=gzxJegb2oUo</a:t>
            </a:r>
            <a:endParaRPr lang="it-IT" dirty="0" smtClean="0"/>
          </a:p>
          <a:p>
            <a:pPr lvl="1">
              <a:lnSpc>
                <a:spcPct val="200000"/>
              </a:lnSpc>
            </a:pPr>
            <a:r>
              <a:rPr lang="it-IT" dirty="0" smtClean="0">
                <a:hlinkClick r:id="rId5"/>
              </a:rPr>
              <a:t>https://www.youtube.com/watch?v=CBtVFblO4NE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Pode-se colocar mais vídeos dos parceiros na plataforma.</a:t>
            </a: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7031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 5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Seja empreendedor/inovador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Pensa em serviços ou produtos que não existam e que possam ser úteis: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Sê creativo e responde às seguintes questões: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Título de um serviço/produto;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Características principais desse serviço/produto;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A sua utilidade / importância.</a:t>
            </a: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7031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5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1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7175" y="1628800"/>
            <a:ext cx="88741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Seja empreendedor/inovador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Pensa </a:t>
            </a:r>
            <a:r>
              <a:rPr lang="pt-PT" dirty="0" smtClean="0"/>
              <a:t>como podes melhorar os produtos / serviços já existentes. 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Sê creativo e responde às seguintes questões: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Título de um serviço/produto;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Qual ou quais as razões para o melhorar(serviço/produto)?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it-IT" dirty="0" smtClean="0"/>
              <a:t>Como vais melhorá-lo?</a:t>
            </a: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540" y="7031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1 – Ideia de Negócio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5.2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9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171" y="1189631"/>
            <a:ext cx="88741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Criar 4 grupos de 5 alunos cada</a:t>
            </a:r>
            <a:r>
              <a:rPr lang="it-IT" dirty="0" smtClean="0"/>
              <a:t>.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Depois de criados os grupos, os alunos devem: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dirty="0" smtClean="0"/>
              <a:t>Comparar os resultados das atividades anteriores(cada aluno apresenta aos restantes membros do grupo);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dirty="0" smtClean="0"/>
              <a:t>Cada grupo vai criar um poster com a informação mais relevante e com três ideias de negócio;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dirty="0" smtClean="0"/>
              <a:t>Cada grupo apresenta a todos os alunos o poster, onde são convidados a escolher (votar) as melhores ideias de negócio.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endParaRPr lang="it-IT" dirty="0" smtClean="0"/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endParaRPr lang="it-IT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17773" y="25179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dos Grupos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5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171" y="980728"/>
            <a:ext cx="88741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Depois de ter selecionado as melhores ideias de negócio para cada grupo, responda às seguintes questões:</a:t>
            </a:r>
            <a:endParaRPr lang="it-IT" sz="1600" dirty="0" smtClean="0"/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1600" dirty="0" smtClean="0"/>
              <a:t>Título da ideia de negócio;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1600" dirty="0" smtClean="0"/>
              <a:t>O que é? Como? Porquê? Para quem?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1600" dirty="0" smtClean="0"/>
              <a:t>Composição do grupo:</a:t>
            </a:r>
          </a:p>
          <a:p>
            <a:pPr marL="800100" lvl="1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dirty="0" smtClean="0"/>
              <a:t>Lider do Grupo;</a:t>
            </a:r>
          </a:p>
          <a:p>
            <a:pPr marL="800100" lvl="1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dirty="0" smtClean="0"/>
              <a:t>Diretor de Marketing;</a:t>
            </a:r>
          </a:p>
          <a:p>
            <a:pPr marL="800100" lvl="1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dirty="0" smtClean="0"/>
              <a:t>Diretor de Comunicação;</a:t>
            </a:r>
          </a:p>
          <a:p>
            <a:pPr marL="800100" lvl="1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dirty="0" smtClean="0"/>
              <a:t>Administrador/Gestor;</a:t>
            </a:r>
          </a:p>
          <a:p>
            <a:pPr marL="800100" lvl="1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dirty="0" smtClean="0"/>
              <a:t>Produtor/gestor de operação.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endParaRPr lang="it-IT" sz="16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17773" y="25179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Final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7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171" y="980728"/>
            <a:ext cx="8874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/>
              <a:t>Apresentar as ideias de negócio de cada grupo (4 grupos):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2000" dirty="0" smtClean="0"/>
              <a:t>4 ideias de negócio;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2000" dirty="0" smtClean="0"/>
              <a:t>Diretor de Marketing;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t-IT" sz="2000" dirty="0" smtClean="0"/>
              <a:t>Mais informações sobre o encontro – Agosto de 2015.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7773" y="25179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3 – </a:t>
            </a:r>
            <a:r>
              <a:rPr lang="en-US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Croácia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 17 de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4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:\logos_TBG\TBG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3"/>
            <a:ext cx="5328592" cy="39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699251" y="980728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</a:t>
            </a:r>
            <a:r>
              <a:rPr lang="en-US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vencedor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6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" y="14488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483768" y="183461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Plataformas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(10 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20399" y="3393506"/>
            <a:ext cx="8335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Moodle:</a:t>
            </a:r>
          </a:p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transnationalbusinessgroups.eu/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36652" y="1340768"/>
            <a:ext cx="676499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</a:t>
            </a:r>
            <a:endParaRPr lang="en-US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transnationalbusinessgroups.eu</a:t>
            </a:r>
          </a:p>
          <a:p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4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45245" y="303039"/>
            <a:ext cx="7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 Business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</a:t>
            </a:r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t-PT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Envolvidos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25212" y="2175247"/>
            <a:ext cx="124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Croácia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3.bp.blogspot.com/-AkrPn-VUUgc/UePZLHnJj3I/AAAAAAAACQI/FVap8CTPCKA/s1600/croaci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2" y="858265"/>
            <a:ext cx="2304256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3.bp.blogspot.com/-bquaJRVImNY/UePcGKUC1PI/AAAAAAAACRI/-OkIENADEfo/s1600/greci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45" y="858266"/>
            <a:ext cx="2322687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949449" y="2175247"/>
            <a:ext cx="11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http://4.bp.blogspot.com/-O2EPk8t3-bs/UePeSLqQArI/AAAAAAAACRw/cXjVSK9RnfY/s1600/itali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5" y="858266"/>
            <a:ext cx="2335582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805763" y="2175247"/>
            <a:ext cx="83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Itália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1" name="Picture 9" descr="http://4.bp.blogspot.com/-WmIMBdtZd4o/UePj9j5UpdI/AAAAAAAACTU/sFtl3ImS-54/s1600/holand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2" y="2745084"/>
            <a:ext cx="2304256" cy="13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228846" y="4077072"/>
            <a:ext cx="134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Holanda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3" name="Picture 11" descr="http://1.bp.blogspot.com/-pUhIk6QHpUU/UePksGueEMI/AAAAAAAACTk/l2DVz4eS3e8/s1600/portugal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5" y="2771104"/>
            <a:ext cx="2304132" cy="13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539729" y="4077937"/>
            <a:ext cx="133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5" name="Picture 13" descr="http://2.bp.blogspot.com/-Nl4-1PtaCqY/UePmYKRrkfI/AAAAAAAACUM/unU7_6xjRc0/s1600/turqui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0" y="2771103"/>
            <a:ext cx="2304132" cy="13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3765" y="4077937"/>
            <a:ext cx="134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Turquia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7" name="Picture 15" descr="http://4.bp.blogspot.com/-hM-8pJRi9GM/UePWQC_i6mI/AAAAAAAACPY/hIaXlBUNQfM/s1600/belgica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2" y="4690970"/>
            <a:ext cx="2302545" cy="13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256017" y="6021288"/>
            <a:ext cx="134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Bélgica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7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64780" y="33114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Ideias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projetos – Escolas Italianas</a:t>
            </a:r>
            <a:endParaRPr lang="pt-P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-180528" y="545741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PAPERPLANE</a:t>
            </a:r>
          </a:p>
          <a:p>
            <a:pPr algn="ctr" fontAlgn="base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(vencedor final nacional de 2014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49782" y="872570"/>
            <a:ext cx="5894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hlinkClick r:id="rId4"/>
              </a:rPr>
              <a:t>http://www.scuolaimpresa.net/#!paperplane/c7iu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93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-1044624" y="590726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P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</a:t>
            </a: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 &amp; </a:t>
            </a:r>
            <a:r>
              <a:rPr lang="pt-P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49782" y="872570"/>
            <a:ext cx="5894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hlinkClick r:id="rId4"/>
              </a:rPr>
              <a:t>http://www.scuolaimpresa.net/#!trialbike/c16az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64780" y="33114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Ideias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projetos – Escolas Italianas</a:t>
            </a:r>
            <a:endParaRPr lang="pt-P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313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6770" y="1930217"/>
            <a:ext cx="7848872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MIX'N'JOY -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http://www.scuolaimpresa.net/#!mixnjoy/c1sp2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IL SETTICLAVIO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http://www.scuolaimpresa.net/#!il-setticlavio/c1k3i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POLPETTA REALE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http://www.scuolaimpresa.net/#!the-royal-fishball/c1y93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ROSSO ZAFFERANO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http://www.scuolaimpresa.net/#!rossozafferano/c195d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BIOENERGY REED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http://www.scuolaimpresa.net/#!bioenergy/c1c99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ALBATROS 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http://www.scuolaimpresa.net/#!albatros/c86f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exemplos de ideias de negócios criadas por escolas italianas</a:t>
            </a:r>
            <a:endParaRPr lang="pt-P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7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313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10418142_10204264556673801_198269839028856233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37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06" y="192882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C1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– “</a:t>
            </a:r>
            <a:r>
              <a:rPr lang="pt-PT" sz="2400" b="1" dirty="0" err="1" smtClean="0">
                <a:solidFill>
                  <a:srgbClr val="C1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pt-PT" sz="2400" b="1" dirty="0" smtClean="0">
                <a:solidFill>
                  <a:srgbClr val="C1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B”</a:t>
            </a:r>
            <a:endParaRPr lang="pt-PT" sz="2400" b="1" dirty="0">
              <a:solidFill>
                <a:srgbClr val="C12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49654" y="1206582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87364"/>
            <a:ext cx="8424936" cy="51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813"/>
            <a:ext cx="9120187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7597" y="717752"/>
            <a:ext cx="8229600" cy="4525963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 1) Exploração</a:t>
            </a:r>
          </a:p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 2) Cenário </a:t>
            </a:r>
          </a:p>
          <a:p>
            <a:pPr marL="0" indent="0">
              <a:buNone/>
            </a:pP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Europeu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NSIGNARE%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2"/>
            <a:ext cx="1238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1" y="2228930"/>
            <a:ext cx="3418289" cy="192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4540" y="1072814"/>
            <a:ext cx="3706222" cy="208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60" y="4293096"/>
            <a:ext cx="335943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3" y="4293096"/>
            <a:ext cx="4008197" cy="225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8795" y="1221304"/>
            <a:ext cx="3398036" cy="190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33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900</Words>
  <Application>Microsoft Office PowerPoint</Application>
  <PresentationFormat>Apresentação no Ecrã (4:3)</PresentationFormat>
  <Paragraphs>177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Workshop – “Plan B”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LojaSantaIsabel</dc:creator>
  <cp:lastModifiedBy>zedomus</cp:lastModifiedBy>
  <cp:revision>58</cp:revision>
  <dcterms:created xsi:type="dcterms:W3CDTF">2015-05-11T18:40:20Z</dcterms:created>
  <dcterms:modified xsi:type="dcterms:W3CDTF">2015-05-22T13:18:23Z</dcterms:modified>
</cp:coreProperties>
</file>