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2" r:id="rId7"/>
    <p:sldId id="261" r:id="rId8"/>
    <p:sldId id="264" r:id="rId9"/>
    <p:sldId id="265" r:id="rId10"/>
    <p:sldId id="269" r:id="rId11"/>
    <p:sldId id="266" r:id="rId12"/>
    <p:sldId id="268" r:id="rId13"/>
    <p:sldId id="263" r:id="rId14"/>
    <p:sldId id="270" r:id="rId15"/>
    <p:sldId id="271" r:id="rId16"/>
    <p:sldId id="273" r:id="rId17"/>
    <p:sldId id="274" r:id="rId18"/>
    <p:sldId id="275" r:id="rId19"/>
    <p:sldId id="272" r:id="rId20"/>
    <p:sldId id="276" r:id="rId21"/>
    <p:sldId id="277" r:id="rId22"/>
    <p:sldId id="278" r:id="rId23"/>
  </p:sldIdLst>
  <p:sldSz cx="12192000" cy="6858000"/>
  <p:notesSz cx="6858000" cy="9144000"/>
  <p:defaultTextStyle>
    <a:defPPr>
      <a:defRPr lang="it-IT"/>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881" autoAdjust="0"/>
    <p:restoredTop sz="94660"/>
  </p:normalViewPr>
  <p:slideViewPr>
    <p:cSldViewPr snapToGrid="0">
      <p:cViewPr>
        <p:scale>
          <a:sx n="80" d="100"/>
          <a:sy n="80" d="100"/>
        </p:scale>
        <p:origin x="-642" y="-44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pPr>
              <a:defRPr/>
            </a:pPr>
            <a:fld id="{18A9E50F-9114-42B5-AC3E-ED8663CAB038}" type="datetimeFigureOut">
              <a:rPr lang="it-IT"/>
              <a:pPr>
                <a:defRPr/>
              </a:pPr>
              <a:t>19/08/2015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4CF58060-7819-4DCE-B1B4-27F0554764DF}" type="slidenum">
              <a:rPr lang="it-IT"/>
              <a:pPr>
                <a:defRPr/>
              </a:pPr>
              <a:t>‹#›</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72067DC0-F634-4B1D-8EBC-FEB8ECFCACF3}" type="datetimeFigureOut">
              <a:rPr lang="it-IT"/>
              <a:pPr>
                <a:defRPr/>
              </a:pPr>
              <a:t>19/08/2015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0C7FAFC5-AFB8-4D25-BEA0-BB7982D208D8}" type="slidenum">
              <a:rPr lang="it-IT"/>
              <a:pPr>
                <a:defRPr/>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4F24AC5E-472A-43CD-AB57-71AF2A27A7E1}" type="datetimeFigureOut">
              <a:rPr lang="it-IT"/>
              <a:pPr>
                <a:defRPr/>
              </a:pPr>
              <a:t>19/08/2015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A9ADF83B-4109-4582-970C-17AAC5F5CA09}" type="slidenum">
              <a:rPr lang="it-IT"/>
              <a:pPr>
                <a:defRPr/>
              </a:pPr>
              <a:t>‹#›</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pPr>
              <a:defRPr/>
            </a:pPr>
            <a:fld id="{F8254FA5-E8F9-44EE-B7C1-88BF2E27E1D8}" type="datetimeFigureOut">
              <a:rPr lang="it-IT"/>
              <a:pPr>
                <a:defRPr/>
              </a:pPr>
              <a:t>19/08/2015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1A87BD5E-D3D0-4DBA-9D4F-E9040B19528F}" type="slidenum">
              <a:rPr lang="it-IT"/>
              <a:pPr>
                <a:defRPr/>
              </a:pPr>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pPr>
              <a:defRPr/>
            </a:pPr>
            <a:fld id="{37E8B080-DB51-49C3-AEF1-C0DFEAC726F8}" type="datetimeFigureOut">
              <a:rPr lang="it-IT"/>
              <a:pPr>
                <a:defRPr/>
              </a:pPr>
              <a:t>19/08/2015</a:t>
            </a:fld>
            <a:endParaRPr lang="it-IT"/>
          </a:p>
        </p:txBody>
      </p:sp>
      <p:sp>
        <p:nvSpPr>
          <p:cNvPr id="5" name="Segnaposto piè di pagina 4"/>
          <p:cNvSpPr>
            <a:spLocks noGrp="1"/>
          </p:cNvSpPr>
          <p:nvPr>
            <p:ph type="ftr" sz="quarter" idx="11"/>
          </p:nvPr>
        </p:nvSpPr>
        <p:spPr/>
        <p:txBody>
          <a:bodyPr/>
          <a:lstStyle>
            <a:lvl1pPr>
              <a:defRPr/>
            </a:lvl1pPr>
          </a:lstStyle>
          <a:p>
            <a:pPr>
              <a:defRPr/>
            </a:pPr>
            <a:endParaRPr lang="it-IT"/>
          </a:p>
        </p:txBody>
      </p:sp>
      <p:sp>
        <p:nvSpPr>
          <p:cNvPr id="6" name="Segnaposto numero diapositiva 5"/>
          <p:cNvSpPr>
            <a:spLocks noGrp="1"/>
          </p:cNvSpPr>
          <p:nvPr>
            <p:ph type="sldNum" sz="quarter" idx="12"/>
          </p:nvPr>
        </p:nvSpPr>
        <p:spPr/>
        <p:txBody>
          <a:bodyPr/>
          <a:lstStyle>
            <a:lvl1pPr>
              <a:defRPr/>
            </a:lvl1pPr>
          </a:lstStyle>
          <a:p>
            <a:pPr>
              <a:defRPr/>
            </a:pPr>
            <a:fld id="{5156A581-0941-4479-8E52-3276B2F1B9AB}" type="slidenum">
              <a:rPr lang="it-IT"/>
              <a:pPr>
                <a:defRPr/>
              </a:pPr>
              <a:t>‹#›</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3"/>
          <p:cNvSpPr>
            <a:spLocks noGrp="1"/>
          </p:cNvSpPr>
          <p:nvPr>
            <p:ph type="dt" sz="half" idx="10"/>
          </p:nvPr>
        </p:nvSpPr>
        <p:spPr/>
        <p:txBody>
          <a:bodyPr/>
          <a:lstStyle>
            <a:lvl1pPr>
              <a:defRPr/>
            </a:lvl1pPr>
          </a:lstStyle>
          <a:p>
            <a:pPr>
              <a:defRPr/>
            </a:pPr>
            <a:fld id="{D39065FD-46A4-4063-B811-E9D4FB9FDC88}" type="datetimeFigureOut">
              <a:rPr lang="it-IT"/>
              <a:pPr>
                <a:defRPr/>
              </a:pPr>
              <a:t>19/08/2015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CD1FFAA9-79F4-4B49-BD25-FD5EDD38CC3E}" type="slidenum">
              <a:rPr lang="it-IT"/>
              <a:pPr>
                <a:defRPr/>
              </a:pPr>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3"/>
          <p:cNvSpPr>
            <a:spLocks noGrp="1"/>
          </p:cNvSpPr>
          <p:nvPr>
            <p:ph type="dt" sz="half" idx="10"/>
          </p:nvPr>
        </p:nvSpPr>
        <p:spPr/>
        <p:txBody>
          <a:bodyPr/>
          <a:lstStyle>
            <a:lvl1pPr>
              <a:defRPr/>
            </a:lvl1pPr>
          </a:lstStyle>
          <a:p>
            <a:pPr>
              <a:defRPr/>
            </a:pPr>
            <a:fld id="{1E8182D1-B69C-4480-AE1E-6310FADB329C}" type="datetimeFigureOut">
              <a:rPr lang="it-IT"/>
              <a:pPr>
                <a:defRPr/>
              </a:pPr>
              <a:t>19/08/2015</a:t>
            </a:fld>
            <a:endParaRPr lang="it-IT"/>
          </a:p>
        </p:txBody>
      </p:sp>
      <p:sp>
        <p:nvSpPr>
          <p:cNvPr id="8" name="Segnaposto piè di pagina 4"/>
          <p:cNvSpPr>
            <a:spLocks noGrp="1"/>
          </p:cNvSpPr>
          <p:nvPr>
            <p:ph type="ftr" sz="quarter" idx="11"/>
          </p:nvPr>
        </p:nvSpPr>
        <p:spPr/>
        <p:txBody>
          <a:bodyPr/>
          <a:lstStyle>
            <a:lvl1pPr>
              <a:defRPr/>
            </a:lvl1pPr>
          </a:lstStyle>
          <a:p>
            <a:pPr>
              <a:defRPr/>
            </a:pPr>
            <a:endParaRPr lang="it-IT"/>
          </a:p>
        </p:txBody>
      </p:sp>
      <p:sp>
        <p:nvSpPr>
          <p:cNvPr id="9" name="Segnaposto numero diapositiva 5"/>
          <p:cNvSpPr>
            <a:spLocks noGrp="1"/>
          </p:cNvSpPr>
          <p:nvPr>
            <p:ph type="sldNum" sz="quarter" idx="12"/>
          </p:nvPr>
        </p:nvSpPr>
        <p:spPr/>
        <p:txBody>
          <a:bodyPr/>
          <a:lstStyle>
            <a:lvl1pPr>
              <a:defRPr/>
            </a:lvl1pPr>
          </a:lstStyle>
          <a:p>
            <a:pPr>
              <a:defRPr/>
            </a:pPr>
            <a:fld id="{36AE3602-AA4F-4678-A502-DF3E44BBE7A7}" type="slidenum">
              <a:rPr lang="it-IT"/>
              <a:pPr>
                <a:defRPr/>
              </a:pPr>
              <a:t>‹#›</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3"/>
          <p:cNvSpPr>
            <a:spLocks noGrp="1"/>
          </p:cNvSpPr>
          <p:nvPr>
            <p:ph type="dt" sz="half" idx="10"/>
          </p:nvPr>
        </p:nvSpPr>
        <p:spPr/>
        <p:txBody>
          <a:bodyPr/>
          <a:lstStyle>
            <a:lvl1pPr>
              <a:defRPr/>
            </a:lvl1pPr>
          </a:lstStyle>
          <a:p>
            <a:pPr>
              <a:defRPr/>
            </a:pPr>
            <a:fld id="{21CF453C-4182-474B-8545-7C9F1062C755}" type="datetimeFigureOut">
              <a:rPr lang="it-IT"/>
              <a:pPr>
                <a:defRPr/>
              </a:pPr>
              <a:t>19/08/2015</a:t>
            </a:fld>
            <a:endParaRPr lang="it-IT"/>
          </a:p>
        </p:txBody>
      </p:sp>
      <p:sp>
        <p:nvSpPr>
          <p:cNvPr id="4" name="Segnaposto piè di pagina 4"/>
          <p:cNvSpPr>
            <a:spLocks noGrp="1"/>
          </p:cNvSpPr>
          <p:nvPr>
            <p:ph type="ftr" sz="quarter" idx="11"/>
          </p:nvPr>
        </p:nvSpPr>
        <p:spPr/>
        <p:txBody>
          <a:bodyPr/>
          <a:lstStyle>
            <a:lvl1pPr>
              <a:defRPr/>
            </a:lvl1pPr>
          </a:lstStyle>
          <a:p>
            <a:pPr>
              <a:defRPr/>
            </a:pPr>
            <a:endParaRPr lang="it-IT"/>
          </a:p>
        </p:txBody>
      </p:sp>
      <p:sp>
        <p:nvSpPr>
          <p:cNvPr id="5" name="Segnaposto numero diapositiva 5"/>
          <p:cNvSpPr>
            <a:spLocks noGrp="1"/>
          </p:cNvSpPr>
          <p:nvPr>
            <p:ph type="sldNum" sz="quarter" idx="12"/>
          </p:nvPr>
        </p:nvSpPr>
        <p:spPr/>
        <p:txBody>
          <a:bodyPr/>
          <a:lstStyle>
            <a:lvl1pPr>
              <a:defRPr/>
            </a:lvl1pPr>
          </a:lstStyle>
          <a:p>
            <a:pPr>
              <a:defRPr/>
            </a:pPr>
            <a:fld id="{E468C302-7340-4321-89E6-0F04C943E309}" type="slidenum">
              <a:rPr lang="it-IT"/>
              <a:pPr>
                <a:defRPr/>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3"/>
          <p:cNvSpPr>
            <a:spLocks noGrp="1"/>
          </p:cNvSpPr>
          <p:nvPr>
            <p:ph type="dt" sz="half" idx="10"/>
          </p:nvPr>
        </p:nvSpPr>
        <p:spPr/>
        <p:txBody>
          <a:bodyPr/>
          <a:lstStyle>
            <a:lvl1pPr>
              <a:defRPr/>
            </a:lvl1pPr>
          </a:lstStyle>
          <a:p>
            <a:pPr>
              <a:defRPr/>
            </a:pPr>
            <a:fld id="{D07EF0F7-C939-461F-AF04-D6C0D17F33E1}" type="datetimeFigureOut">
              <a:rPr lang="it-IT"/>
              <a:pPr>
                <a:defRPr/>
              </a:pPr>
              <a:t>19/08/2015</a:t>
            </a:fld>
            <a:endParaRPr lang="it-IT"/>
          </a:p>
        </p:txBody>
      </p:sp>
      <p:sp>
        <p:nvSpPr>
          <p:cNvPr id="3" name="Segnaposto piè di pagina 4"/>
          <p:cNvSpPr>
            <a:spLocks noGrp="1"/>
          </p:cNvSpPr>
          <p:nvPr>
            <p:ph type="ftr" sz="quarter" idx="11"/>
          </p:nvPr>
        </p:nvSpPr>
        <p:spPr/>
        <p:txBody>
          <a:bodyPr/>
          <a:lstStyle>
            <a:lvl1pPr>
              <a:defRPr/>
            </a:lvl1pPr>
          </a:lstStyle>
          <a:p>
            <a:pPr>
              <a:defRPr/>
            </a:pPr>
            <a:endParaRPr lang="it-IT"/>
          </a:p>
        </p:txBody>
      </p:sp>
      <p:sp>
        <p:nvSpPr>
          <p:cNvPr id="4" name="Segnaposto numero diapositiva 5"/>
          <p:cNvSpPr>
            <a:spLocks noGrp="1"/>
          </p:cNvSpPr>
          <p:nvPr>
            <p:ph type="sldNum" sz="quarter" idx="12"/>
          </p:nvPr>
        </p:nvSpPr>
        <p:spPr/>
        <p:txBody>
          <a:bodyPr/>
          <a:lstStyle>
            <a:lvl1pPr>
              <a:defRPr/>
            </a:lvl1pPr>
          </a:lstStyle>
          <a:p>
            <a:pPr>
              <a:defRPr/>
            </a:pPr>
            <a:fld id="{EDB98B4E-49AE-4211-90D9-C1A6E6EE719A}" type="slidenum">
              <a:rPr lang="it-IT"/>
              <a:pPr>
                <a:defRPr/>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E47E690F-7D30-4A91-9AFF-FC3686ECB10A}" type="datetimeFigureOut">
              <a:rPr lang="it-IT"/>
              <a:pPr>
                <a:defRPr/>
              </a:pPr>
              <a:t>19/08/2015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ADA3BA6A-A4FB-4022-A896-F8D26AA9A408}" type="slidenum">
              <a:rPr lang="it-IT"/>
              <a:pPr>
                <a:defRPr/>
              </a:pPr>
              <a:t>‹#›</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3"/>
          <p:cNvSpPr>
            <a:spLocks noGrp="1"/>
          </p:cNvSpPr>
          <p:nvPr>
            <p:ph type="dt" sz="half" idx="10"/>
          </p:nvPr>
        </p:nvSpPr>
        <p:spPr/>
        <p:txBody>
          <a:bodyPr/>
          <a:lstStyle>
            <a:lvl1pPr>
              <a:defRPr/>
            </a:lvl1pPr>
          </a:lstStyle>
          <a:p>
            <a:pPr>
              <a:defRPr/>
            </a:pPr>
            <a:fld id="{1B61DF9F-094B-41F4-8DA4-F417FE3A0247}" type="datetimeFigureOut">
              <a:rPr lang="it-IT"/>
              <a:pPr>
                <a:defRPr/>
              </a:pPr>
              <a:t>19/08/2015</a:t>
            </a:fld>
            <a:endParaRPr lang="it-IT"/>
          </a:p>
        </p:txBody>
      </p:sp>
      <p:sp>
        <p:nvSpPr>
          <p:cNvPr id="6" name="Segnaposto piè di pagina 4"/>
          <p:cNvSpPr>
            <a:spLocks noGrp="1"/>
          </p:cNvSpPr>
          <p:nvPr>
            <p:ph type="ftr" sz="quarter" idx="11"/>
          </p:nvPr>
        </p:nvSpPr>
        <p:spPr/>
        <p:txBody>
          <a:bodyPr/>
          <a:lstStyle>
            <a:lvl1pPr>
              <a:defRPr/>
            </a:lvl1pPr>
          </a:lstStyle>
          <a:p>
            <a:pPr>
              <a:defRPr/>
            </a:pPr>
            <a:endParaRPr lang="it-IT"/>
          </a:p>
        </p:txBody>
      </p:sp>
      <p:sp>
        <p:nvSpPr>
          <p:cNvPr id="7" name="Segnaposto numero diapositiva 5"/>
          <p:cNvSpPr>
            <a:spLocks noGrp="1"/>
          </p:cNvSpPr>
          <p:nvPr>
            <p:ph type="sldNum" sz="quarter" idx="12"/>
          </p:nvPr>
        </p:nvSpPr>
        <p:spPr/>
        <p:txBody>
          <a:bodyPr/>
          <a:lstStyle>
            <a:lvl1pPr>
              <a:defRPr/>
            </a:lvl1pPr>
          </a:lstStyle>
          <a:p>
            <a:pPr>
              <a:defRPr/>
            </a:pPr>
            <a:fld id="{EB80EC28-7625-481C-8C5F-4CC7F1B083F6}" type="slidenum">
              <a:rPr lang="it-IT"/>
              <a:pPr>
                <a:defRPr/>
              </a:pPr>
              <a:t>‹#›</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egnaposto titolo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Fare clic per modificare lo stile del titolo</a:t>
            </a:r>
          </a:p>
        </p:txBody>
      </p:sp>
      <p:sp>
        <p:nvSpPr>
          <p:cNvPr id="1027" name="Segnaposto testo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DA45DB85-69CD-45CC-A702-2623807431F7}" type="datetimeFigureOut">
              <a:rPr lang="it-IT"/>
              <a:pPr>
                <a:defRPr/>
              </a:pPr>
              <a:t>19/08/2015</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2730449-D9BB-474C-B61E-5D2912E47AD9}" type="slidenum">
              <a:rPr lang="it-IT"/>
              <a:pPr>
                <a:defRPr/>
              </a:pPr>
              <a:t>‹#›</a:t>
            </a:fld>
            <a:endParaRPr lang="it-IT"/>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youtube.com/watch?v=gzxJegb2oUo" TargetMode="External"/><Relationship Id="rId7" Type="http://schemas.openxmlformats.org/officeDocument/2006/relationships/image" Target="../media/image2.jpeg"/><Relationship Id="rId2" Type="http://schemas.openxmlformats.org/officeDocument/2006/relationships/slideLayout" Target="../slideLayouts/slideLayout4.xml"/><Relationship Id="rId1" Type="http://schemas.openxmlformats.org/officeDocument/2006/relationships/video" Target="https://www.youtube.com/embed/gzxJegb2oUo" TargetMode="External"/><Relationship Id="rId6" Type="http://schemas.openxmlformats.org/officeDocument/2006/relationships/hyperlink" Target="https://youtu.be/h8jPpZafBu4" TargetMode="External"/><Relationship Id="rId5" Type="http://schemas.openxmlformats.org/officeDocument/2006/relationships/hyperlink" Target="https://www.youtube.com/watch?v=f5uvx1iE6V0" TargetMode="External"/><Relationship Id="rId4" Type="http://schemas.openxmlformats.org/officeDocument/2006/relationships/hyperlink" Target="https://www.youtube.com/watch?v=CBtVFblO4NE"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www.youtube.com/watch?v=iiZF76S6pLc" TargetMode="External"/><Relationship Id="rId3" Type="http://schemas.openxmlformats.org/officeDocument/2006/relationships/hyperlink" Target="https://www.youtube.com/watch?v=AlQWHW_anyg" TargetMode="External"/><Relationship Id="rId7" Type="http://schemas.openxmlformats.org/officeDocument/2006/relationships/hyperlink" Target="https://www.youtube.com/watch?v=w1B_K8PoJH8" TargetMode="External"/><Relationship Id="rId2" Type="http://schemas.openxmlformats.org/officeDocument/2006/relationships/slideLayout" Target="../slideLayouts/slideLayout4.xml"/><Relationship Id="rId1" Type="http://schemas.openxmlformats.org/officeDocument/2006/relationships/video" Target="https://www.youtube.com/embed/av-djjwbQ2k" TargetMode="External"/><Relationship Id="rId6" Type="http://schemas.openxmlformats.org/officeDocument/2006/relationships/hyperlink" Target="https://www.youtube.com/watch?v=goUYWIGW3QY" TargetMode="External"/><Relationship Id="rId5" Type="http://schemas.openxmlformats.org/officeDocument/2006/relationships/hyperlink" Target="https://www.youtube.com/watch?v=q-kdympvcGc" TargetMode="External"/><Relationship Id="rId4" Type="http://schemas.openxmlformats.org/officeDocument/2006/relationships/hyperlink" Target="https://www.youtube.com/watch?v=yv2knUMHttE" TargetMode="External"/><Relationship Id="rId9"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hyperlink" Target="http://www.sincan.gov.tr/" TargetMode="External"/><Relationship Id="rId2" Type="http://schemas.openxmlformats.org/officeDocument/2006/relationships/hyperlink" Target="http://www.sincan.bel.t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olo 1"/>
          <p:cNvSpPr>
            <a:spLocks noGrp="1"/>
          </p:cNvSpPr>
          <p:nvPr>
            <p:ph type="ctrTitle"/>
          </p:nvPr>
        </p:nvSpPr>
        <p:spPr>
          <a:xfrm>
            <a:off x="1335088" y="647700"/>
            <a:ext cx="9144000" cy="2387600"/>
          </a:xfrm>
        </p:spPr>
        <p:txBody>
          <a:bodyPr/>
          <a:lstStyle/>
          <a:p>
            <a:pPr eaLnBrk="1" hangingPunct="1"/>
            <a:r>
              <a:rPr lang="tr-TR" sz="8000" b="1" smtClean="0">
                <a:latin typeface="Arial" charset="0"/>
              </a:rPr>
              <a:t>Modül 1</a:t>
            </a:r>
            <a:br>
              <a:rPr lang="tr-TR" sz="8000" b="1" smtClean="0">
                <a:latin typeface="Arial" charset="0"/>
              </a:rPr>
            </a:br>
            <a:r>
              <a:rPr lang="tr-TR" sz="2000" b="1" smtClean="0">
                <a:latin typeface="Arial" charset="0"/>
              </a:rPr>
              <a:t>(Çalıştay )</a:t>
            </a:r>
            <a:endParaRPr lang="it-IT" sz="2000" b="1" smtClean="0">
              <a:latin typeface="Arial" charset="0"/>
            </a:endParaRPr>
          </a:p>
        </p:txBody>
      </p:sp>
      <p:sp>
        <p:nvSpPr>
          <p:cNvPr id="13314" name="Sottotitolo 2"/>
          <p:cNvSpPr>
            <a:spLocks noGrp="1"/>
          </p:cNvSpPr>
          <p:nvPr>
            <p:ph type="subTitle" idx="1"/>
          </p:nvPr>
        </p:nvSpPr>
        <p:spPr/>
        <p:txBody>
          <a:bodyPr/>
          <a:lstStyle/>
          <a:p>
            <a:pPr eaLnBrk="1" hangingPunct="1"/>
            <a:r>
              <a:rPr lang="tr-TR" sz="4000" smtClean="0">
                <a:solidFill>
                  <a:srgbClr val="FF0000"/>
                </a:solidFill>
                <a:latin typeface="Arial" charset="0"/>
              </a:rPr>
              <a:t>İş Fikri </a:t>
            </a:r>
            <a:endParaRPr lang="it-IT" sz="4000" smtClean="0">
              <a:solidFill>
                <a:srgbClr val="FF0000"/>
              </a:solidFill>
              <a:latin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olo 1"/>
          <p:cNvSpPr>
            <a:spLocks noGrp="1"/>
          </p:cNvSpPr>
          <p:nvPr>
            <p:ph type="title"/>
          </p:nvPr>
        </p:nvSpPr>
        <p:spPr/>
        <p:txBody>
          <a:bodyPr/>
          <a:lstStyle/>
          <a:p>
            <a:pPr eaLnBrk="1" hangingPunct="1"/>
            <a:r>
              <a:rPr lang="tr-TR" b="1" smtClean="0"/>
              <a:t>Faaliyet</a:t>
            </a:r>
            <a:r>
              <a:rPr lang="it-IT" b="1" smtClean="0"/>
              <a:t> 4.2 (</a:t>
            </a:r>
            <a:r>
              <a:rPr lang="tr-TR" b="1" smtClean="0"/>
              <a:t>net üzerinden/online</a:t>
            </a:r>
            <a:r>
              <a:rPr lang="it-IT" b="1" smtClean="0"/>
              <a:t>) </a:t>
            </a:r>
            <a:br>
              <a:rPr lang="it-IT" b="1" smtClean="0"/>
            </a:br>
            <a:r>
              <a:rPr lang="tr-TR" b="1" smtClean="0"/>
              <a:t>Dünyayı nasıl görüyorsunuz</a:t>
            </a:r>
            <a:r>
              <a:rPr lang="en-GB" b="1" smtClean="0"/>
              <a:t>?</a:t>
            </a:r>
            <a:endParaRPr lang="it-IT" b="1" smtClean="0"/>
          </a:p>
        </p:txBody>
      </p:sp>
      <p:sp>
        <p:nvSpPr>
          <p:cNvPr id="22530" name="Segnaposto contenuto 2"/>
          <p:cNvSpPr>
            <a:spLocks noGrp="1"/>
          </p:cNvSpPr>
          <p:nvPr>
            <p:ph idx="1"/>
          </p:nvPr>
        </p:nvSpPr>
        <p:spPr/>
        <p:txBody>
          <a:bodyPr/>
          <a:lstStyle/>
          <a:p>
            <a:pPr eaLnBrk="1" hangingPunct="1">
              <a:lnSpc>
                <a:spcPct val="70000"/>
              </a:lnSpc>
            </a:pPr>
            <a:r>
              <a:rPr lang="tr-TR" sz="2000" b="1" smtClean="0"/>
              <a:t>Tanıtım</a:t>
            </a:r>
            <a:r>
              <a:rPr lang="it-IT" sz="2000" b="1" smtClean="0">
                <a:latin typeface="Times New Roman" pitchFamily="18" charset="0"/>
              </a:rPr>
              <a:t>:</a:t>
            </a:r>
            <a:r>
              <a:rPr lang="it-IT" sz="2000" smtClean="0">
                <a:latin typeface="Times New Roman" pitchFamily="18" charset="0"/>
              </a:rPr>
              <a:t> </a:t>
            </a:r>
            <a:r>
              <a:rPr lang="tr-TR" sz="2000" smtClean="0">
                <a:latin typeface="Times New Roman" pitchFamily="18" charset="0"/>
              </a:rPr>
              <a:t>Yerel, sosyal ve Avrupa sosyo-ekonomik durumunu gözlediğinizi ve analiz ettiğinizi varsayarsak, bunu nasıl tarif ederdiniz?</a:t>
            </a:r>
          </a:p>
          <a:p>
            <a:pPr eaLnBrk="1" hangingPunct="1">
              <a:lnSpc>
                <a:spcPct val="70000"/>
              </a:lnSpc>
            </a:pPr>
            <a:r>
              <a:rPr lang="tr-TR" sz="2000" smtClean="0">
                <a:latin typeface="Times New Roman" pitchFamily="18" charset="0"/>
              </a:rPr>
              <a:t>Öğrenciler için talimatlar:</a:t>
            </a:r>
            <a:endParaRPr lang="en-GB" sz="2000" smtClean="0">
              <a:latin typeface="Times New Roman" pitchFamily="18" charset="0"/>
            </a:endParaRPr>
          </a:p>
          <a:p>
            <a:pPr marL="457200" lvl="1" indent="0" eaLnBrk="1" hangingPunct="1">
              <a:lnSpc>
                <a:spcPct val="70000"/>
              </a:lnSpc>
              <a:buFont typeface="Arial" charset="0"/>
              <a:buNone/>
            </a:pPr>
            <a:r>
              <a:rPr lang="en-GB" sz="2000" smtClean="0">
                <a:latin typeface="Times New Roman" pitchFamily="18" charset="0"/>
              </a:rPr>
              <a:t>1. </a:t>
            </a:r>
            <a:r>
              <a:rPr lang="tr-TR" sz="2000" smtClean="0">
                <a:latin typeface="Times New Roman" pitchFamily="18" charset="0"/>
              </a:rPr>
              <a:t>Lütfen kayda değer üç kısa açıklama yapınız.</a:t>
            </a:r>
            <a:r>
              <a:rPr lang="en-GB" sz="2000" smtClean="0">
                <a:latin typeface="Times New Roman" pitchFamily="18" charset="0"/>
              </a:rPr>
              <a:t> </a:t>
            </a:r>
            <a:endParaRPr lang="tr-TR" sz="2000" smtClean="0">
              <a:latin typeface="Times New Roman" pitchFamily="18" charset="0"/>
            </a:endParaRPr>
          </a:p>
          <a:p>
            <a:pPr marL="457200" lvl="1" indent="0"/>
            <a:r>
              <a:rPr lang="tr-TR" sz="2000" smtClean="0">
                <a:latin typeface="Times New Roman" pitchFamily="18" charset="0"/>
              </a:rPr>
              <a:t>Yerel gerçekliğiniz: (tek açıklama alanı)</a:t>
            </a:r>
          </a:p>
          <a:p>
            <a:pPr marL="457200" lvl="1" indent="0"/>
            <a:r>
              <a:rPr lang="tr-TR" sz="2000" smtClean="0">
                <a:latin typeface="Times New Roman" pitchFamily="18" charset="0"/>
              </a:rPr>
              <a:t>Ülkeniz: (tek açıklama alanı)</a:t>
            </a:r>
          </a:p>
          <a:p>
            <a:pPr marL="457200" lvl="1" indent="0"/>
            <a:r>
              <a:rPr lang="tr-TR" sz="2000" smtClean="0">
                <a:latin typeface="Times New Roman" pitchFamily="18" charset="0"/>
              </a:rPr>
              <a:t>Avrupa durumu: (tek açıklama alanı)</a:t>
            </a:r>
          </a:p>
          <a:p>
            <a:pPr marL="457200" lvl="1" indent="0" eaLnBrk="1" hangingPunct="1">
              <a:lnSpc>
                <a:spcPct val="70000"/>
              </a:lnSpc>
              <a:buFont typeface="Arial" charset="0"/>
              <a:buNone/>
            </a:pPr>
            <a:endParaRPr lang="en-GB" sz="2000" smtClean="0">
              <a:latin typeface="Times New Roman" pitchFamily="18" charset="0"/>
            </a:endParaRPr>
          </a:p>
          <a:p>
            <a:pPr marL="457200" lvl="1" indent="0"/>
            <a:r>
              <a:rPr lang="en-GB" sz="2000" smtClean="0">
                <a:latin typeface="Times New Roman" pitchFamily="18" charset="0"/>
              </a:rPr>
              <a:t>2. </a:t>
            </a:r>
            <a:r>
              <a:rPr lang="it-IT" sz="2000" smtClean="0">
                <a:latin typeface="Times New Roman" pitchFamily="18" charset="0"/>
              </a:rPr>
              <a:t>Kişisel yaşamınızda  veya toplumunuzda olanların yaşamlarında  en son ve en önemli sosyo-ekonomik, kültürel ve çevresel değişiklikler nelerdir?</a:t>
            </a:r>
          </a:p>
          <a:p>
            <a:pPr marL="457200" lvl="1" indent="0"/>
            <a:r>
              <a:rPr lang="it-IT" sz="2000" smtClean="0">
                <a:latin typeface="Times New Roman" pitchFamily="18" charset="0"/>
              </a:rPr>
              <a:t> Ayrıca neden bu değişikliklerin diğerlerinden daha alakalı olduğu açıklamasını da içeren kısa bir metin yazın</a:t>
            </a:r>
            <a:r>
              <a:rPr lang="it-IT" sz="2000" i="1" smtClean="0"/>
              <a:t>. (bir açıklama alanı)</a:t>
            </a:r>
            <a:endParaRPr lang="it-IT" sz="2000" smtClean="0"/>
          </a:p>
          <a:p>
            <a:r>
              <a:rPr lang="en-GB" sz="2000" smtClean="0"/>
              <a:t>Platform ile Etkileşim: Öğrenciler  cevapları net üzerinden yazabilirler.</a:t>
            </a:r>
          </a:p>
          <a:p>
            <a:r>
              <a:rPr lang="en-GB" sz="2000" smtClean="0"/>
              <a:t>  Cevap öğrencinin kişisel klasör / sayfa / hesabında depolanır ve daha sonra indirilebili</a:t>
            </a:r>
            <a:r>
              <a:rPr lang="tr-TR" sz="2000" smtClean="0"/>
              <a:t>r.</a:t>
            </a:r>
            <a:endParaRPr lang="it-IT" sz="20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olo 1"/>
          <p:cNvSpPr>
            <a:spLocks noGrp="1"/>
          </p:cNvSpPr>
          <p:nvPr>
            <p:ph type="title"/>
          </p:nvPr>
        </p:nvSpPr>
        <p:spPr>
          <a:xfrm>
            <a:off x="503238" y="223838"/>
            <a:ext cx="10850562" cy="1314450"/>
          </a:xfrm>
        </p:spPr>
        <p:txBody>
          <a:bodyPr/>
          <a:lstStyle/>
          <a:p>
            <a:pPr eaLnBrk="1" hangingPunct="1"/>
            <a:r>
              <a:rPr lang="tr-TR" smtClean="0"/>
              <a:t>Konu </a:t>
            </a:r>
            <a:r>
              <a:rPr lang="it-IT" smtClean="0"/>
              <a:t>5</a:t>
            </a:r>
            <a:br>
              <a:rPr lang="it-IT" smtClean="0"/>
            </a:br>
            <a:r>
              <a:rPr lang="tr-TR" smtClean="0"/>
              <a:t>Şirket (Ticari Kuruluş) ne demektir</a:t>
            </a:r>
            <a:r>
              <a:rPr lang="it-IT" smtClean="0"/>
              <a:t>?</a:t>
            </a:r>
          </a:p>
        </p:txBody>
      </p:sp>
      <p:sp>
        <p:nvSpPr>
          <p:cNvPr id="23554" name="Segnaposto contenuto 2"/>
          <p:cNvSpPr>
            <a:spLocks noGrp="1"/>
          </p:cNvSpPr>
          <p:nvPr>
            <p:ph idx="1"/>
          </p:nvPr>
        </p:nvSpPr>
        <p:spPr/>
        <p:txBody>
          <a:bodyPr/>
          <a:lstStyle/>
          <a:p>
            <a:pPr eaLnBrk="1" hangingPunct="1">
              <a:lnSpc>
                <a:spcPct val="70000"/>
              </a:lnSpc>
            </a:pPr>
            <a:r>
              <a:rPr lang="tr-TR" sz="1800" smtClean="0"/>
              <a:t>Bir işletme kar elde etme çıktısı beklentisiyle mal ya da hizmet sunan herhangi türde bir iş koludur.Geniş doğasının her türlü şirket ya da firmaya uygulanması demek her türde ürün satarak gelir sağlamaya yönelik  olması anlamına gelir. Şirket, firma ve işletme terimleri genellikle birbirlerinin yerine kullanılırlar.</a:t>
            </a:r>
          </a:p>
          <a:p>
            <a:r>
              <a:rPr lang="tr-TR" sz="1800" smtClean="0"/>
              <a:t>Bazı insanlar bir işletmeyi büyük bir şirket ya da holding olarak  düşünürken, tüketiciye satış içeren her türlü kar amaçlı iş bu kelimeyi kullanmak için uygun olabilir.</a:t>
            </a:r>
          </a:p>
          <a:p>
            <a:pPr eaLnBrk="1" hangingPunct="1">
              <a:lnSpc>
                <a:spcPct val="70000"/>
              </a:lnSpc>
            </a:pPr>
            <a:r>
              <a:rPr lang="tr-TR" sz="1800" smtClean="0"/>
              <a:t> Yol kenarında bir limonata standı kurmaya çalışan ve bu çaba sonucu kar elde etmeye çalışan bir çocuk bir iş faaliyeti ile uğraşıyor denilebilir. Yine aynı şekilde  kar elde etmek için kitap satış planı ile küçük bir kitapçı açan bir bireyde..</a:t>
            </a:r>
          </a:p>
          <a:p>
            <a:r>
              <a:rPr lang="tr-TR" sz="1800" smtClean="0"/>
              <a:t>Mal satışı süresince, bir iş de hizmetler çeşitlerinin satışına dahil olabilir.Telekomünikasyon hizmetlerini sunan şirketler bu kategorinin bir parçasıdır. Muhasebe veya janitorial destek gibi dış kaynak hizmeti sunan yerel işletmelerde  şirket veya ticari işletmeler olarak kabul edilir.Kurye hizmetleri de bu tip bir kuruluş olarak nitelendirilir</a:t>
            </a:r>
          </a:p>
          <a:p>
            <a:r>
              <a:rPr lang="tr-TR" sz="1800" smtClean="0"/>
              <a:t>Çoğu durumda, bir işletmenin yerel toplum içinde faaliyet yapabilmesi için lisansı olması gerekir.Bu  tüketicilerin perakende mağazaları gibi mal ve hizmet satın almakta özgür oldukları bir işyeri kuran tüm ticari işletmeleri içerir. Bir kuruluş genellikle,bölgedeki satış ofisi varlığını ya da gelir sağlayayabilecek olan her hangi başka türde bir işi içerdiğinde  işletme lisansı da almak zorundadır.Bir işletme faaliyeti ile ilgili düzenlemeler bir yargıdan diğerine değişebildiği için,belediye yetkilileri ile temas kurmak ve yerel alanda kurumun çalışabilmesi için gerekli olan şartların neler olduğunu belirlemek çok önemlidir.</a:t>
            </a:r>
          </a:p>
          <a:p>
            <a:endParaRPr lang="tr-TR" sz="18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olo 1"/>
          <p:cNvSpPr>
            <a:spLocks noGrp="1"/>
          </p:cNvSpPr>
          <p:nvPr>
            <p:ph type="title"/>
          </p:nvPr>
        </p:nvSpPr>
        <p:spPr/>
        <p:txBody>
          <a:bodyPr/>
          <a:lstStyle/>
          <a:p>
            <a:pPr eaLnBrk="1" hangingPunct="1"/>
            <a:r>
              <a:rPr lang="tr-TR" smtClean="0"/>
              <a:t>Kaynak </a:t>
            </a:r>
            <a:r>
              <a:rPr lang="it-IT" smtClean="0"/>
              <a:t>5.1</a:t>
            </a:r>
            <a:br>
              <a:rPr lang="it-IT" smtClean="0"/>
            </a:br>
            <a:r>
              <a:rPr lang="tr-TR" smtClean="0"/>
              <a:t>Gerçek  İş fikirleri Üzerine </a:t>
            </a:r>
            <a:r>
              <a:rPr lang="it-IT" smtClean="0"/>
              <a:t>Video</a:t>
            </a:r>
            <a:r>
              <a:rPr lang="tr-TR" smtClean="0"/>
              <a:t>lar</a:t>
            </a:r>
            <a:endParaRPr lang="it-IT" smtClean="0"/>
          </a:p>
        </p:txBody>
      </p:sp>
      <p:sp>
        <p:nvSpPr>
          <p:cNvPr id="24578" name="Segnaposto contenuto 3"/>
          <p:cNvSpPr>
            <a:spLocks noGrp="1"/>
          </p:cNvSpPr>
          <p:nvPr>
            <p:ph sz="half" idx="1"/>
          </p:nvPr>
        </p:nvSpPr>
        <p:spPr/>
        <p:txBody>
          <a:bodyPr/>
          <a:lstStyle/>
          <a:p>
            <a:pPr eaLnBrk="1" hangingPunct="1"/>
            <a:r>
              <a:rPr lang="it-IT" sz="2000" smtClean="0"/>
              <a:t>«A scuola d’impresa» video</a:t>
            </a:r>
            <a:r>
              <a:rPr lang="tr-TR" sz="2000" smtClean="0"/>
              <a:t>ları bağlantı adresleri</a:t>
            </a:r>
            <a:endParaRPr lang="it-IT" sz="2000" smtClean="0"/>
          </a:p>
          <a:p>
            <a:pPr lvl="1" eaLnBrk="1" hangingPunct="1"/>
            <a:r>
              <a:rPr lang="it-IT" sz="2000" smtClean="0">
                <a:hlinkClick r:id="rId3"/>
              </a:rPr>
              <a:t>https://www.youtube.com/watch?v=gzxJegb2oUo</a:t>
            </a:r>
            <a:endParaRPr lang="it-IT" sz="2000" smtClean="0"/>
          </a:p>
          <a:p>
            <a:pPr lvl="1" eaLnBrk="1" hangingPunct="1"/>
            <a:r>
              <a:rPr lang="it-IT" sz="2000" smtClean="0">
                <a:hlinkClick r:id="rId4"/>
              </a:rPr>
              <a:t>https://www.youtube.com/watch?v=CBtVFblO4NE</a:t>
            </a:r>
            <a:endParaRPr lang="it-IT" sz="2000" smtClean="0"/>
          </a:p>
          <a:p>
            <a:pPr eaLnBrk="1" hangingPunct="1"/>
            <a:r>
              <a:rPr lang="tr-TR" sz="2000" smtClean="0"/>
              <a:t>Gerçek iş fikirleri konulu video bağlantı adresleri</a:t>
            </a:r>
          </a:p>
          <a:p>
            <a:r>
              <a:rPr lang="tr-TR" sz="2000" u="sng" smtClean="0">
                <a:hlinkClick r:id="rId5"/>
              </a:rPr>
              <a:t>https://www.youtube.com/watch?v=f5uvx1iE6V0</a:t>
            </a:r>
            <a:endParaRPr lang="tr-TR" sz="2000" smtClean="0"/>
          </a:p>
          <a:p>
            <a:r>
              <a:rPr lang="tr-TR" sz="2000" u="sng" smtClean="0">
                <a:hlinkClick r:id="rId6"/>
              </a:rPr>
              <a:t>https://youtu.be/h8jPpZafBu4</a:t>
            </a:r>
            <a:endParaRPr lang="tr-TR" sz="2000" smtClean="0"/>
          </a:p>
          <a:p>
            <a:pPr eaLnBrk="1" hangingPunct="1"/>
            <a:endParaRPr lang="it-IT" sz="2000" smtClean="0"/>
          </a:p>
          <a:p>
            <a:pPr eaLnBrk="1" hangingPunct="1">
              <a:buFont typeface="Arial" charset="0"/>
              <a:buNone/>
            </a:pPr>
            <a:endParaRPr lang="it-IT" sz="2000" smtClean="0"/>
          </a:p>
        </p:txBody>
      </p:sp>
      <p:pic>
        <p:nvPicPr>
          <p:cNvPr id="24579" name="gzxJegb2oUo"/>
          <p:cNvPicPr>
            <a:picLocks noGrp="1" noRot="1" noChangeAspect="1"/>
          </p:cNvPicPr>
          <p:nvPr>
            <p:ph sz="half" idx="2"/>
            <a:videoFile r:link="rId1"/>
          </p:nvPr>
        </p:nvPicPr>
        <p:blipFill>
          <a:blip r:embed="rId7"/>
          <a:srcRect/>
          <a:stretch>
            <a:fillRect/>
          </a:stretch>
        </p:blipFill>
        <p:spPr>
          <a:xfrm>
            <a:off x="6477000" y="2714625"/>
            <a:ext cx="4572000" cy="2571750"/>
          </a:xfr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4579"/>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24579"/>
                                        </p:tgtEl>
                                      </p:cBhvr>
                                    </p:cmd>
                                  </p:childTnLst>
                                </p:cTn>
                              </p:par>
                            </p:childTnLst>
                          </p:cTn>
                        </p:par>
                      </p:childTnLst>
                    </p:cTn>
                  </p:par>
                </p:childTnLst>
              </p:cTn>
              <p:nextCondLst>
                <p:cond evt="onClick" delay="0">
                  <p:tgtEl>
                    <p:spTgt spid="24579"/>
                  </p:tgtEl>
                </p:cond>
              </p:nextCondLst>
            </p:seq>
            <p:video>
              <p:cMediaNode>
                <p:cTn id="7" fill="hold" display="0">
                  <p:stCondLst>
                    <p:cond delay="indefinite"/>
                  </p:stCondLst>
                  <p:endCondLst>
                    <p:cond evt="onNext" delay="0">
                      <p:tgtEl>
                        <p:sldTgt/>
                      </p:tgtEl>
                    </p:cond>
                    <p:cond evt="onPrev" delay="0">
                      <p:tgtEl>
                        <p:sldTgt/>
                      </p:tgtEl>
                    </p:cond>
                  </p:endCondLst>
                </p:cTn>
                <p:tgtEl>
                  <p:spTgt spid="24579"/>
                </p:tgtEl>
              </p:cMediaNode>
            </p:vide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olo 1"/>
          <p:cNvSpPr>
            <a:spLocks noGrp="1"/>
          </p:cNvSpPr>
          <p:nvPr>
            <p:ph type="title"/>
          </p:nvPr>
        </p:nvSpPr>
        <p:spPr/>
        <p:txBody>
          <a:bodyPr/>
          <a:lstStyle/>
          <a:p>
            <a:pPr eaLnBrk="1" hangingPunct="1"/>
            <a:r>
              <a:rPr lang="tr-TR" smtClean="0"/>
              <a:t>Faaliyet</a:t>
            </a:r>
            <a:r>
              <a:rPr lang="it-IT" smtClean="0"/>
              <a:t> 5.1 (</a:t>
            </a:r>
            <a:r>
              <a:rPr lang="tr-TR" smtClean="0"/>
              <a:t>internet üzerinden/online</a:t>
            </a:r>
            <a:r>
              <a:rPr lang="it-IT" smtClean="0"/>
              <a:t>)</a:t>
            </a:r>
            <a:br>
              <a:rPr lang="it-IT" smtClean="0"/>
            </a:br>
            <a:r>
              <a:rPr lang="tr-TR" smtClean="0"/>
              <a:t>Girişimci ol</a:t>
            </a:r>
            <a:r>
              <a:rPr lang="it-IT" smtClean="0"/>
              <a:t> (1)!</a:t>
            </a:r>
          </a:p>
        </p:txBody>
      </p:sp>
      <p:sp>
        <p:nvSpPr>
          <p:cNvPr id="25602" name="Segnaposto contenuto 2"/>
          <p:cNvSpPr>
            <a:spLocks noGrp="1"/>
          </p:cNvSpPr>
          <p:nvPr>
            <p:ph idx="1"/>
          </p:nvPr>
        </p:nvSpPr>
        <p:spPr/>
        <p:txBody>
          <a:bodyPr/>
          <a:lstStyle/>
          <a:p>
            <a:pPr eaLnBrk="1" hangingPunct="1">
              <a:lnSpc>
                <a:spcPct val="80000"/>
              </a:lnSpc>
            </a:pPr>
            <a:r>
              <a:rPr lang="tr-TR" sz="2600" b="1" smtClean="0"/>
              <a:t>Tanıtım</a:t>
            </a:r>
            <a:r>
              <a:rPr lang="it-IT" sz="2600" b="1" smtClean="0"/>
              <a:t>:</a:t>
            </a:r>
            <a:r>
              <a:rPr lang="it-IT" sz="2600" smtClean="0"/>
              <a:t> </a:t>
            </a:r>
            <a:r>
              <a:rPr lang="en-GB" sz="2600" smtClean="0"/>
              <a:t> </a:t>
            </a:r>
            <a:r>
              <a:rPr lang="tr-TR" sz="2000" smtClean="0"/>
              <a:t>Olmayan ya da yararlı olabilecek hizmet /ürünler üzerinde düşünün.  Sizin bölgenizde mevcut olmayan herhangi bir ürün ve/ yada hizmet biliyor musunuz? Henüz var olmayan bu türde herhangi bir hizmet ve /ve ya ürünle ilgili yenilikçi bir fikriniz var mı?</a:t>
            </a:r>
            <a:r>
              <a:rPr lang="en-GB" sz="2600" smtClean="0"/>
              <a:t> </a:t>
            </a:r>
            <a:endParaRPr lang="tr-TR" sz="2600" smtClean="0"/>
          </a:p>
          <a:p>
            <a:pPr eaLnBrk="1" hangingPunct="1">
              <a:lnSpc>
                <a:spcPct val="80000"/>
              </a:lnSpc>
            </a:pPr>
            <a:r>
              <a:rPr lang="tr-TR" sz="2600" b="1" smtClean="0"/>
              <a:t>Öğrenciler için talimatlar</a:t>
            </a:r>
            <a:r>
              <a:rPr lang="en-GB" sz="2600" b="1" smtClean="0"/>
              <a:t>:</a:t>
            </a:r>
            <a:r>
              <a:rPr lang="en-GB" sz="2600" smtClean="0"/>
              <a:t> </a:t>
            </a:r>
            <a:r>
              <a:rPr lang="tr-TR" sz="2600" smtClean="0"/>
              <a:t> Yaratıcılığınızı kullanın ve aşağıdaki soruları yanıtlayın</a:t>
            </a:r>
            <a:r>
              <a:rPr lang="en-GB" sz="2600" smtClean="0"/>
              <a:t>:</a:t>
            </a:r>
          </a:p>
          <a:p>
            <a:pPr lvl="1"/>
            <a:r>
              <a:rPr lang="en-GB" i="1" smtClean="0"/>
              <a:t>Ürün / hizmet</a:t>
            </a:r>
            <a:r>
              <a:rPr lang="tr-TR" i="1" smtClean="0"/>
              <a:t>in</a:t>
            </a:r>
            <a:r>
              <a:rPr lang="en-GB" i="1" smtClean="0"/>
              <a:t> başlığı(bir metin alanı)</a:t>
            </a:r>
            <a:endParaRPr lang="tr-TR" i="1" smtClean="0"/>
          </a:p>
          <a:p>
            <a:pPr lvl="1"/>
            <a:r>
              <a:rPr lang="en-GB" i="1" smtClean="0"/>
              <a:t>Ana özellikleri (tek açıklama</a:t>
            </a:r>
            <a:r>
              <a:rPr lang="tr-TR" i="1" smtClean="0"/>
              <a:t>/yorum</a:t>
            </a:r>
            <a:r>
              <a:rPr lang="en-GB" i="1" smtClean="0"/>
              <a:t> alanı)</a:t>
            </a:r>
          </a:p>
          <a:p>
            <a:pPr lvl="1"/>
            <a:r>
              <a:rPr lang="en-GB" i="1" smtClean="0"/>
              <a:t>Neden yararlıdır? (bir açıklama</a:t>
            </a:r>
            <a:r>
              <a:rPr lang="tr-TR" i="1" smtClean="0"/>
              <a:t>/yorum</a:t>
            </a:r>
            <a:r>
              <a:rPr lang="en-GB" i="1" smtClean="0"/>
              <a:t> alanı)</a:t>
            </a:r>
            <a:endParaRPr lang="en-GB" sz="2200" i="1" smtClean="0"/>
          </a:p>
          <a:p>
            <a:pPr eaLnBrk="1" hangingPunct="1">
              <a:lnSpc>
                <a:spcPct val="80000"/>
              </a:lnSpc>
            </a:pPr>
            <a:r>
              <a:rPr lang="it-IT" b="1" smtClean="0"/>
              <a:t>Platform</a:t>
            </a:r>
            <a:r>
              <a:rPr lang="tr-TR" b="1" smtClean="0"/>
              <a:t>(taban)</a:t>
            </a:r>
            <a:r>
              <a:rPr lang="it-IT" b="1" smtClean="0"/>
              <a:t> ile etkileşim: </a:t>
            </a:r>
            <a:r>
              <a:rPr lang="it-IT" sz="2000" smtClean="0"/>
              <a:t>Öğrencilerincevapları  çevrimiçi(internet üzerinden) yazabilirler. Cevaplar öğrencinin kişisel klasör / sayfa / hesabınızda depolanır ve daha sonraki indirilebilir</a:t>
            </a:r>
            <a:r>
              <a:rPr lang="it-IT" b="1" smtClean="0"/>
              <a:t>.</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olo 1"/>
          <p:cNvSpPr>
            <a:spLocks noGrp="1"/>
          </p:cNvSpPr>
          <p:nvPr>
            <p:ph type="title"/>
          </p:nvPr>
        </p:nvSpPr>
        <p:spPr/>
        <p:txBody>
          <a:bodyPr/>
          <a:lstStyle/>
          <a:p>
            <a:pPr eaLnBrk="1" hangingPunct="1"/>
            <a:r>
              <a:rPr lang="tr-TR" smtClean="0"/>
              <a:t>Faaliyet </a:t>
            </a:r>
            <a:r>
              <a:rPr lang="it-IT" smtClean="0"/>
              <a:t> 5.2 (</a:t>
            </a:r>
            <a:r>
              <a:rPr lang="tr-TR" smtClean="0"/>
              <a:t>internet üzerinden</a:t>
            </a:r>
            <a:r>
              <a:rPr lang="it-IT" smtClean="0"/>
              <a:t>)</a:t>
            </a:r>
            <a:br>
              <a:rPr lang="it-IT" smtClean="0"/>
            </a:br>
            <a:r>
              <a:rPr lang="tr-TR" smtClean="0"/>
              <a:t>Girişimci Davran</a:t>
            </a:r>
            <a:r>
              <a:rPr lang="it-IT" smtClean="0"/>
              <a:t> (2)!</a:t>
            </a:r>
          </a:p>
        </p:txBody>
      </p:sp>
      <p:sp>
        <p:nvSpPr>
          <p:cNvPr id="26626" name="Segnaposto contenuto 2"/>
          <p:cNvSpPr>
            <a:spLocks noGrp="1"/>
          </p:cNvSpPr>
          <p:nvPr>
            <p:ph idx="1"/>
          </p:nvPr>
        </p:nvSpPr>
        <p:spPr/>
        <p:txBody>
          <a:bodyPr/>
          <a:lstStyle/>
          <a:p>
            <a:pPr eaLnBrk="1" hangingPunct="1">
              <a:lnSpc>
                <a:spcPct val="80000"/>
              </a:lnSpc>
            </a:pPr>
            <a:r>
              <a:rPr lang="tr-TR" sz="2000" b="1" smtClean="0"/>
              <a:t>Tanım </a:t>
            </a:r>
            <a:r>
              <a:rPr lang="it-IT" sz="2000" b="1" smtClean="0"/>
              <a:t>:</a:t>
            </a:r>
            <a:r>
              <a:rPr lang="it-IT" sz="2000" smtClean="0"/>
              <a:t> </a:t>
            </a:r>
            <a:r>
              <a:rPr lang="tr-TR" sz="2000" smtClean="0"/>
              <a:t>Var olan mal/hizmetleri nasıl geliştirebilirdiniz düşünün. Var olan bir mal ya da hizmetin kalitesini artırmak mı isterdiniz? Nasıl değiştirir ve geliştirirdiniz?</a:t>
            </a:r>
          </a:p>
          <a:p>
            <a:pPr eaLnBrk="1" hangingPunct="1">
              <a:lnSpc>
                <a:spcPct val="80000"/>
              </a:lnSpc>
              <a:buFont typeface="Arial" charset="0"/>
              <a:buNone/>
            </a:pPr>
            <a:endParaRPr lang="tr-TR" sz="2000" smtClean="0"/>
          </a:p>
          <a:p>
            <a:pPr eaLnBrk="1" hangingPunct="1">
              <a:lnSpc>
                <a:spcPct val="80000"/>
              </a:lnSpc>
            </a:pPr>
            <a:r>
              <a:rPr lang="en-GB" sz="2000" b="1" i="1" smtClean="0"/>
              <a:t>Öğrenciler için talimatlar:</a:t>
            </a:r>
            <a:r>
              <a:rPr lang="en-GB" sz="2000" i="1" smtClean="0"/>
              <a:t> Yaratıcı olun ve aşağıdaki soruları yanıtlayın:</a:t>
            </a:r>
          </a:p>
          <a:p>
            <a:pPr lvl="1" eaLnBrk="1" hangingPunct="1">
              <a:lnSpc>
                <a:spcPct val="80000"/>
              </a:lnSpc>
            </a:pPr>
            <a:r>
              <a:rPr lang="en-GB" sz="2000" i="1" smtClean="0"/>
              <a:t>Ürün / hizmet başlığı(bir metin alanı) </a:t>
            </a:r>
            <a:endParaRPr lang="tr-TR" sz="2000" i="1" smtClean="0"/>
          </a:p>
          <a:p>
            <a:pPr lvl="1"/>
            <a:r>
              <a:rPr lang="tr-TR" sz="2000" i="1" smtClean="0"/>
              <a:t>B</a:t>
            </a:r>
            <a:r>
              <a:rPr lang="en-GB" sz="2000" i="1" smtClean="0"/>
              <a:t>unu geliştirmek </a:t>
            </a:r>
            <a:r>
              <a:rPr lang="tr-TR" sz="2000" i="1" smtClean="0"/>
              <a:t>nede</a:t>
            </a:r>
            <a:r>
              <a:rPr lang="en-GB" sz="2000" i="1" smtClean="0"/>
              <a:t>n</a:t>
            </a:r>
            <a:r>
              <a:rPr lang="tr-TR" sz="2000" i="1" smtClean="0"/>
              <a:t> gerekli</a:t>
            </a:r>
            <a:r>
              <a:rPr lang="en-GB" sz="2000" i="1" smtClean="0"/>
              <a:t>? (bir açıklama alanı)</a:t>
            </a:r>
          </a:p>
          <a:p>
            <a:pPr lvl="1"/>
            <a:r>
              <a:rPr lang="en-GB" sz="2000" i="1" smtClean="0"/>
              <a:t>Bunu nasıl </a:t>
            </a:r>
            <a:r>
              <a:rPr lang="tr-TR" sz="2000" i="1" smtClean="0"/>
              <a:t>geliştirece</a:t>
            </a:r>
            <a:r>
              <a:rPr lang="en-GB" sz="2000" i="1" smtClean="0"/>
              <a:t>k</a:t>
            </a:r>
            <a:r>
              <a:rPr lang="tr-TR" sz="2000" i="1" smtClean="0"/>
              <a:t>siniz</a:t>
            </a:r>
            <a:r>
              <a:rPr lang="en-GB" sz="2000" i="1" smtClean="0"/>
              <a:t>? (bir açıklama alanı)</a:t>
            </a:r>
            <a:endParaRPr lang="tr-TR" sz="2000" i="1" smtClean="0"/>
          </a:p>
          <a:p>
            <a:pPr lvl="1"/>
            <a:endParaRPr lang="en-GB" sz="2000" i="1" smtClean="0"/>
          </a:p>
          <a:p>
            <a:pPr eaLnBrk="1" hangingPunct="1">
              <a:lnSpc>
                <a:spcPct val="80000"/>
              </a:lnSpc>
            </a:pPr>
            <a:r>
              <a:rPr lang="it-IT" sz="2000" b="1" smtClean="0"/>
              <a:t>Platform ile etkileşim: </a:t>
            </a:r>
            <a:r>
              <a:rPr lang="it-IT" sz="2000" smtClean="0"/>
              <a:t>Öğrencilerincevapları  çevrimiçi(internet üzerinden) yazabilirler. Cevaplar öğrencinin kişisel klasör / sayfa / hesabınızda depolanır ve daha sonraki indirilebilir</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olo 1"/>
          <p:cNvSpPr>
            <a:spLocks noGrp="1"/>
          </p:cNvSpPr>
          <p:nvPr>
            <p:ph type="title"/>
          </p:nvPr>
        </p:nvSpPr>
        <p:spPr/>
        <p:txBody>
          <a:bodyPr/>
          <a:lstStyle/>
          <a:p>
            <a:pPr eaLnBrk="1" hangingPunct="1"/>
            <a:r>
              <a:rPr lang="tr-TR" sz="4000" b="1" smtClean="0"/>
              <a:t>Çalışmanın (M</a:t>
            </a:r>
            <a:r>
              <a:rPr lang="it-IT" sz="4000" b="1" smtClean="0"/>
              <a:t>od</a:t>
            </a:r>
            <a:r>
              <a:rPr lang="tr-TR" sz="4000" b="1" smtClean="0"/>
              <a:t>ülün) son faaliyeti</a:t>
            </a:r>
            <a:r>
              <a:rPr lang="it-IT" sz="4000" b="1" smtClean="0"/>
              <a:t> </a:t>
            </a:r>
            <a:r>
              <a:rPr lang="it-IT" sz="4000" smtClean="0"/>
              <a:t/>
            </a:r>
            <a:br>
              <a:rPr lang="it-IT" sz="4000" smtClean="0"/>
            </a:br>
            <a:r>
              <a:rPr lang="tr-TR" sz="4000" smtClean="0"/>
              <a:t>Okulda gerçekleştirilecek olan grup çalışmaları</a:t>
            </a:r>
            <a:endParaRPr lang="it-IT" sz="4000" i="1" smtClean="0">
              <a:solidFill>
                <a:schemeClr val="accent2"/>
              </a:solidFill>
            </a:endParaRPr>
          </a:p>
        </p:txBody>
      </p:sp>
      <p:sp>
        <p:nvSpPr>
          <p:cNvPr id="27650" name="Segnaposto contenuto 2"/>
          <p:cNvSpPr>
            <a:spLocks noGrp="1"/>
          </p:cNvSpPr>
          <p:nvPr>
            <p:ph idx="1"/>
          </p:nvPr>
        </p:nvSpPr>
        <p:spPr/>
        <p:txBody>
          <a:bodyPr/>
          <a:lstStyle/>
          <a:p>
            <a:pPr marL="0" indent="0" eaLnBrk="1" hangingPunct="1">
              <a:lnSpc>
                <a:spcPct val="80000"/>
              </a:lnSpc>
              <a:buFont typeface="Arial" charset="0"/>
              <a:buNone/>
            </a:pPr>
            <a:r>
              <a:rPr lang="tr-TR" b="1" i="1" smtClean="0"/>
              <a:t>Öğretmenler için rehber</a:t>
            </a:r>
            <a:endParaRPr lang="en-US" b="1" i="1" smtClean="0"/>
          </a:p>
          <a:p>
            <a:pPr marL="0" indent="0" eaLnBrk="1" hangingPunct="1">
              <a:lnSpc>
                <a:spcPct val="80000"/>
              </a:lnSpc>
              <a:buFont typeface="Arial" charset="0"/>
              <a:buNone/>
            </a:pPr>
            <a:r>
              <a:rPr lang="tr-TR" smtClean="0"/>
              <a:t>Modül 1 in son faaliyetini düzenlemeden önce tüm öğrencilerin online çalışmaları ve ilgili alıştırmaları yaptıklarından emin olun.</a:t>
            </a:r>
            <a:endParaRPr lang="en-US" smtClean="0"/>
          </a:p>
          <a:p>
            <a:pPr marL="0" indent="0" eaLnBrk="1" hangingPunct="1">
              <a:lnSpc>
                <a:spcPct val="80000"/>
              </a:lnSpc>
              <a:buFont typeface="Arial" charset="0"/>
              <a:buNone/>
            </a:pPr>
            <a:r>
              <a:rPr lang="tr-TR" smtClean="0"/>
              <a:t>Online modül süresince sağlanmış cevapları indirmelerini isteyin. </a:t>
            </a:r>
          </a:p>
          <a:p>
            <a:pPr marL="0" indent="0" eaLnBrk="1" hangingPunct="1">
              <a:lnSpc>
                <a:spcPct val="80000"/>
              </a:lnSpc>
              <a:buFont typeface="Arial" charset="0"/>
              <a:buNone/>
            </a:pPr>
            <a:r>
              <a:rPr lang="tr-TR" smtClean="0"/>
              <a:t>Daha sonra, 4 öğrenciden oluşan 5 grup oluşturun ve  grucun elemanları arasındaki kıyaslamayı kolaylaştırın. </a:t>
            </a:r>
          </a:p>
          <a:p>
            <a:pPr marL="0" indent="0" eaLnBrk="1" hangingPunct="1">
              <a:lnSpc>
                <a:spcPct val="80000"/>
              </a:lnSpc>
              <a:buFont typeface="Arial" charset="0"/>
              <a:buNone/>
            </a:pPr>
            <a:r>
              <a:rPr lang="en-US" smtClean="0">
                <a:solidFill>
                  <a:schemeClr val="accent2"/>
                </a:solidFill>
              </a:rPr>
              <a:t>Nihai amaç, her ulusal alt grubun Ekim ayındaki toplantıda sunulmak üzere bir iş fikri belirlemesidir. </a:t>
            </a:r>
            <a:r>
              <a:rPr lang="it-IT" smtClean="0"/>
              <a:t>Etkinlik ülkelerarası hareketliliğe yakın zamanda ancak katılacak öğrencileri belirlemek için zamanında organize edilmelidir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egnaposto contenuto 2"/>
          <p:cNvSpPr>
            <a:spLocks noGrp="1"/>
          </p:cNvSpPr>
          <p:nvPr>
            <p:ph idx="1"/>
          </p:nvPr>
        </p:nvSpPr>
        <p:spPr/>
        <p:txBody>
          <a:bodyPr/>
          <a:lstStyle/>
          <a:p>
            <a:pPr marL="533400" indent="-533400" eaLnBrk="1" hangingPunct="1">
              <a:buFont typeface="Calibri Light" pitchFamily="34" charset="0"/>
              <a:buAutoNum type="arabicPeriod"/>
            </a:pPr>
            <a:r>
              <a:rPr lang="en-US" smtClean="0"/>
              <a:t>Alt grupları oluşturduktan sonra, (her öğrenci grubunun geri kalanına sonuçları sunar) modül 1de yürütülen egzersiz sonuçlarını karşılaştırmalarını isteyin.  1 saat</a:t>
            </a:r>
          </a:p>
          <a:p>
            <a:pPr marL="533400" indent="-533400" eaLnBrk="1" hangingPunct="1">
              <a:buFont typeface="Calibri Light" pitchFamily="34" charset="0"/>
              <a:buAutoNum type="arabicPeriod"/>
            </a:pPr>
            <a:r>
              <a:rPr lang="it-IT" smtClean="0"/>
              <a:t>Grup üç iş fik</a:t>
            </a:r>
            <a:r>
              <a:rPr lang="tr-TR" smtClean="0"/>
              <a:t>rin</a:t>
            </a:r>
            <a:r>
              <a:rPr lang="it-IT" smtClean="0"/>
              <a:t>i seçerek, önceki aktivite sırasında ortaya çıkan en </a:t>
            </a:r>
            <a:r>
              <a:rPr lang="tr-TR" smtClean="0"/>
              <a:t>uygun</a:t>
            </a:r>
            <a:r>
              <a:rPr lang="it-IT" smtClean="0"/>
              <a:t> bilgileri içeren bir poster oluştur</a:t>
            </a:r>
            <a:r>
              <a:rPr lang="tr-TR" smtClean="0"/>
              <a:t>ur</a:t>
            </a:r>
            <a:r>
              <a:rPr lang="it-IT" smtClean="0"/>
              <a:t>. </a:t>
            </a:r>
            <a:r>
              <a:rPr lang="tr-TR" smtClean="0"/>
              <a:t> </a:t>
            </a:r>
            <a:r>
              <a:rPr lang="it-IT" smtClean="0"/>
              <a:t>1 saat</a:t>
            </a:r>
            <a:endParaRPr lang="tr-TR" smtClean="0"/>
          </a:p>
          <a:p>
            <a:pPr marL="533400" indent="-533400" eaLnBrk="1" hangingPunct="1">
              <a:buFont typeface="Calibri Light" pitchFamily="34" charset="0"/>
              <a:buAutoNum type="arabicPeriod"/>
            </a:pPr>
            <a:r>
              <a:rPr lang="it-IT" smtClean="0"/>
              <a:t>Her grup en iyi iş fikrini seçmesi için davet edilen diğer öğrencilere poster ve iş fikirlerini sunar .</a:t>
            </a:r>
          </a:p>
        </p:txBody>
      </p:sp>
      <p:sp>
        <p:nvSpPr>
          <p:cNvPr id="28674" name="Titolo 1"/>
          <p:cNvSpPr>
            <a:spLocks noGrp="1"/>
          </p:cNvSpPr>
          <p:nvPr>
            <p:ph type="title"/>
          </p:nvPr>
        </p:nvSpPr>
        <p:spPr/>
        <p:txBody>
          <a:bodyPr/>
          <a:lstStyle/>
          <a:p>
            <a:pPr eaLnBrk="1" hangingPunct="1"/>
            <a:r>
              <a:rPr lang="it-IT" sz="3200" b="1" i="1" smtClean="0"/>
              <a:t>Modülün </a:t>
            </a:r>
            <a:r>
              <a:rPr lang="tr-TR" sz="3200" b="1" i="1" smtClean="0"/>
              <a:t>Son</a:t>
            </a:r>
            <a:r>
              <a:rPr lang="it-IT" sz="3200" b="1" i="1" smtClean="0"/>
              <a:t> faaliyeti</a:t>
            </a:r>
            <a:br>
              <a:rPr lang="it-IT" sz="3200" b="1" i="1" smtClean="0"/>
            </a:br>
            <a:r>
              <a:rPr lang="it-IT" sz="3200" b="1" i="1" smtClean="0"/>
              <a:t>Çıktı uygulanması için adımlar (4 saat gerekli)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egnaposto contenuto 2"/>
          <p:cNvSpPr>
            <a:spLocks noGrp="1"/>
          </p:cNvSpPr>
          <p:nvPr>
            <p:ph idx="1"/>
          </p:nvPr>
        </p:nvSpPr>
        <p:spPr/>
        <p:txBody>
          <a:bodyPr/>
          <a:lstStyle/>
          <a:p>
            <a:pPr marL="533400" indent="-533400">
              <a:buFont typeface="Arial" charset="0"/>
              <a:buNone/>
            </a:pPr>
            <a:r>
              <a:rPr lang="tr-TR" sz="2000" smtClean="0">
                <a:latin typeface="Times New Roman" pitchFamily="18" charset="0"/>
              </a:rPr>
              <a:t>     </a:t>
            </a:r>
            <a:r>
              <a:rPr lang="en-US" sz="2000" smtClean="0">
                <a:latin typeface="Times New Roman" pitchFamily="18" charset="0"/>
              </a:rPr>
              <a:t>Seçilen iş fikrine bağlı olarak,</a:t>
            </a:r>
            <a:r>
              <a:rPr lang="tr-TR" sz="2000" smtClean="0">
                <a:latin typeface="Times New Roman" pitchFamily="18" charset="0"/>
              </a:rPr>
              <a:t> </a:t>
            </a:r>
            <a:r>
              <a:rPr lang="en-US" sz="2000" smtClean="0">
                <a:latin typeface="Times New Roman" pitchFamily="18" charset="0"/>
              </a:rPr>
              <a:t>alt gruplar aşağıdaki bilgileri içeren bir on-line modülü tamamlayacaklar:</a:t>
            </a:r>
            <a:endParaRPr lang="it-IT" sz="2000" smtClean="0">
              <a:latin typeface="Times New Roman" pitchFamily="18" charset="0"/>
            </a:endParaRPr>
          </a:p>
          <a:p>
            <a:pPr marL="914400" lvl="1" indent="-457200" eaLnBrk="1" hangingPunct="1">
              <a:lnSpc>
                <a:spcPct val="70000"/>
              </a:lnSpc>
            </a:pPr>
            <a:r>
              <a:rPr lang="tr-TR" sz="2000" smtClean="0">
                <a:latin typeface="Times New Roman" pitchFamily="18" charset="0"/>
              </a:rPr>
              <a:t>Fikir başlığı</a:t>
            </a:r>
            <a:endParaRPr lang="it-IT" sz="2000" smtClean="0">
              <a:latin typeface="Times New Roman" pitchFamily="18" charset="0"/>
            </a:endParaRPr>
          </a:p>
          <a:p>
            <a:pPr marL="914400" lvl="1" indent="-457200" eaLnBrk="1" hangingPunct="1">
              <a:lnSpc>
                <a:spcPct val="70000"/>
              </a:lnSpc>
            </a:pPr>
            <a:r>
              <a:rPr lang="tr-TR" sz="2000" smtClean="0">
                <a:latin typeface="Times New Roman" pitchFamily="18" charset="0"/>
              </a:rPr>
              <a:t>Kısa tanıtım</a:t>
            </a:r>
            <a:r>
              <a:rPr lang="en-US" sz="2000" smtClean="0">
                <a:latin typeface="Times New Roman" pitchFamily="18" charset="0"/>
              </a:rPr>
              <a:t> (</a:t>
            </a:r>
            <a:r>
              <a:rPr lang="tr-TR" sz="2000" smtClean="0">
                <a:latin typeface="Times New Roman" pitchFamily="18" charset="0"/>
              </a:rPr>
              <a:t>ne</a:t>
            </a:r>
            <a:r>
              <a:rPr lang="en-US" sz="2000" smtClean="0">
                <a:latin typeface="Times New Roman" pitchFamily="18" charset="0"/>
              </a:rPr>
              <a:t>, </a:t>
            </a:r>
            <a:r>
              <a:rPr lang="tr-TR" sz="2000" smtClean="0">
                <a:latin typeface="Times New Roman" pitchFamily="18" charset="0"/>
              </a:rPr>
              <a:t>nasıl</a:t>
            </a:r>
            <a:r>
              <a:rPr lang="en-US" sz="2000" smtClean="0">
                <a:latin typeface="Times New Roman" pitchFamily="18" charset="0"/>
              </a:rPr>
              <a:t>, </a:t>
            </a:r>
            <a:r>
              <a:rPr lang="tr-TR" sz="2000" smtClean="0">
                <a:latin typeface="Times New Roman" pitchFamily="18" charset="0"/>
              </a:rPr>
              <a:t>neden</a:t>
            </a:r>
            <a:r>
              <a:rPr lang="en-US" sz="2000" smtClean="0">
                <a:latin typeface="Times New Roman" pitchFamily="18" charset="0"/>
              </a:rPr>
              <a:t>, </a:t>
            </a:r>
            <a:r>
              <a:rPr lang="tr-TR" sz="2000" smtClean="0">
                <a:latin typeface="Times New Roman" pitchFamily="18" charset="0"/>
              </a:rPr>
              <a:t>kim için</a:t>
            </a:r>
            <a:r>
              <a:rPr lang="en-US" sz="2000" smtClean="0">
                <a:latin typeface="Times New Roman" pitchFamily="18" charset="0"/>
              </a:rPr>
              <a:t>)</a:t>
            </a:r>
            <a:endParaRPr lang="it-IT" sz="2000" smtClean="0">
              <a:latin typeface="Times New Roman" pitchFamily="18" charset="0"/>
            </a:endParaRPr>
          </a:p>
          <a:p>
            <a:pPr marL="914400" lvl="1" indent="-457200" eaLnBrk="1" hangingPunct="1">
              <a:lnSpc>
                <a:spcPct val="70000"/>
              </a:lnSpc>
            </a:pPr>
            <a:r>
              <a:rPr lang="en-US" sz="2000" smtClean="0">
                <a:latin typeface="Times New Roman" pitchFamily="18" charset="0"/>
              </a:rPr>
              <a:t>Team </a:t>
            </a:r>
            <a:r>
              <a:rPr lang="tr-TR" sz="2000" smtClean="0">
                <a:latin typeface="Times New Roman" pitchFamily="18" charset="0"/>
              </a:rPr>
              <a:t>anlaşması</a:t>
            </a:r>
            <a:r>
              <a:rPr lang="tr-TR" sz="2000" b="1" smtClean="0">
                <a:latin typeface="Times New Roman" pitchFamily="18" charset="0"/>
              </a:rPr>
              <a:t> </a:t>
            </a:r>
            <a:endParaRPr lang="it-IT" sz="2000" b="1" smtClean="0">
              <a:solidFill>
                <a:schemeClr val="accent2"/>
              </a:solidFill>
              <a:latin typeface="Times New Roman" pitchFamily="18" charset="0"/>
            </a:endParaRPr>
          </a:p>
          <a:p>
            <a:pPr marL="1371600" lvl="2" indent="-457200" eaLnBrk="1" hangingPunct="1">
              <a:lnSpc>
                <a:spcPct val="70000"/>
              </a:lnSpc>
              <a:buFont typeface="Calibri Light" pitchFamily="34" charset="0"/>
              <a:buAutoNum type="arabicPeriod"/>
            </a:pPr>
            <a:r>
              <a:rPr lang="it-IT" b="1" smtClean="0">
                <a:latin typeface="Times New Roman" pitchFamily="18" charset="0"/>
              </a:rPr>
              <a:t>Takım lideri: (milli takım koordinasyonu ve uluslararası öğrencilerle iletişimden sorumlu) İtalya'da toplantıda yer alan öğrenci </a:t>
            </a:r>
            <a:endParaRPr lang="tr-TR" b="1" smtClean="0">
              <a:latin typeface="Times New Roman" pitchFamily="18" charset="0"/>
            </a:endParaRPr>
          </a:p>
          <a:p>
            <a:pPr marL="1371600" lvl="2" indent="-457200" eaLnBrk="1" hangingPunct="1">
              <a:lnSpc>
                <a:spcPct val="70000"/>
              </a:lnSpc>
              <a:buFont typeface="Calibri Light" pitchFamily="34" charset="0"/>
              <a:buAutoNum type="arabicPeriod"/>
            </a:pPr>
            <a:r>
              <a:rPr lang="en-US" smtClean="0">
                <a:latin typeface="Times New Roman" pitchFamily="18" charset="0"/>
              </a:rPr>
              <a:t>Pazarlama müdürü, (pazar araştırması ve analizinden sorumlu- Bir anket oluşturabilir sonuçlarını analiz ed</a:t>
            </a:r>
            <a:r>
              <a:rPr lang="tr-TR" smtClean="0">
                <a:latin typeface="Times New Roman" pitchFamily="18" charset="0"/>
              </a:rPr>
              <a:t>ebilir</a:t>
            </a:r>
            <a:r>
              <a:rPr lang="en-US" smtClean="0">
                <a:latin typeface="Times New Roman" pitchFamily="18" charset="0"/>
              </a:rPr>
              <a:t> ve grafiklerle bir rapor oluşturabilir) </a:t>
            </a:r>
            <a:endParaRPr lang="tr-TR" smtClean="0">
              <a:latin typeface="Times New Roman" pitchFamily="18" charset="0"/>
            </a:endParaRPr>
          </a:p>
          <a:p>
            <a:pPr marL="1371600" lvl="2" indent="-457200" eaLnBrk="1" hangingPunct="1">
              <a:lnSpc>
                <a:spcPct val="70000"/>
              </a:lnSpc>
              <a:buFont typeface="Calibri Light" pitchFamily="34" charset="0"/>
              <a:buAutoNum type="arabicPeriod"/>
            </a:pPr>
            <a:r>
              <a:rPr lang="en-US" smtClean="0">
                <a:latin typeface="Times New Roman" pitchFamily="18" charset="0"/>
              </a:rPr>
              <a:t>İletişim Direktörü: (grafik becerileri ve sosyal ağlar uzmanlığı ile - PPT sunumlar </a:t>
            </a:r>
            <a:r>
              <a:rPr lang="en-US" u="sng" smtClean="0">
                <a:latin typeface="Times New Roman" pitchFamily="18" charset="0"/>
              </a:rPr>
              <a:t>hazırlanmasından</a:t>
            </a:r>
            <a:r>
              <a:rPr lang="en-US" smtClean="0">
                <a:latin typeface="Times New Roman" pitchFamily="18" charset="0"/>
              </a:rPr>
              <a:t> sorumlu)</a:t>
            </a:r>
            <a:endParaRPr lang="tr-TR" smtClean="0">
              <a:latin typeface="Times New Roman" pitchFamily="18" charset="0"/>
            </a:endParaRPr>
          </a:p>
          <a:p>
            <a:pPr marL="1371600" lvl="2" indent="-457200" eaLnBrk="1" hangingPunct="1">
              <a:lnSpc>
                <a:spcPct val="70000"/>
              </a:lnSpc>
              <a:buFont typeface="Calibri Light" pitchFamily="34" charset="0"/>
              <a:buAutoNum type="arabicPeriod"/>
            </a:pPr>
            <a:r>
              <a:rPr lang="tr-TR" smtClean="0">
                <a:latin typeface="Times New Roman" pitchFamily="18" charset="0"/>
              </a:rPr>
              <a:t>İdari müdür: (iş planının son hazırlığının yanı sıraI idari ve mali açıdan sorumlu)</a:t>
            </a:r>
          </a:p>
          <a:p>
            <a:pPr marL="1371600" lvl="2" indent="-457200" eaLnBrk="1" hangingPunct="1">
              <a:lnSpc>
                <a:spcPct val="70000"/>
              </a:lnSpc>
              <a:buFont typeface="Calibri Light" pitchFamily="34" charset="0"/>
              <a:buAutoNum type="arabicPeriod"/>
            </a:pPr>
            <a:r>
              <a:rPr lang="tr-TR" smtClean="0">
                <a:latin typeface="Times New Roman" pitchFamily="18" charset="0"/>
              </a:rPr>
              <a:t>Üretim / iş yöneticisi: Mekan seçimi, gerekli insan kaynaklarının belirlenmesi , vb ..dahil olmak üzere ürün / hizmetin ayrıntılı bilgisinden sorumlu </a:t>
            </a:r>
          </a:p>
          <a:p>
            <a:pPr marL="1371600" lvl="2" indent="-457200" eaLnBrk="1" hangingPunct="1">
              <a:lnSpc>
                <a:spcPct val="70000"/>
              </a:lnSpc>
              <a:buFont typeface="Calibri Light" pitchFamily="34" charset="0"/>
              <a:buNone/>
            </a:pPr>
            <a:endParaRPr lang="tr-TR" smtClean="0">
              <a:latin typeface="Times New Roman" pitchFamily="18" charset="0"/>
            </a:endParaRPr>
          </a:p>
        </p:txBody>
      </p:sp>
      <p:sp>
        <p:nvSpPr>
          <p:cNvPr id="29698" name="Titolo 1"/>
          <p:cNvSpPr>
            <a:spLocks noGrp="1"/>
          </p:cNvSpPr>
          <p:nvPr>
            <p:ph type="title"/>
          </p:nvPr>
        </p:nvSpPr>
        <p:spPr/>
        <p:txBody>
          <a:bodyPr/>
          <a:lstStyle/>
          <a:p>
            <a:pPr eaLnBrk="1" hangingPunct="1"/>
            <a:r>
              <a:rPr lang="tr-TR" b="1" smtClean="0">
                <a:latin typeface="Arial" charset="0"/>
              </a:rPr>
              <a:t>Modülün son çalışması</a:t>
            </a:r>
            <a:r>
              <a:rPr lang="it-IT" b="1" smtClean="0"/>
              <a:t> </a:t>
            </a:r>
            <a:r>
              <a:rPr lang="it-IT" smtClean="0"/>
              <a:t/>
            </a:r>
            <a:br>
              <a:rPr lang="it-IT" smtClean="0"/>
            </a:br>
            <a:r>
              <a:rPr lang="it-IT" smtClean="0"/>
              <a:t>Çıktı uygulanması için adımlar (4 saat gerekli)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egnaposto contenuto 2"/>
          <p:cNvSpPr>
            <a:spLocks noGrp="1"/>
          </p:cNvSpPr>
          <p:nvPr>
            <p:ph idx="1"/>
          </p:nvPr>
        </p:nvSpPr>
        <p:spPr/>
        <p:txBody>
          <a:bodyPr/>
          <a:lstStyle/>
          <a:p>
            <a:r>
              <a:rPr lang="en-US" smtClean="0">
                <a:latin typeface="Times New Roman" pitchFamily="18" charset="0"/>
              </a:rPr>
              <a:t>Ülkelerarası hareketliliğin temel amacı sınır ötesi iş gruplarının oluşumu ve ulusötesi iş fikirlerinin belirlenmesi olacaktır.</a:t>
            </a:r>
            <a:r>
              <a:rPr lang="tr-TR" i="1" u="sng" smtClean="0">
                <a:latin typeface="Times New Roman" pitchFamily="18" charset="0"/>
              </a:rPr>
              <a:t>Toplantıya, her ulusal alt grubun Pazarlama yöneticilerinin katılması tavsiye edilir.Şayet okul, ek öğrenci getirmek istiyorsa, üretim / işletme yöneticisini seçmenizi öneririz. </a:t>
            </a:r>
            <a:r>
              <a:rPr lang="it-IT" smtClean="0">
                <a:latin typeface="Times New Roman" pitchFamily="18" charset="0"/>
              </a:rPr>
              <a:t>Çalıştayın faaliyetlerinin ayrıntılı bir açıklaması  Ağustos 2015 tarihinde ortaklar arasında hazırlanacak ve dağıtılacaktır.</a:t>
            </a:r>
          </a:p>
          <a:p>
            <a:r>
              <a:rPr lang="tr-TR" b="1" smtClean="0">
                <a:latin typeface="Times New Roman" pitchFamily="18" charset="0"/>
              </a:rPr>
              <a:t> Öğrenciler okula geri döndüklerinde, hareketlilik sonuçlarını ve beş seçilmiş ulus ötesi iş fikrini sunmak amacıyla bir sonuç grup etkinliği organize edilmelidir. </a:t>
            </a:r>
            <a:endParaRPr lang="it-IT" b="1" smtClean="0">
              <a:latin typeface="Times New Roman" pitchFamily="18" charset="0"/>
            </a:endParaRPr>
          </a:p>
        </p:txBody>
      </p:sp>
      <p:sp>
        <p:nvSpPr>
          <p:cNvPr id="30722" name="Titolo 1"/>
          <p:cNvSpPr>
            <a:spLocks noGrp="1"/>
          </p:cNvSpPr>
          <p:nvPr>
            <p:ph type="title"/>
          </p:nvPr>
        </p:nvSpPr>
        <p:spPr/>
        <p:txBody>
          <a:bodyPr/>
          <a:lstStyle/>
          <a:p>
            <a:pPr eaLnBrk="1" hangingPunct="1"/>
            <a:r>
              <a:rPr lang="tr-TR" b="1" i="1" smtClean="0">
                <a:latin typeface="Times New Roman" pitchFamily="18" charset="0"/>
              </a:rPr>
              <a:t>Ekim Toplantısı </a:t>
            </a:r>
            <a:r>
              <a:rPr lang="en-US" b="1" i="1" smtClean="0">
                <a:latin typeface="Times New Roman" pitchFamily="18" charset="0"/>
              </a:rPr>
              <a:t>2015</a:t>
            </a:r>
            <a:endParaRPr lang="it-IT" sz="3600" b="1" i="1" smtClean="0">
              <a:solidFill>
                <a:schemeClr val="accent2"/>
              </a:solidFill>
              <a:latin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Titolo 1"/>
          <p:cNvSpPr>
            <a:spLocks noGrp="1"/>
          </p:cNvSpPr>
          <p:nvPr>
            <p:ph type="title"/>
          </p:nvPr>
        </p:nvSpPr>
        <p:spPr/>
        <p:txBody>
          <a:bodyPr/>
          <a:lstStyle/>
          <a:p>
            <a:pPr algn="ctr" eaLnBrk="1" hangingPunct="1"/>
            <a:r>
              <a:rPr lang="tr-TR" b="1" smtClean="0"/>
              <a:t>Öğretmenlerden geri bildirim</a:t>
            </a:r>
            <a:endParaRPr lang="it-IT" b="1" smtClean="0"/>
          </a:p>
        </p:txBody>
      </p:sp>
      <p:sp>
        <p:nvSpPr>
          <p:cNvPr id="31747" name="Segnaposto contenuto 4"/>
          <p:cNvSpPr>
            <a:spLocks noGrp="1"/>
          </p:cNvSpPr>
          <p:nvPr>
            <p:ph idx="1"/>
          </p:nvPr>
        </p:nvSpPr>
        <p:spPr/>
        <p:txBody>
          <a:bodyPr/>
          <a:lstStyle/>
          <a:p>
            <a:pPr eaLnBrk="1" hangingPunct="1">
              <a:lnSpc>
                <a:spcPct val="80000"/>
              </a:lnSpc>
            </a:pPr>
            <a:r>
              <a:rPr lang="tr-TR" smtClean="0"/>
              <a:t>İçerik ve aktivitelerin uygun olduğunu düşünüyor musunuz?</a:t>
            </a:r>
            <a:r>
              <a:rPr lang="it-IT" smtClean="0"/>
              <a:t> </a:t>
            </a:r>
            <a:endParaRPr lang="tr-TR" smtClean="0"/>
          </a:p>
          <a:p>
            <a:pPr eaLnBrk="1" hangingPunct="1">
              <a:lnSpc>
                <a:spcPct val="80000"/>
              </a:lnSpc>
            </a:pPr>
            <a:r>
              <a:rPr lang="tr-TR" smtClean="0"/>
              <a:t>Girişimci bir fikrin geliştirilmesi için tutum, motivasyon ve yetkinlikler hakkında daha fazla bilgi eklemek ister misiniz?</a:t>
            </a:r>
          </a:p>
          <a:p>
            <a:pPr eaLnBrk="1" hangingPunct="1">
              <a:lnSpc>
                <a:spcPct val="80000"/>
              </a:lnSpc>
            </a:pPr>
            <a:r>
              <a:rPr lang="tr-TR" smtClean="0"/>
              <a:t>Evraklar sürecini hatırlayın:  , resimler yapmak, proje web sitesine online olarak yüklenecek kısa bir rapor / makale yazmak (facebook sayfası?)</a:t>
            </a:r>
          </a:p>
          <a:p>
            <a:pPr eaLnBrk="1" hangingPunct="1">
              <a:lnSpc>
                <a:spcPct val="80000"/>
              </a:lnSpc>
            </a:pPr>
            <a:r>
              <a:rPr lang="it-IT" smtClean="0"/>
              <a:t>Portekiz'de : Modülü tasarlandığı gibi entegre etmek mümkün mü? Doğrudan çevrimiçi modülün içeriklerinin çevrilmesi mümkün mü?</a:t>
            </a:r>
          </a:p>
          <a:p>
            <a:pPr eaLnBrk="1" hangingPunct="1">
              <a:lnSpc>
                <a:spcPct val="80000"/>
              </a:lnSpc>
            </a:pPr>
            <a:r>
              <a:rPr lang="tr-TR" smtClean="0"/>
              <a:t>Diğer meseleler</a:t>
            </a:r>
            <a:r>
              <a:rPr lang="it-IT" smtClean="0"/>
              <a:t>?</a:t>
            </a:r>
          </a:p>
          <a:p>
            <a:pPr eaLnBrk="1" hangingPunct="1">
              <a:lnSpc>
                <a:spcPct val="80000"/>
              </a:lnSpc>
            </a:pPr>
            <a:endParaRPr lang="it-IT"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olo 1"/>
          <p:cNvSpPr>
            <a:spLocks noGrp="1"/>
          </p:cNvSpPr>
          <p:nvPr>
            <p:ph type="title"/>
          </p:nvPr>
        </p:nvSpPr>
        <p:spPr/>
        <p:txBody>
          <a:bodyPr/>
          <a:lstStyle/>
          <a:p>
            <a:pPr eaLnBrk="1" hangingPunct="1"/>
            <a:r>
              <a:rPr lang="tr-TR" b="1" smtClean="0">
                <a:latin typeface="Arial" charset="0"/>
              </a:rPr>
              <a:t>Konu 1</a:t>
            </a:r>
            <a:br>
              <a:rPr lang="tr-TR" b="1" smtClean="0">
                <a:latin typeface="Arial" charset="0"/>
              </a:rPr>
            </a:br>
            <a:r>
              <a:rPr lang="tr-TR" smtClean="0">
                <a:latin typeface="Arial" charset="0"/>
              </a:rPr>
              <a:t>Giriş</a:t>
            </a:r>
            <a:endParaRPr lang="it-IT" smtClean="0">
              <a:latin typeface="Arial" charset="0"/>
            </a:endParaRPr>
          </a:p>
        </p:txBody>
      </p:sp>
      <p:sp>
        <p:nvSpPr>
          <p:cNvPr id="14338" name="Segnaposto contenuto 2"/>
          <p:cNvSpPr>
            <a:spLocks noGrp="1"/>
          </p:cNvSpPr>
          <p:nvPr>
            <p:ph idx="1"/>
          </p:nvPr>
        </p:nvSpPr>
        <p:spPr/>
        <p:txBody>
          <a:bodyPr/>
          <a:lstStyle/>
          <a:p>
            <a:pPr eaLnBrk="1" hangingPunct="1">
              <a:lnSpc>
                <a:spcPct val="80000"/>
              </a:lnSpc>
            </a:pPr>
            <a:r>
              <a:rPr lang="tr-TR" smtClean="0">
                <a:latin typeface="Times New Roman" pitchFamily="18" charset="0"/>
              </a:rPr>
              <a:t>İstekli ya da muhtemel girişimci diyebileceğimiz her iki kişi grubu için baş etmeleri gereken ilk zorluk kazanacak bir fikir bulmaktır. </a:t>
            </a:r>
            <a:r>
              <a:rPr lang="en-US" smtClean="0">
                <a:latin typeface="Times New Roman" pitchFamily="18" charset="0"/>
              </a:rPr>
              <a:t>Bulduğunuz iş fikri size bir ürün ya da servis hizmeti sunarak, bir çok konuda bir sorunu çözmenize ya da bir ihtiyacı gidermenize yardımcı olur.</a:t>
            </a:r>
          </a:p>
          <a:p>
            <a:pPr eaLnBrk="1" hangingPunct="1">
              <a:lnSpc>
                <a:spcPct val="80000"/>
              </a:lnSpc>
            </a:pPr>
            <a:r>
              <a:rPr lang="tr-TR" smtClean="0">
                <a:latin typeface="Times New Roman" pitchFamily="18" charset="0"/>
              </a:rPr>
              <a:t>İş fikirleri bulmak için bir reçete yoktur. Ancak, oyuna girebilmek için içinde yaşadığımız ortamı iyi dinlemeli ve gözlemlemeliyiz. Çalışma boyunca</a:t>
            </a:r>
            <a:r>
              <a:rPr lang="en-US" smtClean="0">
                <a:latin typeface="Times New Roman" pitchFamily="18" charset="0"/>
              </a:rPr>
              <a:t>, </a:t>
            </a:r>
            <a:r>
              <a:rPr lang="tr-TR" smtClean="0">
                <a:latin typeface="Times New Roman" pitchFamily="18" charset="0"/>
              </a:rPr>
              <a:t>sizin için fikirlerinizin en iyisini belirleyip karar vermeniz için gereken bir takım ipuçları ve alıştırmalar sağlayacağız. </a:t>
            </a:r>
          </a:p>
          <a:p>
            <a:pPr eaLnBrk="1" hangingPunct="1">
              <a:lnSpc>
                <a:spcPct val="80000"/>
              </a:lnSpc>
            </a:pPr>
            <a:r>
              <a:rPr lang="en-US" smtClean="0">
                <a:latin typeface="Times New Roman" pitchFamily="18" charset="0"/>
              </a:rPr>
              <a:t>Önerileri gerçekleştirirken, yaratıcılık, merak ve tutkunuza yer verin, ayrıca; hobiler ve özel ilgi alanlarıyla ilgili fikirler</a:t>
            </a:r>
            <a:r>
              <a:rPr lang="tr-TR" smtClean="0">
                <a:latin typeface="Times New Roman" pitchFamily="18" charset="0"/>
              </a:rPr>
              <a:t>i</a:t>
            </a:r>
            <a:r>
              <a:rPr lang="en-US" smtClean="0">
                <a:latin typeface="Times New Roman" pitchFamily="18" charset="0"/>
              </a:rPr>
              <a:t> hafife almayın.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olo 1"/>
          <p:cNvSpPr>
            <a:spLocks noGrp="1"/>
          </p:cNvSpPr>
          <p:nvPr>
            <p:ph type="title"/>
          </p:nvPr>
        </p:nvSpPr>
        <p:spPr/>
        <p:txBody>
          <a:bodyPr/>
          <a:lstStyle/>
          <a:p>
            <a:pPr eaLnBrk="1" hangingPunct="1"/>
            <a:r>
              <a:rPr lang="tr-TR" i="1" smtClean="0"/>
              <a:t>Sonraki adımlar</a:t>
            </a:r>
            <a:r>
              <a:rPr lang="it-IT" i="1" smtClean="0"/>
              <a:t> (</a:t>
            </a:r>
            <a:r>
              <a:rPr lang="tr-TR" i="1" smtClean="0"/>
              <a:t>Ekime kadar</a:t>
            </a:r>
            <a:r>
              <a:rPr lang="it-IT" i="1" smtClean="0"/>
              <a:t>)</a:t>
            </a:r>
          </a:p>
        </p:txBody>
      </p:sp>
      <p:sp>
        <p:nvSpPr>
          <p:cNvPr id="32770" name="Segnaposto testo 5"/>
          <p:cNvSpPr>
            <a:spLocks noGrp="1"/>
          </p:cNvSpPr>
          <p:nvPr>
            <p:ph type="body" idx="1"/>
          </p:nvPr>
        </p:nvSpPr>
        <p:spPr/>
        <p:txBody>
          <a:bodyPr/>
          <a:lstStyle/>
          <a:p>
            <a:pPr eaLnBrk="1" hangingPunct="1"/>
            <a:r>
              <a:rPr lang="tr-TR" smtClean="0">
                <a:latin typeface="Arial" charset="0"/>
              </a:rPr>
              <a:t>Öğretmenler</a:t>
            </a:r>
            <a:endParaRPr lang="it-IT" smtClean="0">
              <a:latin typeface="Arial" charset="0"/>
            </a:endParaRPr>
          </a:p>
        </p:txBody>
      </p:sp>
      <p:sp>
        <p:nvSpPr>
          <p:cNvPr id="32771" name="Segnaposto contenuto 6"/>
          <p:cNvSpPr>
            <a:spLocks noGrp="1"/>
          </p:cNvSpPr>
          <p:nvPr>
            <p:ph sz="half" idx="2"/>
          </p:nvPr>
        </p:nvSpPr>
        <p:spPr>
          <a:xfrm>
            <a:off x="839788" y="2505075"/>
            <a:ext cx="4425950" cy="3684588"/>
          </a:xfrm>
        </p:spPr>
        <p:txBody>
          <a:bodyPr/>
          <a:lstStyle/>
          <a:p>
            <a:r>
              <a:rPr lang="it-IT" sz="1400" smtClean="0"/>
              <a:t>Modüllerin Tercümesi</a:t>
            </a:r>
          </a:p>
          <a:p>
            <a:r>
              <a:rPr lang="it-IT" sz="1400" smtClean="0"/>
              <a:t>İtalya'ya giden öğrenciler tecrübeleri hakkında paylaşım yapabileceği bir eğitim etkinliği düzenlemek</a:t>
            </a:r>
          </a:p>
          <a:p>
            <a:r>
              <a:rPr lang="it-IT" sz="1400" smtClean="0"/>
              <a:t>Eğitimin ilk bölümü için ayarlama yapmak</a:t>
            </a:r>
          </a:p>
          <a:p>
            <a:pPr lvl="1"/>
            <a:r>
              <a:rPr lang="it-IT" sz="1400" smtClean="0"/>
              <a:t>Projede yer alacak öğrenci grubunun son şeklini vermek</a:t>
            </a:r>
          </a:p>
          <a:p>
            <a:pPr lvl="1"/>
            <a:r>
              <a:rPr lang="it-IT" sz="1400" smtClean="0"/>
              <a:t>Bir Kamu görevlisi ya da ticaret odası ile toplantı düzenlenmesi</a:t>
            </a:r>
          </a:p>
          <a:p>
            <a:r>
              <a:rPr lang="it-IT" sz="1400" smtClean="0"/>
              <a:t>Modül 1 için İzleme ve  online eğitim faaliyetleri kolaylaştırmak</a:t>
            </a:r>
          </a:p>
          <a:p>
            <a:r>
              <a:rPr lang="it-IT" sz="1400" smtClean="0"/>
              <a:t>Modülün 1in  final çalışmasını düzenlemek</a:t>
            </a:r>
          </a:p>
          <a:p>
            <a:r>
              <a:rPr lang="it-IT" sz="1400" smtClean="0"/>
              <a:t>Proje web sitesi ve sosyal ağ sayfası için resim ve raporlar / makale ile tüm faaliyetleri belgelemek</a:t>
            </a:r>
            <a:endParaRPr lang="tr-TR" sz="1400" smtClean="0">
              <a:latin typeface="Arial" charset="0"/>
            </a:endParaRPr>
          </a:p>
        </p:txBody>
      </p:sp>
      <p:sp>
        <p:nvSpPr>
          <p:cNvPr id="32772" name="Segnaposto testo 7"/>
          <p:cNvSpPr>
            <a:spLocks noGrp="1"/>
          </p:cNvSpPr>
          <p:nvPr>
            <p:ph type="body" sz="quarter" idx="3"/>
          </p:nvPr>
        </p:nvSpPr>
        <p:spPr/>
        <p:txBody>
          <a:bodyPr/>
          <a:lstStyle/>
          <a:p>
            <a:pPr eaLnBrk="1" hangingPunct="1"/>
            <a:r>
              <a:rPr lang="tr-TR" smtClean="0"/>
              <a:t>Öğrenciler</a:t>
            </a:r>
            <a:endParaRPr lang="it-IT" smtClean="0"/>
          </a:p>
        </p:txBody>
      </p:sp>
      <p:sp>
        <p:nvSpPr>
          <p:cNvPr id="32773" name="Segnaposto contenuto 8"/>
          <p:cNvSpPr>
            <a:spLocks noGrp="1"/>
          </p:cNvSpPr>
          <p:nvPr>
            <p:ph sz="quarter" idx="4"/>
          </p:nvPr>
        </p:nvSpPr>
        <p:spPr/>
        <p:txBody>
          <a:bodyPr/>
          <a:lstStyle/>
          <a:p>
            <a:r>
              <a:rPr lang="it-IT" sz="2000" smtClean="0"/>
              <a:t>«A scuola d'impresa» ve «Plan-B» çalıştayları üzerinde durarak İtalya'daki deneyimlerin bilgilendirmesinin yapılması</a:t>
            </a:r>
          </a:p>
          <a:p>
            <a:r>
              <a:rPr lang="it-IT" sz="2000" smtClean="0"/>
              <a:t>Modül 1 ve tüm faaliyetlerini tamamlayın</a:t>
            </a:r>
          </a:p>
          <a:p>
            <a:r>
              <a:rPr lang="it-IT" sz="2000" smtClean="0"/>
              <a:t>Ekim ayındaki toplantıya katılın</a:t>
            </a:r>
            <a:r>
              <a:rPr lang="tr-TR" sz="2000" smtClean="0"/>
              <a:t> </a:t>
            </a:r>
            <a:r>
              <a:rPr lang="it-IT" sz="2000" smtClean="0"/>
              <a:t>(tüm ulusal alt grupların pazarlama yöneticileriyle)</a:t>
            </a:r>
            <a:endParaRPr lang="it-IT"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egnaposto contenuto 7"/>
          <p:cNvSpPr>
            <a:spLocks noGrp="1"/>
          </p:cNvSpPr>
          <p:nvPr>
            <p:ph idx="1"/>
          </p:nvPr>
        </p:nvSpPr>
        <p:spPr/>
        <p:txBody>
          <a:bodyPr/>
          <a:lstStyle/>
          <a:p>
            <a:endParaRPr lang="en-US" sz="1400" smtClean="0"/>
          </a:p>
          <a:p>
            <a:r>
              <a:rPr lang="en-US" sz="1400" smtClean="0"/>
              <a:t>Kasım ve Aralık 2015 &gt;&gt; Her ülkedeki Yerel faaliyetler:</a:t>
            </a:r>
          </a:p>
          <a:p>
            <a:r>
              <a:rPr lang="en-US" sz="1400" smtClean="0"/>
              <a:t>Modül 2: bir pazar araştırması nasıl uygulanacağı konusunda</a:t>
            </a:r>
          </a:p>
          <a:p>
            <a:r>
              <a:rPr lang="en-US" sz="1400" smtClean="0"/>
              <a:t>Verilerin detaylandırılması vepazar araştırmasının  uygulaması</a:t>
            </a:r>
          </a:p>
          <a:p>
            <a:r>
              <a:rPr lang="en-US" sz="1400" smtClean="0"/>
              <a:t>Şirketler ve yetkililerle ulusötesi iş fikirlerinin potansiyelini kontrol etmek için</a:t>
            </a:r>
          </a:p>
          <a:p>
            <a:r>
              <a:rPr lang="en-US" sz="1400" smtClean="0"/>
              <a:t>toplantı </a:t>
            </a:r>
            <a:endParaRPr lang="tr-TR" sz="1400" smtClean="0"/>
          </a:p>
          <a:p>
            <a:r>
              <a:rPr lang="tr-TR" sz="1400" smtClean="0"/>
              <a:t>Ocak</a:t>
            </a:r>
            <a:r>
              <a:rPr lang="en-US" sz="1400" smtClean="0"/>
              <a:t> 2016 &gt;&gt; </a:t>
            </a:r>
            <a:r>
              <a:rPr lang="tr-TR" sz="1400" smtClean="0"/>
              <a:t>İş yönetimi odaklı 2.okul toplantısı </a:t>
            </a:r>
          </a:p>
          <a:p>
            <a:r>
              <a:rPr lang="tr-TR" sz="1400" smtClean="0"/>
              <a:t>Şubat</a:t>
            </a:r>
            <a:r>
              <a:rPr lang="en-US" sz="1400" smtClean="0"/>
              <a:t> 2016 &gt;&gt; </a:t>
            </a:r>
            <a:r>
              <a:rPr lang="tr-TR" sz="1400" smtClean="0"/>
              <a:t> Her ülkedeki yerel faaliyetler</a:t>
            </a:r>
            <a:r>
              <a:rPr lang="en-US" sz="1400" smtClean="0"/>
              <a:t>: </a:t>
            </a:r>
          </a:p>
          <a:p>
            <a:pPr lvl="1" eaLnBrk="1" hangingPunct="1">
              <a:lnSpc>
                <a:spcPct val="80000"/>
              </a:lnSpc>
            </a:pPr>
            <a:r>
              <a:rPr lang="en-US" sz="1400" smtClean="0"/>
              <a:t>Mod</a:t>
            </a:r>
            <a:r>
              <a:rPr lang="tr-TR" sz="1400" smtClean="0"/>
              <a:t>ül</a:t>
            </a:r>
            <a:r>
              <a:rPr lang="en-US" sz="1400" smtClean="0"/>
              <a:t> 3 </a:t>
            </a:r>
            <a:r>
              <a:rPr lang="tr-TR" sz="1400" smtClean="0"/>
              <a:t> logo ve pazarlama stratejisi üzerine</a:t>
            </a:r>
          </a:p>
          <a:p>
            <a:pPr lvl="1" eaLnBrk="1" hangingPunct="1">
              <a:lnSpc>
                <a:spcPct val="80000"/>
              </a:lnSpc>
            </a:pPr>
            <a:endParaRPr lang="tr-TR" sz="1400" smtClean="0"/>
          </a:p>
          <a:p>
            <a:pPr eaLnBrk="1" hangingPunct="1">
              <a:lnSpc>
                <a:spcPct val="80000"/>
              </a:lnSpc>
            </a:pPr>
            <a:r>
              <a:rPr lang="tr-TR" sz="1400" smtClean="0"/>
              <a:t>Mart</a:t>
            </a:r>
            <a:r>
              <a:rPr lang="en-US" sz="1400" smtClean="0"/>
              <a:t> 2016 &gt;&gt; Iletişim ve sosyal inovasyon uzmanlar</a:t>
            </a:r>
            <a:r>
              <a:rPr lang="tr-TR" sz="1400" smtClean="0"/>
              <a:t>ıy</a:t>
            </a:r>
            <a:r>
              <a:rPr lang="en-US" sz="1400" smtClean="0"/>
              <a:t>la toplantılar</a:t>
            </a:r>
            <a:endParaRPr lang="tr-TR" sz="1400" smtClean="0"/>
          </a:p>
          <a:p>
            <a:r>
              <a:rPr lang="en-US" sz="1400" smtClean="0"/>
              <a:t>Hollanda</a:t>
            </a:r>
            <a:r>
              <a:rPr lang="tr-TR" sz="1400" smtClean="0"/>
              <a:t>’da </a:t>
            </a:r>
            <a:r>
              <a:rPr lang="en-US" sz="1400" smtClean="0"/>
              <a:t>(sorunlarına hedefli) sosyal ağ, takım çalışması, </a:t>
            </a:r>
          </a:p>
        </p:txBody>
      </p:sp>
      <p:sp>
        <p:nvSpPr>
          <p:cNvPr id="33794" name="Titolo 1"/>
          <p:cNvSpPr>
            <a:spLocks noGrp="1"/>
          </p:cNvSpPr>
          <p:nvPr>
            <p:ph type="title"/>
          </p:nvPr>
        </p:nvSpPr>
        <p:spPr/>
        <p:txBody>
          <a:bodyPr/>
          <a:lstStyle/>
          <a:p>
            <a:pPr eaLnBrk="1" hangingPunct="1"/>
            <a:r>
              <a:rPr lang="tr-TR" i="1" smtClean="0"/>
              <a:t>Sonraki adımlar</a:t>
            </a:r>
            <a:r>
              <a:rPr lang="it-IT" i="1" smtClean="0"/>
              <a:t> (</a:t>
            </a:r>
            <a:r>
              <a:rPr lang="tr-TR" i="1" smtClean="0"/>
              <a:t>Ekimden sonra</a:t>
            </a:r>
            <a:r>
              <a:rPr lang="it-IT" i="1" smtClean="0"/>
              <a:t> - 1)</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egnaposto contenuto 7"/>
          <p:cNvSpPr>
            <a:spLocks noGrp="1"/>
          </p:cNvSpPr>
          <p:nvPr>
            <p:ph idx="1"/>
          </p:nvPr>
        </p:nvSpPr>
        <p:spPr/>
        <p:txBody>
          <a:bodyPr/>
          <a:lstStyle/>
          <a:p>
            <a:pPr eaLnBrk="1" hangingPunct="1"/>
            <a:r>
              <a:rPr lang="tr-TR" smtClean="0"/>
              <a:t>Nisan</a:t>
            </a:r>
            <a:r>
              <a:rPr lang="en-US" smtClean="0"/>
              <a:t> 2016 &gt;&gt; </a:t>
            </a:r>
            <a:r>
              <a:rPr lang="tr-TR" smtClean="0"/>
              <a:t> Fikirlerin sunumlarının hazırlanması </a:t>
            </a:r>
          </a:p>
          <a:p>
            <a:pPr eaLnBrk="1" hangingPunct="1"/>
            <a:r>
              <a:rPr lang="tr-TR" smtClean="0"/>
              <a:t>Karışık uluslu iş gruplarının uluslar arası üyeleriyle iş birliği yaparak şablonun doldurulması</a:t>
            </a:r>
            <a:endParaRPr lang="en-US" smtClean="0"/>
          </a:p>
          <a:p>
            <a:pPr eaLnBrk="1" hangingPunct="1"/>
            <a:r>
              <a:rPr lang="en-US" smtClean="0"/>
              <a:t>May</a:t>
            </a:r>
            <a:r>
              <a:rPr lang="tr-TR" smtClean="0"/>
              <a:t>ıs</a:t>
            </a:r>
            <a:r>
              <a:rPr lang="en-US" smtClean="0"/>
              <a:t> 2016 &gt;&gt; 3</a:t>
            </a:r>
            <a:r>
              <a:rPr lang="tr-TR" smtClean="0"/>
              <a:t>.</a:t>
            </a:r>
            <a:r>
              <a:rPr lang="en-US" smtClean="0"/>
              <a:t> </a:t>
            </a:r>
            <a:r>
              <a:rPr lang="tr-TR" smtClean="0"/>
              <a:t>okul toplantısı</a:t>
            </a:r>
            <a:r>
              <a:rPr lang="en-US" smtClean="0"/>
              <a:t>: </a:t>
            </a:r>
            <a:r>
              <a:rPr lang="tr-TR" smtClean="0"/>
              <a:t> Fikir sunumları ve seçimi </a:t>
            </a:r>
          </a:p>
          <a:p>
            <a:pPr eaLnBrk="1" hangingPunct="1"/>
            <a:r>
              <a:rPr lang="tr-TR" smtClean="0"/>
              <a:t>Haziran</a:t>
            </a:r>
            <a:r>
              <a:rPr lang="en-US" smtClean="0"/>
              <a:t> 2016 &gt;&gt; </a:t>
            </a:r>
            <a:r>
              <a:rPr lang="tr-TR" smtClean="0"/>
              <a:t>yerel faaliyetler</a:t>
            </a:r>
            <a:r>
              <a:rPr lang="en-US" smtClean="0"/>
              <a:t>: </a:t>
            </a:r>
            <a:r>
              <a:rPr lang="tr-TR" smtClean="0"/>
              <a:t> kazanan fikrin yerel bazda sunumu ve yerel yayma(reklam) etkinlikleri</a:t>
            </a:r>
            <a:endParaRPr lang="en-US" smtClean="0"/>
          </a:p>
        </p:txBody>
      </p:sp>
      <p:sp>
        <p:nvSpPr>
          <p:cNvPr id="34818" name="Titolo 1"/>
          <p:cNvSpPr>
            <a:spLocks noGrp="1"/>
          </p:cNvSpPr>
          <p:nvPr>
            <p:ph type="title"/>
          </p:nvPr>
        </p:nvSpPr>
        <p:spPr/>
        <p:txBody>
          <a:bodyPr/>
          <a:lstStyle/>
          <a:p>
            <a:pPr eaLnBrk="1" hangingPunct="1"/>
            <a:r>
              <a:rPr lang="tr-TR" i="1" smtClean="0"/>
              <a:t>Sonraki adımlar</a:t>
            </a:r>
            <a:r>
              <a:rPr lang="it-IT" i="1" smtClean="0"/>
              <a:t> (</a:t>
            </a:r>
            <a:r>
              <a:rPr lang="tr-TR" i="1" smtClean="0"/>
              <a:t>Ekimden sonra</a:t>
            </a:r>
            <a:r>
              <a:rPr lang="it-IT" i="1" smtClean="0"/>
              <a:t> - 2)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olo 1"/>
          <p:cNvSpPr>
            <a:spLocks noGrp="1"/>
          </p:cNvSpPr>
          <p:nvPr>
            <p:ph type="title"/>
          </p:nvPr>
        </p:nvSpPr>
        <p:spPr/>
        <p:txBody>
          <a:bodyPr/>
          <a:lstStyle/>
          <a:p>
            <a:pPr eaLnBrk="1" hangingPunct="1"/>
            <a:r>
              <a:rPr lang="tr-TR" sz="3600" b="1" smtClean="0">
                <a:latin typeface="Arial" charset="0"/>
              </a:rPr>
              <a:t>Faaliyet</a:t>
            </a:r>
            <a:r>
              <a:rPr lang="it-IT" sz="3600" b="1" smtClean="0">
                <a:latin typeface="Arial" charset="0"/>
              </a:rPr>
              <a:t> 1.1 (</a:t>
            </a:r>
            <a:r>
              <a:rPr lang="tr-TR" sz="3600" b="1" smtClean="0">
                <a:latin typeface="Arial" charset="0"/>
              </a:rPr>
              <a:t>internet üzerinden/online çalışma</a:t>
            </a:r>
            <a:r>
              <a:rPr lang="it-IT" sz="3600" b="1" smtClean="0">
                <a:latin typeface="Arial" charset="0"/>
              </a:rPr>
              <a:t>) </a:t>
            </a:r>
            <a:br>
              <a:rPr lang="it-IT" sz="3600" b="1" smtClean="0">
                <a:latin typeface="Arial" charset="0"/>
              </a:rPr>
            </a:br>
            <a:r>
              <a:rPr lang="en-GB" sz="3600" b="1" smtClean="0">
                <a:latin typeface="Arial" charset="0"/>
              </a:rPr>
              <a:t> “</a:t>
            </a:r>
            <a:r>
              <a:rPr lang="tr-TR" sz="2400" b="1" smtClean="0">
                <a:latin typeface="Arial" charset="0"/>
              </a:rPr>
              <a:t>Keşke yapabilseydim’’dediklerinde insanları dinleyin.</a:t>
            </a:r>
            <a:endParaRPr lang="it-IT" sz="2400" b="1" smtClean="0">
              <a:latin typeface="Arial" charset="0"/>
            </a:endParaRPr>
          </a:p>
        </p:txBody>
      </p:sp>
      <p:sp>
        <p:nvSpPr>
          <p:cNvPr id="15362" name="Segnaposto contenuto 2"/>
          <p:cNvSpPr>
            <a:spLocks noGrp="1"/>
          </p:cNvSpPr>
          <p:nvPr>
            <p:ph idx="1"/>
          </p:nvPr>
        </p:nvSpPr>
        <p:spPr/>
        <p:txBody>
          <a:bodyPr/>
          <a:lstStyle/>
          <a:p>
            <a:pPr eaLnBrk="1" hangingPunct="1"/>
            <a:r>
              <a:rPr lang="tr-TR" b="1" smtClean="0">
                <a:latin typeface="Arial" charset="0"/>
              </a:rPr>
              <a:t>Tanıtım</a:t>
            </a:r>
            <a:r>
              <a:rPr lang="it-IT" b="1" smtClean="0"/>
              <a:t>:</a:t>
            </a:r>
            <a:r>
              <a:rPr lang="it-IT" smtClean="0"/>
              <a:t> </a:t>
            </a:r>
            <a:r>
              <a:rPr lang="tr-TR" smtClean="0">
                <a:latin typeface="Arial" charset="0"/>
              </a:rPr>
              <a:t>Birinin en son</a:t>
            </a:r>
            <a:r>
              <a:rPr lang="en-GB" smtClean="0"/>
              <a:t> “</a:t>
            </a:r>
            <a:r>
              <a:rPr lang="tr-TR" smtClean="0">
                <a:latin typeface="Arial" charset="0"/>
              </a:rPr>
              <a:t>Keşke yapabilseydim</a:t>
            </a:r>
            <a:r>
              <a:rPr lang="en-GB" smtClean="0"/>
              <a:t>…”</a:t>
            </a:r>
            <a:r>
              <a:rPr lang="tr-TR" smtClean="0">
                <a:latin typeface="Arial" charset="0"/>
              </a:rPr>
              <a:t>dediği zamanı hatırlamaya çalışın</a:t>
            </a:r>
            <a:r>
              <a:rPr lang="en-GB" smtClean="0"/>
              <a:t>. </a:t>
            </a:r>
            <a:r>
              <a:rPr lang="tr-TR" smtClean="0">
                <a:latin typeface="Arial" charset="0"/>
              </a:rPr>
              <a:t>Bu kişiye amaçlarını ve isteklerini gerçekleştirmesi için bir yol gösterebilir miydiniz?</a:t>
            </a:r>
            <a:r>
              <a:rPr lang="en-GB" smtClean="0"/>
              <a:t> </a:t>
            </a:r>
            <a:endParaRPr lang="tr-TR" smtClean="0">
              <a:latin typeface="Arial" charset="0"/>
            </a:endParaRPr>
          </a:p>
          <a:p>
            <a:pPr eaLnBrk="1" hangingPunct="1"/>
            <a:r>
              <a:rPr lang="tr-TR" b="1" smtClean="0">
                <a:latin typeface="Arial" charset="0"/>
              </a:rPr>
              <a:t>Öğrenciler için talimatlar</a:t>
            </a:r>
            <a:r>
              <a:rPr lang="en-GB" b="1" smtClean="0"/>
              <a:t>:</a:t>
            </a:r>
            <a:r>
              <a:rPr lang="en-GB" smtClean="0"/>
              <a:t> </a:t>
            </a:r>
            <a:r>
              <a:rPr lang="tr-TR" smtClean="0">
                <a:latin typeface="Arial" charset="0"/>
              </a:rPr>
              <a:t>Belirlenmiş problemler ve çözümleri için kısa notlar alın; bunu daha sonra grubun geri kalanı için kullanacaksınız. </a:t>
            </a:r>
            <a:endParaRPr lang="en-GB" smtClean="0"/>
          </a:p>
          <a:p>
            <a:pPr eaLnBrk="1" hangingPunct="1"/>
            <a:r>
              <a:rPr lang="tr-TR" b="1" smtClean="0">
                <a:latin typeface="Arial" charset="0"/>
              </a:rPr>
              <a:t>Tabanla etkileşim(platformla)</a:t>
            </a:r>
            <a:r>
              <a:rPr lang="en-GB" b="1" smtClean="0"/>
              <a:t>:</a:t>
            </a:r>
            <a:r>
              <a:rPr lang="en-GB" smtClean="0"/>
              <a:t> </a:t>
            </a:r>
            <a:r>
              <a:rPr lang="tr-TR" smtClean="0">
                <a:latin typeface="Arial" charset="0"/>
              </a:rPr>
              <a:t>Öğrenciler cevapları net üzerinden yazabilirler</a:t>
            </a:r>
            <a:r>
              <a:rPr lang="en-GB" smtClean="0"/>
              <a:t>. </a:t>
            </a:r>
            <a:r>
              <a:rPr lang="tr-TR" smtClean="0">
                <a:latin typeface="Arial" charset="0"/>
              </a:rPr>
              <a:t>Cevap öğrencinin kişisel dosya/sayfa/hesabında kaydedilebilecek ve daha sonra indirilebilecek.</a:t>
            </a:r>
            <a:endParaRPr lang="it-IT"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olo 1"/>
          <p:cNvSpPr>
            <a:spLocks noGrp="1"/>
          </p:cNvSpPr>
          <p:nvPr>
            <p:ph type="title"/>
          </p:nvPr>
        </p:nvSpPr>
        <p:spPr/>
        <p:txBody>
          <a:bodyPr/>
          <a:lstStyle/>
          <a:p>
            <a:pPr eaLnBrk="1" hangingPunct="1"/>
            <a:r>
              <a:rPr lang="tr-TR" smtClean="0">
                <a:latin typeface="Arial" charset="0"/>
              </a:rPr>
              <a:t>Konu </a:t>
            </a:r>
            <a:r>
              <a:rPr lang="it-IT" b="1" smtClean="0"/>
              <a:t>2</a:t>
            </a:r>
            <a:r>
              <a:rPr lang="it-IT" smtClean="0"/>
              <a:t/>
            </a:r>
            <a:br>
              <a:rPr lang="it-IT" smtClean="0"/>
            </a:br>
            <a:r>
              <a:rPr lang="tr-TR" smtClean="0">
                <a:latin typeface="Arial" charset="0"/>
              </a:rPr>
              <a:t>Yaratıcılık nedir</a:t>
            </a:r>
            <a:r>
              <a:rPr lang="it-IT" smtClean="0"/>
              <a:t>?</a:t>
            </a:r>
          </a:p>
        </p:txBody>
      </p:sp>
      <p:sp>
        <p:nvSpPr>
          <p:cNvPr id="16386" name="Segnaposto contenuto 2"/>
          <p:cNvSpPr>
            <a:spLocks noGrp="1"/>
          </p:cNvSpPr>
          <p:nvPr>
            <p:ph idx="1"/>
          </p:nvPr>
        </p:nvSpPr>
        <p:spPr/>
        <p:txBody>
          <a:bodyPr/>
          <a:lstStyle/>
          <a:p>
            <a:pPr eaLnBrk="1" hangingPunct="1">
              <a:lnSpc>
                <a:spcPct val="70000"/>
              </a:lnSpc>
            </a:pPr>
            <a:r>
              <a:rPr lang="tr-TR" sz="2000" smtClean="0">
                <a:latin typeface="Times New Roman" pitchFamily="18" charset="0"/>
              </a:rPr>
              <a:t>Bu öğretilebilir beceri, yaratıcılık, bir çok şekilde tanımlanmıştır.</a:t>
            </a:r>
            <a:r>
              <a:rPr lang="en-US" sz="2000" smtClean="0">
                <a:latin typeface="Times New Roman" pitchFamily="18" charset="0"/>
              </a:rPr>
              <a:t> </a:t>
            </a:r>
            <a:endParaRPr lang="tr-TR" sz="2000" smtClean="0">
              <a:latin typeface="Times New Roman" pitchFamily="18" charset="0"/>
            </a:endParaRPr>
          </a:p>
          <a:p>
            <a:pPr eaLnBrk="1" hangingPunct="1">
              <a:lnSpc>
                <a:spcPct val="70000"/>
              </a:lnSpc>
            </a:pPr>
            <a:r>
              <a:rPr lang="tr-TR" sz="2000" smtClean="0">
                <a:latin typeface="Times New Roman" pitchFamily="18" charset="0"/>
              </a:rPr>
              <a:t>‘Ö</a:t>
            </a:r>
            <a:r>
              <a:rPr lang="en-US" sz="2000" smtClean="0">
                <a:latin typeface="Times New Roman" pitchFamily="18" charset="0"/>
              </a:rPr>
              <a:t>ncelikli</a:t>
            </a:r>
            <a:r>
              <a:rPr lang="tr-TR" sz="2000" smtClean="0">
                <a:latin typeface="Times New Roman" pitchFamily="18" charset="0"/>
              </a:rPr>
              <a:t> olarak</a:t>
            </a:r>
            <a:r>
              <a:rPr lang="en-US" sz="2000" smtClean="0">
                <a:latin typeface="Times New Roman" pitchFamily="18" charset="0"/>
              </a:rPr>
              <a:t> doğru bir çözüm veya cevap olmadığı durumlarda sergile</a:t>
            </a:r>
            <a:r>
              <a:rPr lang="tr-TR" sz="2000" smtClean="0">
                <a:latin typeface="Times New Roman" pitchFamily="18" charset="0"/>
              </a:rPr>
              <a:t>nen z</a:t>
            </a:r>
            <a:r>
              <a:rPr lang="en-US" sz="2000" smtClean="0">
                <a:latin typeface="Times New Roman" pitchFamily="18" charset="0"/>
              </a:rPr>
              <a:t>ihinsel bir faaliyet</a:t>
            </a:r>
            <a:r>
              <a:rPr lang="tr-TR" sz="2000" smtClean="0">
                <a:latin typeface="Times New Roman" pitchFamily="18" charset="0"/>
              </a:rPr>
              <a:t>tir.’</a:t>
            </a:r>
            <a:r>
              <a:rPr lang="en-US" sz="2000" smtClean="0">
                <a:latin typeface="Times New Roman" pitchFamily="18" charset="0"/>
              </a:rPr>
              <a:t> (</a:t>
            </a:r>
            <a:r>
              <a:rPr lang="tr-TR" sz="2000" smtClean="0">
                <a:latin typeface="Times New Roman" pitchFamily="18" charset="0"/>
              </a:rPr>
              <a:t>Yaratıcılık Ansiklopedisi</a:t>
            </a:r>
            <a:r>
              <a:rPr lang="en-US" sz="2000" smtClean="0">
                <a:latin typeface="Times New Roman" pitchFamily="18" charset="0"/>
              </a:rPr>
              <a:t>, </a:t>
            </a:r>
            <a:r>
              <a:rPr lang="tr-TR" sz="2000" smtClean="0">
                <a:latin typeface="Times New Roman" pitchFamily="18" charset="0"/>
              </a:rPr>
              <a:t>sayı</a:t>
            </a:r>
            <a:r>
              <a:rPr lang="en-US" sz="2000" smtClean="0">
                <a:latin typeface="Times New Roman" pitchFamily="18" charset="0"/>
              </a:rPr>
              <a:t>. 2, “</a:t>
            </a:r>
            <a:r>
              <a:rPr lang="tr-TR" sz="2000" smtClean="0">
                <a:latin typeface="Times New Roman" pitchFamily="18" charset="0"/>
              </a:rPr>
              <a:t>Yaratıcılığı Öğretmek</a:t>
            </a:r>
            <a:r>
              <a:rPr lang="en-US" sz="2000" smtClean="0">
                <a:latin typeface="Times New Roman" pitchFamily="18" charset="0"/>
              </a:rPr>
              <a:t>")</a:t>
            </a:r>
          </a:p>
          <a:p>
            <a:pPr lvl="1" eaLnBrk="1" hangingPunct="1">
              <a:lnSpc>
                <a:spcPct val="70000"/>
              </a:lnSpc>
            </a:pPr>
            <a:r>
              <a:rPr lang="tr-TR" sz="2000" smtClean="0">
                <a:latin typeface="Times New Roman" pitchFamily="18" charset="0"/>
              </a:rPr>
              <a:t>‘</a:t>
            </a:r>
            <a:r>
              <a:rPr lang="en-US" sz="2000" smtClean="0">
                <a:latin typeface="Times New Roman" pitchFamily="18" charset="0"/>
              </a:rPr>
              <a:t> </a:t>
            </a:r>
            <a:r>
              <a:rPr lang="tr-TR" sz="2000" smtClean="0">
                <a:latin typeface="Times New Roman" pitchFamily="18" charset="0"/>
              </a:rPr>
              <a:t>Y</a:t>
            </a:r>
            <a:r>
              <a:rPr lang="en-US" sz="2000" smtClean="0">
                <a:latin typeface="Times New Roman" pitchFamily="18" charset="0"/>
              </a:rPr>
              <a:t>eni</a:t>
            </a:r>
            <a:r>
              <a:rPr lang="tr-TR" sz="2000" smtClean="0">
                <a:latin typeface="Times New Roman" pitchFamily="18" charset="0"/>
              </a:rPr>
              <a:t>,</a:t>
            </a:r>
            <a:r>
              <a:rPr lang="en-US" sz="2000" smtClean="0">
                <a:latin typeface="Times New Roman" pitchFamily="18" charset="0"/>
              </a:rPr>
              <a:t> nadir veya benzersiz fikirler geliştirme süreci</a:t>
            </a:r>
            <a:r>
              <a:rPr lang="tr-TR" sz="2000" smtClean="0">
                <a:latin typeface="Times New Roman" pitchFamily="18" charset="0"/>
              </a:rPr>
              <a:t>.’</a:t>
            </a:r>
            <a:endParaRPr lang="en-US" sz="2000" smtClean="0">
              <a:latin typeface="Times New Roman" pitchFamily="18" charset="0"/>
            </a:endParaRPr>
          </a:p>
          <a:p>
            <a:pPr lvl="1" eaLnBrk="1" hangingPunct="1">
              <a:lnSpc>
                <a:spcPct val="70000"/>
              </a:lnSpc>
            </a:pPr>
            <a:r>
              <a:rPr lang="tr-TR" sz="2000" smtClean="0">
                <a:latin typeface="Times New Roman" pitchFamily="18" charset="0"/>
              </a:rPr>
              <a:t>‘Hikaye, yararlı fikirler oluşumu</a:t>
            </a:r>
            <a:r>
              <a:rPr lang="en-US" sz="2000" smtClean="0">
                <a:latin typeface="Times New Roman" pitchFamily="18" charset="0"/>
              </a:rPr>
              <a:t>“</a:t>
            </a:r>
            <a:r>
              <a:rPr lang="tr-TR" sz="2000" smtClean="0">
                <a:latin typeface="Times New Roman" pitchFamily="18" charset="0"/>
              </a:rPr>
              <a:t>diye adlandırılır.</a:t>
            </a:r>
            <a:endParaRPr lang="en-US" sz="2000" smtClean="0">
              <a:latin typeface="Times New Roman" pitchFamily="18" charset="0"/>
            </a:endParaRPr>
          </a:p>
          <a:p>
            <a:pPr eaLnBrk="1" hangingPunct="1">
              <a:lnSpc>
                <a:spcPct val="70000"/>
              </a:lnSpc>
            </a:pPr>
            <a:r>
              <a:rPr lang="tr-TR" sz="2000" smtClean="0">
                <a:latin typeface="Times New Roman" pitchFamily="18" charset="0"/>
              </a:rPr>
              <a:t>Hiç bir yaratıcılık fikri çabanın tüm alanlarına uymaz. Yaratıcılık, bilişsel ve bilişsel olmayan beceriler, merak, sezgi ve kararlılığı çağırıştırıyor.Yaratıcı çözümler bir anda veya onlarca yıl süren bir süre içinde oluşturulabilir veya keşfedilebilirler.</a:t>
            </a:r>
          </a:p>
          <a:p>
            <a:pPr eaLnBrk="1" hangingPunct="1">
              <a:lnSpc>
                <a:spcPct val="70000"/>
              </a:lnSpc>
            </a:pPr>
            <a:r>
              <a:rPr lang="tr-TR" sz="2000" smtClean="0">
                <a:latin typeface="Times New Roman" pitchFamily="18" charset="0"/>
              </a:rPr>
              <a:t>Bir zamanlar yaratıcılık, </a:t>
            </a:r>
            <a:r>
              <a:rPr lang="en-US" sz="2000" smtClean="0">
                <a:latin typeface="Times New Roman" pitchFamily="18" charset="0"/>
              </a:rPr>
              <a:t>Thomas Edison, Marie Curie, </a:t>
            </a:r>
            <a:r>
              <a:rPr lang="tr-TR" sz="2000" smtClean="0">
                <a:latin typeface="Times New Roman" pitchFamily="18" charset="0"/>
              </a:rPr>
              <a:t>ya da</a:t>
            </a:r>
            <a:r>
              <a:rPr lang="en-US" sz="2000" smtClean="0">
                <a:latin typeface="Times New Roman" pitchFamily="18" charset="0"/>
              </a:rPr>
              <a:t> Steve Jobs</a:t>
            </a:r>
            <a:r>
              <a:rPr lang="tr-TR" sz="2000" smtClean="0">
                <a:latin typeface="Times New Roman" pitchFamily="18" charset="0"/>
              </a:rPr>
              <a:t> gibi dahilerin kültür değiştiren ürünleri olarak düşünülürdü.</a:t>
            </a:r>
            <a:r>
              <a:rPr lang="en-US" sz="2000" smtClean="0">
                <a:latin typeface="Times New Roman" pitchFamily="18" charset="0"/>
              </a:rPr>
              <a:t> </a:t>
            </a:r>
            <a:r>
              <a:rPr lang="tr-TR" sz="2000" smtClean="0">
                <a:latin typeface="Times New Roman" pitchFamily="18" charset="0"/>
              </a:rPr>
              <a:t>Buna karşın son birkaç yıldır, bazan ‘Büyük Y’ diye adlandırılan yaratıcılık gibi bir olgunun üzerinde olan vurgu ‘Orta-y ya da günlük yaratıcılık’ diye adlandırılan herkesin katıldığı ya da katılabildiği bir ilgi alanına yol açtı.</a:t>
            </a:r>
          </a:p>
          <a:p>
            <a:pPr eaLnBrk="1" hangingPunct="1">
              <a:lnSpc>
                <a:spcPct val="70000"/>
              </a:lnSpc>
            </a:pPr>
            <a:r>
              <a:rPr lang="tr-TR" sz="2000" smtClean="0">
                <a:latin typeface="Times New Roman" pitchFamily="18" charset="0"/>
              </a:rPr>
              <a:t>Yaratıcılık bir boşlukta yükselmez</a:t>
            </a:r>
            <a:r>
              <a:rPr lang="en-US" sz="2000" smtClean="0">
                <a:latin typeface="Times New Roman" pitchFamily="18" charset="0"/>
              </a:rPr>
              <a:t>; </a:t>
            </a:r>
            <a:r>
              <a:rPr lang="tr-TR" sz="2000" smtClean="0">
                <a:latin typeface="Times New Roman" pitchFamily="18" charset="0"/>
              </a:rPr>
              <a:t>hem genel bilgi hem de özel alan bilgisiyle ilgili belirli bir derece gerektirir</a:t>
            </a:r>
            <a:r>
              <a:rPr lang="en-US" sz="2000" smtClean="0">
                <a:latin typeface="Times New Roman" pitchFamily="18" charset="0"/>
              </a:rPr>
              <a:t>. </a:t>
            </a:r>
            <a:r>
              <a:rPr lang="tr-TR" sz="2000" smtClean="0">
                <a:latin typeface="Times New Roman" pitchFamily="18" charset="0"/>
              </a:rPr>
              <a:t>Eğer yaratıcılığı bir yenilik biçimi olarak düşünürsek bu kesinlikle doğru olur.</a:t>
            </a:r>
            <a:r>
              <a:rPr lang="it-IT" sz="2000" smtClean="0">
                <a:latin typeface="Times New Roman" pitchFamily="18" charset="0"/>
              </a:rPr>
              <a:t> Neyin hikaye olduğunu </a:t>
            </a:r>
            <a:r>
              <a:rPr lang="tr-TR" sz="2000" smtClean="0">
                <a:latin typeface="Times New Roman" pitchFamily="18" charset="0"/>
              </a:rPr>
              <a:t>herhangi</a:t>
            </a:r>
            <a:r>
              <a:rPr lang="it-IT" sz="2000" smtClean="0">
                <a:latin typeface="Times New Roman" pitchFamily="18" charset="0"/>
              </a:rPr>
              <a:t> </a:t>
            </a:r>
            <a:r>
              <a:rPr lang="tr-TR" sz="2000" smtClean="0">
                <a:latin typeface="Times New Roman" pitchFamily="18" charset="0"/>
              </a:rPr>
              <a:t>b</a:t>
            </a:r>
            <a:r>
              <a:rPr lang="it-IT" sz="2000" smtClean="0">
                <a:latin typeface="Times New Roman" pitchFamily="18" charset="0"/>
              </a:rPr>
              <a:t>ir </a:t>
            </a:r>
            <a:r>
              <a:rPr lang="tr-TR" sz="2000" smtClean="0">
                <a:latin typeface="Times New Roman" pitchFamily="18" charset="0"/>
              </a:rPr>
              <a:t>a</a:t>
            </a:r>
            <a:r>
              <a:rPr lang="it-IT" sz="2000" smtClean="0">
                <a:latin typeface="Times New Roman" pitchFamily="18" charset="0"/>
              </a:rPr>
              <a:t>landa zaten </a:t>
            </a:r>
            <a:r>
              <a:rPr lang="tr-TR" sz="2000" smtClean="0">
                <a:latin typeface="Times New Roman" pitchFamily="18" charset="0"/>
              </a:rPr>
              <a:t>b</a:t>
            </a:r>
            <a:r>
              <a:rPr lang="it-IT" sz="2000" smtClean="0">
                <a:latin typeface="Times New Roman" pitchFamily="18" charset="0"/>
              </a:rPr>
              <a:t>ilinen</a:t>
            </a:r>
            <a:r>
              <a:rPr lang="tr-TR" sz="2000" smtClean="0">
                <a:latin typeface="Times New Roman" pitchFamily="18" charset="0"/>
              </a:rPr>
              <a:t> </a:t>
            </a:r>
            <a:r>
              <a:rPr lang="it-IT" sz="2000" smtClean="0">
                <a:latin typeface="Times New Roman" pitchFamily="18" charset="0"/>
              </a:rPr>
              <a:t>bir his olmaksızın  bilemeyiz .</a:t>
            </a:r>
          </a:p>
          <a:p>
            <a:pPr eaLnBrk="1" hangingPunct="1">
              <a:lnSpc>
                <a:spcPct val="70000"/>
              </a:lnSpc>
            </a:pPr>
            <a:endParaRPr lang="it-IT" sz="2000" smtClean="0">
              <a:latin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olo 1"/>
          <p:cNvSpPr>
            <a:spLocks noGrp="1"/>
          </p:cNvSpPr>
          <p:nvPr>
            <p:ph type="title"/>
          </p:nvPr>
        </p:nvSpPr>
        <p:spPr/>
        <p:txBody>
          <a:bodyPr/>
          <a:lstStyle/>
          <a:p>
            <a:pPr eaLnBrk="1" hangingPunct="1"/>
            <a:r>
              <a:rPr lang="tr-TR" b="1" smtClean="0"/>
              <a:t>Kaynak </a:t>
            </a:r>
            <a:r>
              <a:rPr lang="it-IT" b="1" smtClean="0"/>
              <a:t>2.1</a:t>
            </a:r>
            <a:br>
              <a:rPr lang="it-IT" b="1" smtClean="0"/>
            </a:br>
            <a:r>
              <a:rPr lang="tr-TR" b="1" smtClean="0"/>
              <a:t>Yaratıcılık üzerine video</a:t>
            </a:r>
            <a:endParaRPr lang="it-IT" b="1" smtClean="0"/>
          </a:p>
        </p:txBody>
      </p:sp>
      <p:sp>
        <p:nvSpPr>
          <p:cNvPr id="17410" name="Segnaposto contenuto 3"/>
          <p:cNvSpPr>
            <a:spLocks noGrp="1"/>
          </p:cNvSpPr>
          <p:nvPr>
            <p:ph sz="half" idx="1"/>
          </p:nvPr>
        </p:nvSpPr>
        <p:spPr/>
        <p:txBody>
          <a:bodyPr/>
          <a:lstStyle/>
          <a:p>
            <a:pPr eaLnBrk="1" hangingPunct="1"/>
            <a:r>
              <a:rPr lang="tr-TR" sz="2400" smtClean="0"/>
              <a:t>Bu video tüm ülkeler için örnek videodur.</a:t>
            </a:r>
            <a:r>
              <a:rPr lang="it-IT" sz="2400" smtClean="0"/>
              <a:t> </a:t>
            </a:r>
            <a:endParaRPr lang="tr-TR" sz="2400" smtClean="0"/>
          </a:p>
          <a:p>
            <a:pPr eaLnBrk="1" hangingPunct="1">
              <a:buFont typeface="Arial" charset="0"/>
              <a:buNone/>
            </a:pPr>
            <a:endParaRPr lang="tr-TR" smtClean="0"/>
          </a:p>
          <a:p>
            <a:pPr eaLnBrk="1" hangingPunct="1">
              <a:buFont typeface="Arial" charset="0"/>
              <a:buNone/>
            </a:pPr>
            <a:r>
              <a:rPr lang="tr-TR" smtClean="0"/>
              <a:t>İş dünyasında yaratıcılık konulu videolar</a:t>
            </a:r>
            <a:endParaRPr lang="tr-TR" smtClean="0">
              <a:hlinkClick r:id="rId3"/>
            </a:endParaRPr>
          </a:p>
          <a:p>
            <a:pPr eaLnBrk="1" hangingPunct="1"/>
            <a:r>
              <a:rPr lang="tr-TR" sz="1400" smtClean="0">
                <a:hlinkClick r:id="rId3"/>
              </a:rPr>
              <a:t>https://www.youtube.com/watch?v=AlQWHW_anyg</a:t>
            </a:r>
            <a:endParaRPr lang="tr-TR" sz="1400" smtClean="0"/>
          </a:p>
          <a:p>
            <a:r>
              <a:rPr lang="tr-TR" sz="1400" u="sng" smtClean="0">
                <a:hlinkClick r:id="rId4"/>
              </a:rPr>
              <a:t>https://www.youtube.com/watch?v=yv2knUMHttE</a:t>
            </a:r>
            <a:r>
              <a:rPr lang="tr-TR" sz="1400" u="sng" smtClean="0">
                <a:hlinkClick r:id="rId5"/>
              </a:rPr>
              <a:t>https://www.youtube.com/watch?v=q-kdympvcGc</a:t>
            </a:r>
            <a:endParaRPr lang="tr-TR" sz="1400" smtClean="0"/>
          </a:p>
          <a:p>
            <a:r>
              <a:rPr lang="tr-TR" sz="1400" u="sng" smtClean="0">
                <a:hlinkClick r:id="rId6"/>
              </a:rPr>
              <a:t>https://www.youtube.com/watch?v=goUYWIGW3QY</a:t>
            </a:r>
            <a:endParaRPr lang="tr-TR" sz="1400" smtClean="0"/>
          </a:p>
          <a:p>
            <a:r>
              <a:rPr lang="tr-TR" sz="1400" u="sng" smtClean="0">
                <a:hlinkClick r:id="rId7"/>
              </a:rPr>
              <a:t>https://www.youtube.com/watch?v=w1B_K8PoJH8</a:t>
            </a:r>
            <a:endParaRPr lang="tr-TR" sz="1400" smtClean="0"/>
          </a:p>
          <a:p>
            <a:r>
              <a:rPr lang="tr-TR" sz="1400" u="sng" smtClean="0">
                <a:hlinkClick r:id="rId8"/>
              </a:rPr>
              <a:t>https://www.youtube.com/watch?v=iiZF76S6pLc</a:t>
            </a:r>
            <a:endParaRPr lang="tr-TR" sz="1400" smtClean="0"/>
          </a:p>
          <a:p>
            <a:pPr eaLnBrk="1" hangingPunct="1">
              <a:buFont typeface="Arial" charset="0"/>
              <a:buNone/>
            </a:pPr>
            <a:endParaRPr lang="tr-TR" smtClean="0"/>
          </a:p>
        </p:txBody>
      </p:sp>
      <p:pic>
        <p:nvPicPr>
          <p:cNvPr id="17411" name="av-djjwbQ2k"/>
          <p:cNvPicPr>
            <a:picLocks noGrp="1" noRot="1" noChangeAspect="1"/>
          </p:cNvPicPr>
          <p:nvPr>
            <p:ph sz="half" idx="2"/>
            <a:videoFile r:link="rId1"/>
          </p:nvPr>
        </p:nvPicPr>
        <p:blipFill>
          <a:blip r:embed="rId9"/>
          <a:srcRect/>
          <a:stretch>
            <a:fillRect/>
          </a:stretch>
        </p:blipFill>
        <p:spPr>
          <a:xfrm>
            <a:off x="6477000" y="2724150"/>
            <a:ext cx="4572000" cy="2571750"/>
          </a:xfr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7411"/>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17411"/>
                                        </p:tgtEl>
                                      </p:cBhvr>
                                    </p:cmd>
                                  </p:childTnLst>
                                </p:cTn>
                              </p:par>
                            </p:childTnLst>
                          </p:cTn>
                        </p:par>
                      </p:childTnLst>
                    </p:cTn>
                  </p:par>
                </p:childTnLst>
              </p:cTn>
              <p:nextCondLst>
                <p:cond evt="onClick" delay="0">
                  <p:tgtEl>
                    <p:spTgt spid="17411"/>
                  </p:tgtEl>
                </p:cond>
              </p:nextCondLst>
            </p:seq>
            <p:video>
              <p:cMediaNode>
                <p:cTn id="7" fill="hold" display="0">
                  <p:stCondLst>
                    <p:cond delay="indefinite"/>
                  </p:stCondLst>
                  <p:endCondLst>
                    <p:cond evt="onNext" delay="0">
                      <p:tgtEl>
                        <p:sldTgt/>
                      </p:tgtEl>
                    </p:cond>
                    <p:cond evt="onPrev" delay="0">
                      <p:tgtEl>
                        <p:sldTgt/>
                      </p:tgtEl>
                    </p:cond>
                  </p:endCondLst>
                </p:cTn>
                <p:tgtEl>
                  <p:spTgt spid="17411"/>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olo 1"/>
          <p:cNvSpPr>
            <a:spLocks noGrp="1"/>
          </p:cNvSpPr>
          <p:nvPr>
            <p:ph type="title"/>
          </p:nvPr>
        </p:nvSpPr>
        <p:spPr/>
        <p:txBody>
          <a:bodyPr/>
          <a:lstStyle/>
          <a:p>
            <a:pPr eaLnBrk="1" hangingPunct="1"/>
            <a:r>
              <a:rPr lang="tr-TR" b="1" smtClean="0"/>
              <a:t>Konu </a:t>
            </a:r>
            <a:r>
              <a:rPr lang="it-IT" b="1" smtClean="0"/>
              <a:t> 3</a:t>
            </a:r>
            <a:br>
              <a:rPr lang="it-IT" b="1" smtClean="0"/>
            </a:br>
            <a:r>
              <a:rPr lang="tr-TR" b="1" smtClean="0"/>
              <a:t>Çevremizde ne var</a:t>
            </a:r>
            <a:r>
              <a:rPr lang="it-IT" b="1" smtClean="0"/>
              <a:t>?</a:t>
            </a:r>
          </a:p>
        </p:txBody>
      </p:sp>
      <p:sp>
        <p:nvSpPr>
          <p:cNvPr id="18434" name="Segnaposto contenuto 4"/>
          <p:cNvSpPr>
            <a:spLocks noGrp="1"/>
          </p:cNvSpPr>
          <p:nvPr>
            <p:ph idx="1"/>
          </p:nvPr>
        </p:nvSpPr>
        <p:spPr/>
        <p:txBody>
          <a:bodyPr/>
          <a:lstStyle/>
          <a:p>
            <a:pPr eaLnBrk="1" hangingPunct="1">
              <a:lnSpc>
                <a:spcPct val="80000"/>
              </a:lnSpc>
            </a:pPr>
            <a:r>
              <a:rPr lang="tr-TR" smtClean="0"/>
              <a:t>İş fikrinin nasıl gelişeceğine ve belirlenişine hazırlık yapmak için, sizi çevreleyen yerin sosyo-ekonomik durumunun farkında olmanız çok önemlidir.</a:t>
            </a:r>
            <a:endParaRPr lang="it-IT" smtClean="0"/>
          </a:p>
          <a:p>
            <a:r>
              <a:rPr lang="tr-TR" smtClean="0"/>
              <a:t>Burda bulacağınız bilgiyi kontrol edin (Sincan sosyo-ekonomik durumu </a:t>
            </a:r>
            <a:r>
              <a:rPr lang="tr-TR" u="sng" smtClean="0">
                <a:hlinkClick r:id="rId2"/>
              </a:rPr>
              <a:t>http://www.sincan.bel.tr/</a:t>
            </a:r>
            <a:r>
              <a:rPr lang="tr-TR" smtClean="0"/>
              <a:t>, </a:t>
            </a:r>
            <a:r>
              <a:rPr lang="tr-TR" u="sng" smtClean="0">
                <a:hlinkClick r:id="rId3"/>
              </a:rPr>
              <a:t>http://www.sincan.gov.tr/</a:t>
            </a:r>
            <a:r>
              <a:rPr lang="tr-TR" smtClean="0"/>
              <a:t>)  Burada ki bilgiyi kontrol edin ve Ticaret odasından bir uzman ya da belediyenizin bir memuruyla yapacağınız toplantı için hazırlanın.</a:t>
            </a:r>
          </a:p>
          <a:p>
            <a:pPr eaLnBrk="1" hangingPunct="1">
              <a:lnSpc>
                <a:spcPct val="80000"/>
              </a:lnSpc>
              <a:buFont typeface="Arial" charset="0"/>
              <a:buNone/>
            </a:pPr>
            <a:r>
              <a:rPr lang="tr-TR" smtClean="0"/>
              <a:t>   Bu çalışma yerel ekonomik gerçeklik konusu üstünden Ticaret odası ya da belediyede bir toplantıyla bağlanmalı.  Memur ya da uzman kişiden bölgenin ekonomik gelişimi için olabilecek öncelik ve planlara odaklanmasını isteyin.</a:t>
            </a:r>
            <a:endParaRPr lang="it-IT" i="1" smtClean="0">
              <a:solidFill>
                <a:schemeClr val="accent2"/>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olo 1"/>
          <p:cNvSpPr>
            <a:spLocks noGrp="1"/>
          </p:cNvSpPr>
          <p:nvPr>
            <p:ph type="title"/>
          </p:nvPr>
        </p:nvSpPr>
        <p:spPr/>
        <p:txBody>
          <a:bodyPr/>
          <a:lstStyle/>
          <a:p>
            <a:pPr eaLnBrk="1" hangingPunct="1"/>
            <a:r>
              <a:rPr lang="tr-TR" b="1" smtClean="0"/>
              <a:t>Faaliyet</a:t>
            </a:r>
            <a:r>
              <a:rPr lang="it-IT" b="1" smtClean="0"/>
              <a:t> 3.1 (</a:t>
            </a:r>
            <a:r>
              <a:rPr lang="tr-TR" b="1" smtClean="0"/>
              <a:t>internet üzerinden/online</a:t>
            </a:r>
            <a:r>
              <a:rPr lang="it-IT" b="1" smtClean="0"/>
              <a:t>)</a:t>
            </a:r>
            <a:br>
              <a:rPr lang="it-IT" b="1" smtClean="0"/>
            </a:br>
            <a:r>
              <a:rPr lang="tr-TR" b="1" smtClean="0"/>
              <a:t>İstatistikler zor değil</a:t>
            </a:r>
            <a:r>
              <a:rPr lang="it-IT" b="1" smtClean="0"/>
              <a:t>!</a:t>
            </a:r>
          </a:p>
        </p:txBody>
      </p:sp>
      <p:sp>
        <p:nvSpPr>
          <p:cNvPr id="19458" name="Segnaposto contenuto 2"/>
          <p:cNvSpPr>
            <a:spLocks noGrp="1"/>
          </p:cNvSpPr>
          <p:nvPr>
            <p:ph idx="1"/>
          </p:nvPr>
        </p:nvSpPr>
        <p:spPr/>
        <p:txBody>
          <a:bodyPr/>
          <a:lstStyle/>
          <a:p>
            <a:pPr eaLnBrk="1" hangingPunct="1">
              <a:lnSpc>
                <a:spcPct val="70000"/>
              </a:lnSpc>
            </a:pPr>
            <a:r>
              <a:rPr lang="tr-TR" sz="2000" b="1" smtClean="0"/>
              <a:t>Tanıtım </a:t>
            </a:r>
            <a:r>
              <a:rPr lang="it-IT" sz="2000" b="1" smtClean="0"/>
              <a:t>:</a:t>
            </a:r>
            <a:r>
              <a:rPr lang="it-IT" sz="2000" smtClean="0"/>
              <a:t> </a:t>
            </a:r>
            <a:r>
              <a:rPr lang="en-GB" sz="2000" smtClean="0"/>
              <a:t> </a:t>
            </a:r>
            <a:r>
              <a:rPr lang="tr-TR" sz="2000" smtClean="0"/>
              <a:t>Ülkenizin sosyo-ekonomik durumu nasıl? Bu konuyla ilgili nerden bilgi alabilirsiniz? Tabii ki internet harika bir kaynak ancak resmi bilgi ve istatistikleri bulmak istediğinizden emin olun.</a:t>
            </a:r>
          </a:p>
          <a:p>
            <a:pPr eaLnBrk="1" hangingPunct="1">
              <a:lnSpc>
                <a:spcPct val="70000"/>
              </a:lnSpc>
              <a:buFont typeface="Arial" charset="0"/>
              <a:buNone/>
            </a:pPr>
            <a:r>
              <a:rPr lang="tr-TR" sz="2000" smtClean="0"/>
              <a:t>Öğrenciler için talimatlar: Ülkenizin en uygun üç istatistik bilgi kaynağını araştırın ve aşağıdaki soruları cevaplayın:</a:t>
            </a:r>
          </a:p>
          <a:p>
            <a:pPr eaLnBrk="1" hangingPunct="1">
              <a:lnSpc>
                <a:spcPct val="70000"/>
              </a:lnSpc>
              <a:buFont typeface="Arial" charset="0"/>
              <a:buNone/>
            </a:pPr>
            <a:endParaRPr lang="en-GB" sz="2000" smtClean="0"/>
          </a:p>
          <a:p>
            <a:pPr lvl="1" eaLnBrk="1" hangingPunct="1">
              <a:lnSpc>
                <a:spcPct val="70000"/>
              </a:lnSpc>
            </a:pPr>
            <a:r>
              <a:rPr lang="tr-TR" sz="2000" smtClean="0"/>
              <a:t>Belirlediğiniz internet kaynaklarının linkini buraya kopyalayın. Ülkenizin başlıca ekonomik çalışma alanı nedir</a:t>
            </a:r>
            <a:r>
              <a:rPr lang="en-GB" sz="2000" smtClean="0"/>
              <a:t>? </a:t>
            </a:r>
            <a:r>
              <a:rPr lang="en-GB" sz="2000" i="1" smtClean="0"/>
              <a:t>(</a:t>
            </a:r>
            <a:r>
              <a:rPr lang="tr-TR" sz="2000" i="1" smtClean="0">
                <a:solidFill>
                  <a:schemeClr val="accent2"/>
                </a:solidFill>
              </a:rPr>
              <a:t>bir metin boşluk</a:t>
            </a:r>
            <a:r>
              <a:rPr lang="en-GB" sz="2000" i="1" smtClean="0"/>
              <a:t>)</a:t>
            </a:r>
          </a:p>
          <a:p>
            <a:pPr lvl="1" eaLnBrk="1" hangingPunct="1">
              <a:lnSpc>
                <a:spcPct val="70000"/>
              </a:lnSpc>
            </a:pPr>
            <a:r>
              <a:rPr lang="en-GB" sz="2000" smtClean="0"/>
              <a:t>…</a:t>
            </a:r>
            <a:r>
              <a:rPr lang="tr-TR" sz="2000" smtClean="0"/>
              <a:t>ya dininiz?</a:t>
            </a:r>
            <a:r>
              <a:rPr lang="en-GB" sz="2000" smtClean="0"/>
              <a:t> </a:t>
            </a:r>
            <a:r>
              <a:rPr lang="en-GB" sz="2000" i="1" smtClean="0"/>
              <a:t>(</a:t>
            </a:r>
            <a:r>
              <a:rPr lang="tr-TR" sz="2000" i="1" smtClean="0">
                <a:solidFill>
                  <a:schemeClr val="accent2"/>
                </a:solidFill>
              </a:rPr>
              <a:t>bir metin boşluk</a:t>
            </a:r>
            <a:r>
              <a:rPr lang="en-GB" sz="2000" i="1" smtClean="0"/>
              <a:t>)</a:t>
            </a:r>
          </a:p>
          <a:p>
            <a:pPr lvl="1" eaLnBrk="1" hangingPunct="1">
              <a:lnSpc>
                <a:spcPct val="70000"/>
              </a:lnSpc>
            </a:pPr>
            <a:r>
              <a:rPr lang="tr-TR" sz="2000" smtClean="0"/>
              <a:t>30 yaş altı genç insanların bir işte çalışma oranları nedir?</a:t>
            </a:r>
            <a:r>
              <a:rPr lang="en-GB" sz="2000" smtClean="0"/>
              <a:t> </a:t>
            </a:r>
            <a:r>
              <a:rPr lang="en-GB" sz="2000" i="1" smtClean="0"/>
              <a:t>(</a:t>
            </a:r>
            <a:r>
              <a:rPr lang="tr-TR" sz="2000" i="1" smtClean="0">
                <a:solidFill>
                  <a:schemeClr val="accent2"/>
                </a:solidFill>
              </a:rPr>
              <a:t>bir</a:t>
            </a:r>
            <a:r>
              <a:rPr lang="en-GB" sz="2000" i="1" smtClean="0">
                <a:solidFill>
                  <a:schemeClr val="accent2"/>
                </a:solidFill>
              </a:rPr>
              <a:t> %</a:t>
            </a:r>
            <a:r>
              <a:rPr lang="tr-TR" sz="2000" i="1" smtClean="0">
                <a:solidFill>
                  <a:schemeClr val="accent2"/>
                </a:solidFill>
              </a:rPr>
              <a:t>alan</a:t>
            </a:r>
            <a:r>
              <a:rPr lang="en-GB" sz="2000" i="1" smtClean="0"/>
              <a:t>)</a:t>
            </a:r>
          </a:p>
          <a:p>
            <a:pPr lvl="1" eaLnBrk="1" hangingPunct="1">
              <a:lnSpc>
                <a:spcPct val="70000"/>
              </a:lnSpc>
            </a:pPr>
            <a:r>
              <a:rPr lang="tr-TR" sz="2000" smtClean="0"/>
              <a:t>Ülkeniz girişimciliği destekliyor mu nasıl? (Bir yorum boşluk)</a:t>
            </a:r>
          </a:p>
          <a:p>
            <a:pPr eaLnBrk="1" hangingPunct="1">
              <a:lnSpc>
                <a:spcPct val="70000"/>
              </a:lnSpc>
            </a:pPr>
            <a:r>
              <a:rPr lang="tr-TR" sz="2000" b="1" smtClean="0"/>
              <a:t>Tabanla iletişim (platformla) Öğrenciler cevapları online yazabilecekler. </a:t>
            </a:r>
            <a:r>
              <a:rPr lang="tr-TR" sz="2000" smtClean="0"/>
              <a:t>Cevap öğrencinin kişisel dosya/sayfa/hesabında kaydedilecek ve daha sonra indirilebilecek.</a:t>
            </a:r>
            <a:endParaRPr lang="it-IT" sz="2000" smtClean="0"/>
          </a:p>
          <a:p>
            <a:pPr eaLnBrk="1" hangingPunct="1">
              <a:lnSpc>
                <a:spcPct val="70000"/>
              </a:lnSpc>
            </a:pPr>
            <a:endParaRPr lang="tr-TR" sz="2000" b="1"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olo 1"/>
          <p:cNvSpPr>
            <a:spLocks noGrp="1"/>
          </p:cNvSpPr>
          <p:nvPr>
            <p:ph type="title"/>
          </p:nvPr>
        </p:nvSpPr>
        <p:spPr>
          <a:xfrm>
            <a:off x="676275" y="152400"/>
            <a:ext cx="10515600" cy="819150"/>
          </a:xfrm>
        </p:spPr>
        <p:txBody>
          <a:bodyPr/>
          <a:lstStyle/>
          <a:p>
            <a:pPr eaLnBrk="1" hangingPunct="1"/>
            <a:r>
              <a:rPr lang="tr-TR" sz="4000" smtClean="0">
                <a:latin typeface="Arial" charset="0"/>
              </a:rPr>
              <a:t>Konu</a:t>
            </a:r>
            <a:r>
              <a:rPr lang="it-IT" sz="4000" smtClean="0"/>
              <a:t> </a:t>
            </a:r>
            <a:r>
              <a:rPr lang="it-IT" sz="4000" b="1" smtClean="0"/>
              <a:t>4</a:t>
            </a:r>
            <a:r>
              <a:rPr lang="it-IT" sz="4000" smtClean="0"/>
              <a:t/>
            </a:r>
            <a:br>
              <a:rPr lang="it-IT" sz="4000" smtClean="0"/>
            </a:br>
            <a:r>
              <a:rPr lang="tr-TR" sz="4000" smtClean="0">
                <a:latin typeface="Arial" charset="0"/>
              </a:rPr>
              <a:t>Ortak bir Avrupa Stratejisi</a:t>
            </a:r>
            <a:endParaRPr lang="it-IT" sz="4000" smtClean="0">
              <a:latin typeface="Arial" charset="0"/>
            </a:endParaRPr>
          </a:p>
        </p:txBody>
      </p:sp>
      <p:sp>
        <p:nvSpPr>
          <p:cNvPr id="20482" name="Segnaposto contenuto 2"/>
          <p:cNvSpPr>
            <a:spLocks noGrp="1"/>
          </p:cNvSpPr>
          <p:nvPr>
            <p:ph idx="1"/>
          </p:nvPr>
        </p:nvSpPr>
        <p:spPr>
          <a:xfrm>
            <a:off x="474663" y="1125538"/>
            <a:ext cx="10879137" cy="5468937"/>
          </a:xfrm>
        </p:spPr>
        <p:txBody>
          <a:bodyPr/>
          <a:lstStyle/>
          <a:p>
            <a:pPr eaLnBrk="1" hangingPunct="1">
              <a:lnSpc>
                <a:spcPct val="70000"/>
              </a:lnSpc>
            </a:pPr>
            <a:r>
              <a:rPr lang="tr-TR" sz="1400" smtClean="0">
                <a:latin typeface="Times New Roman" pitchFamily="18" charset="0"/>
              </a:rPr>
              <a:t>Avrupa 2020 Avrupa Birliğinin 10 yıllık iş ve büyüme stratejisidir.2010 yılında başarılı, sürdürülebilir ve büyük çaplı bir büyüme koşullarını oluşturabilmek için başlatıldı. </a:t>
            </a:r>
          </a:p>
          <a:p>
            <a:pPr eaLnBrk="1" hangingPunct="1">
              <a:lnSpc>
                <a:spcPct val="70000"/>
              </a:lnSpc>
            </a:pPr>
            <a:r>
              <a:rPr lang="tr-TR" sz="1400" smtClean="0">
                <a:latin typeface="Times New Roman" pitchFamily="18" charset="0"/>
              </a:rPr>
              <a:t>2020nin sonunda ulaşılmak üzere Avrupa Birliği için beş önemli hedef belirlendi. </a:t>
            </a:r>
          </a:p>
          <a:p>
            <a:pPr eaLnBrk="1" hangingPunct="1">
              <a:lnSpc>
                <a:spcPct val="70000"/>
              </a:lnSpc>
            </a:pPr>
            <a:r>
              <a:rPr lang="tr-TR" sz="1400" smtClean="0">
                <a:latin typeface="Times New Roman" pitchFamily="18" charset="0"/>
              </a:rPr>
              <a:t>Bunlaristihdam; araştırma ve geliştirme; iklim / enerji; eğitim; sosyal içerme ve yoksullukla mücadeleyi içeriyor.</a:t>
            </a:r>
          </a:p>
          <a:p>
            <a:pPr eaLnBrk="1" hangingPunct="1">
              <a:lnSpc>
                <a:spcPct val="70000"/>
              </a:lnSpc>
            </a:pPr>
            <a:r>
              <a:rPr lang="tr-TR" sz="1400" smtClean="0">
                <a:latin typeface="Times New Roman" pitchFamily="18" charset="0"/>
              </a:rPr>
              <a:t> Avrupa büyüme ve istihdamı artırmak için yeni motorlar belirlemiştir. Bu alanlar 7 amiral gemisi girişimleri ile ele alınmaktadır.</a:t>
            </a:r>
          </a:p>
          <a:p>
            <a:r>
              <a:rPr lang="tr-TR" sz="1400" smtClean="0">
                <a:latin typeface="Times New Roman" pitchFamily="18" charset="0"/>
              </a:rPr>
              <a:t>Her girişim içinde, hem AB hem de ulusal otoriteler birlikte çaba sarfetmek zorundalar, böylece karşılıklı olarak birbirlerini pekiştireceklerdir. Bu girişimlerin çoğu 2010 yılında Komisyon tarafından sunulmuştur.</a:t>
            </a:r>
          </a:p>
          <a:p>
            <a:r>
              <a:rPr lang="tr-TR" sz="1400" smtClean="0">
                <a:latin typeface="Times New Roman" pitchFamily="18" charset="0"/>
              </a:rPr>
              <a:t>Aşağıdaki bağlantıları kontrol edin ve  akıllı, sürdürülebilir ve kapsayıcı büyüme üzerindeki Avrupa'nın öncelikleri aşina olun. </a:t>
            </a:r>
            <a:r>
              <a:rPr lang="en-US" sz="1400" smtClean="0">
                <a:latin typeface="Times New Roman" pitchFamily="18" charset="0"/>
              </a:rPr>
              <a:t>. </a:t>
            </a:r>
            <a:endParaRPr lang="tr-TR" sz="1400" smtClean="0">
              <a:latin typeface="Times New Roman" pitchFamily="18" charset="0"/>
            </a:endParaRPr>
          </a:p>
          <a:p>
            <a:r>
              <a:rPr lang="en-US" sz="1400" smtClean="0">
                <a:latin typeface="Times New Roman" pitchFamily="18" charset="0"/>
              </a:rPr>
              <a:t>Akıllı büyüme</a:t>
            </a:r>
            <a:endParaRPr lang="en-US" sz="1400" b="1" smtClean="0">
              <a:latin typeface="Times New Roman" pitchFamily="18" charset="0"/>
            </a:endParaRPr>
          </a:p>
          <a:p>
            <a:pPr lvl="2" eaLnBrk="1" fontAlgn="t" hangingPunct="1">
              <a:lnSpc>
                <a:spcPct val="70000"/>
              </a:lnSpc>
            </a:pPr>
            <a:r>
              <a:rPr lang="en-US" sz="1400" smtClean="0">
                <a:latin typeface="Times New Roman" pitchFamily="18" charset="0"/>
              </a:rPr>
              <a:t>Avrupa için Dijital Gündem</a:t>
            </a:r>
          </a:p>
          <a:p>
            <a:pPr lvl="2" eaLnBrk="1" fontAlgn="t" hangingPunct="1">
              <a:lnSpc>
                <a:spcPct val="70000"/>
              </a:lnSpc>
            </a:pPr>
            <a:r>
              <a:rPr lang="en-US" sz="1400" smtClean="0">
                <a:latin typeface="Times New Roman" pitchFamily="18" charset="0"/>
              </a:rPr>
              <a:t>yenilikçilik Birliği</a:t>
            </a:r>
          </a:p>
          <a:p>
            <a:pPr lvl="2" eaLnBrk="1" fontAlgn="t" hangingPunct="1">
              <a:lnSpc>
                <a:spcPct val="70000"/>
              </a:lnSpc>
            </a:pPr>
            <a:r>
              <a:rPr lang="en-US" sz="1400" smtClean="0">
                <a:latin typeface="Times New Roman" pitchFamily="18" charset="0"/>
              </a:rPr>
              <a:t>Hareket halinde</a:t>
            </a:r>
            <a:r>
              <a:rPr lang="tr-TR" sz="1400" smtClean="0">
                <a:latin typeface="Times New Roman" pitchFamily="18" charset="0"/>
              </a:rPr>
              <a:t> </a:t>
            </a:r>
            <a:r>
              <a:rPr lang="en-US" sz="1400" smtClean="0">
                <a:latin typeface="Times New Roman" pitchFamily="18" charset="0"/>
              </a:rPr>
              <a:t> Gençlik</a:t>
            </a:r>
          </a:p>
          <a:p>
            <a:pPr lvl="2" eaLnBrk="1" fontAlgn="t" hangingPunct="1">
              <a:lnSpc>
                <a:spcPct val="70000"/>
              </a:lnSpc>
            </a:pPr>
            <a:endParaRPr lang="en-US" sz="1400" smtClean="0">
              <a:latin typeface="Times New Roman" pitchFamily="18" charset="0"/>
            </a:endParaRPr>
          </a:p>
          <a:p>
            <a:pPr lvl="1" eaLnBrk="1" fontAlgn="t" hangingPunct="1">
              <a:lnSpc>
                <a:spcPct val="70000"/>
              </a:lnSpc>
            </a:pPr>
            <a:r>
              <a:rPr lang="en-US" sz="1400" smtClean="0">
                <a:latin typeface="Times New Roman" pitchFamily="18" charset="0"/>
              </a:rPr>
              <a:t>sürdürülebilir büyüme</a:t>
            </a:r>
          </a:p>
          <a:p>
            <a:pPr lvl="1" eaLnBrk="1" fontAlgn="t" hangingPunct="1">
              <a:lnSpc>
                <a:spcPct val="70000"/>
              </a:lnSpc>
            </a:pPr>
            <a:endParaRPr lang="en-US" sz="1400" b="1" smtClean="0">
              <a:latin typeface="Times New Roman" pitchFamily="18" charset="0"/>
            </a:endParaRPr>
          </a:p>
          <a:p>
            <a:pPr lvl="2" eaLnBrk="1" fontAlgn="t" hangingPunct="1">
              <a:lnSpc>
                <a:spcPct val="70000"/>
              </a:lnSpc>
            </a:pPr>
            <a:r>
              <a:rPr lang="en-US" sz="1400" smtClean="0">
                <a:latin typeface="Times New Roman" pitchFamily="18" charset="0"/>
              </a:rPr>
              <a:t>Verimli Avrupa'yı kaynak</a:t>
            </a:r>
          </a:p>
          <a:p>
            <a:pPr lvl="2" eaLnBrk="1" fontAlgn="t" hangingPunct="1">
              <a:lnSpc>
                <a:spcPct val="70000"/>
              </a:lnSpc>
            </a:pPr>
            <a:endParaRPr lang="en-US" sz="1400" smtClean="0">
              <a:latin typeface="Times New Roman" pitchFamily="18" charset="0"/>
            </a:endParaRPr>
          </a:p>
          <a:p>
            <a:pPr lvl="2" eaLnBrk="1" fontAlgn="t" hangingPunct="1">
              <a:lnSpc>
                <a:spcPct val="70000"/>
              </a:lnSpc>
            </a:pPr>
            <a:r>
              <a:rPr lang="en-US" sz="1400" smtClean="0">
                <a:latin typeface="Times New Roman" pitchFamily="18" charset="0"/>
              </a:rPr>
              <a:t>Küreselleşme çağı için bir sanayi politikası</a:t>
            </a:r>
          </a:p>
          <a:p>
            <a:pPr lvl="2" eaLnBrk="1" fontAlgn="t" hangingPunct="1">
              <a:lnSpc>
                <a:spcPct val="70000"/>
              </a:lnSpc>
            </a:pPr>
            <a:endParaRPr lang="en-US" sz="1400" smtClean="0">
              <a:latin typeface="Times New Roman" pitchFamily="18" charset="0"/>
            </a:endParaRPr>
          </a:p>
          <a:p>
            <a:pPr lvl="1" eaLnBrk="1" fontAlgn="t" hangingPunct="1">
              <a:lnSpc>
                <a:spcPct val="70000"/>
              </a:lnSpc>
            </a:pPr>
            <a:r>
              <a:rPr lang="en-US" sz="1400" smtClean="0">
                <a:latin typeface="Times New Roman" pitchFamily="18" charset="0"/>
              </a:rPr>
              <a:t>Kapsayıcı büyüme</a:t>
            </a:r>
            <a:endParaRPr lang="en-US" sz="1400" b="1" smtClean="0">
              <a:latin typeface="Times New Roman" pitchFamily="18" charset="0"/>
            </a:endParaRPr>
          </a:p>
          <a:p>
            <a:pPr lvl="2" eaLnBrk="1" fontAlgn="t" hangingPunct="1">
              <a:lnSpc>
                <a:spcPct val="70000"/>
              </a:lnSpc>
            </a:pPr>
            <a:r>
              <a:rPr lang="en-US" sz="1400" smtClean="0">
                <a:latin typeface="Times New Roman" pitchFamily="18" charset="0"/>
              </a:rPr>
              <a:t>Yeni beceriler ve iş için bir gündem</a:t>
            </a:r>
          </a:p>
          <a:p>
            <a:pPr lvl="2" eaLnBrk="1" fontAlgn="t" hangingPunct="1">
              <a:lnSpc>
                <a:spcPct val="70000"/>
              </a:lnSpc>
            </a:pPr>
            <a:endParaRPr lang="en-US" sz="1400" smtClean="0">
              <a:latin typeface="Times New Roman" pitchFamily="18" charset="0"/>
            </a:endParaRPr>
          </a:p>
          <a:p>
            <a:pPr lvl="2" eaLnBrk="1" fontAlgn="t" hangingPunct="1">
              <a:lnSpc>
                <a:spcPct val="70000"/>
              </a:lnSpc>
            </a:pPr>
            <a:r>
              <a:rPr lang="en-US" sz="1400" smtClean="0">
                <a:latin typeface="Times New Roman" pitchFamily="18" charset="0"/>
              </a:rPr>
              <a:t>Yoksulluğa karşı Avrupa platformu</a:t>
            </a:r>
            <a:endParaRPr lang="en-US" sz="1000" smtClean="0">
              <a:latin typeface="Times New Roman" pitchFamily="18" charset="0"/>
            </a:endParaRPr>
          </a:p>
          <a:p>
            <a:endParaRPr lang="en-US" sz="1000" smtClean="0">
              <a:latin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olo 1"/>
          <p:cNvSpPr>
            <a:spLocks noGrp="1"/>
          </p:cNvSpPr>
          <p:nvPr>
            <p:ph type="title"/>
          </p:nvPr>
        </p:nvSpPr>
        <p:spPr/>
        <p:txBody>
          <a:bodyPr/>
          <a:lstStyle/>
          <a:p>
            <a:pPr eaLnBrk="1" hangingPunct="1"/>
            <a:r>
              <a:rPr lang="tr-TR" b="1" smtClean="0"/>
              <a:t>Faaliyet </a:t>
            </a:r>
            <a:r>
              <a:rPr lang="it-IT" b="1" smtClean="0"/>
              <a:t> 4.1 (</a:t>
            </a:r>
            <a:r>
              <a:rPr lang="tr-TR" b="1" smtClean="0"/>
              <a:t>internet üzerinden/online</a:t>
            </a:r>
            <a:r>
              <a:rPr lang="it-IT" b="1" smtClean="0"/>
              <a:t>)</a:t>
            </a:r>
            <a:br>
              <a:rPr lang="it-IT" b="1" smtClean="0"/>
            </a:br>
            <a:r>
              <a:rPr lang="it-IT" b="1" smtClean="0"/>
              <a:t>AB politikaları ve girişimleri Yarışması</a:t>
            </a:r>
            <a:r>
              <a:rPr lang="tr-TR" b="1" smtClean="0"/>
              <a:t>(sınavı)</a:t>
            </a:r>
            <a:endParaRPr lang="it-IT" b="1" smtClean="0"/>
          </a:p>
        </p:txBody>
      </p:sp>
      <p:sp>
        <p:nvSpPr>
          <p:cNvPr id="21506" name="Segnaposto contenuto 2"/>
          <p:cNvSpPr>
            <a:spLocks noGrp="1"/>
          </p:cNvSpPr>
          <p:nvPr>
            <p:ph sz="half" idx="1"/>
          </p:nvPr>
        </p:nvSpPr>
        <p:spPr/>
        <p:txBody>
          <a:bodyPr/>
          <a:lstStyle/>
          <a:p>
            <a:pPr eaLnBrk="1" hangingPunct="1">
              <a:lnSpc>
                <a:spcPct val="70000"/>
              </a:lnSpc>
            </a:pPr>
            <a:r>
              <a:rPr lang="it-IT" sz="1200" smtClean="0">
                <a:latin typeface="Times New Roman" pitchFamily="18" charset="0"/>
              </a:rPr>
              <a:t>1 </a:t>
            </a:r>
            <a:r>
              <a:rPr lang="tr-TR" sz="1200" smtClean="0">
                <a:latin typeface="Times New Roman" pitchFamily="18" charset="0"/>
              </a:rPr>
              <a:t>Avrupa </a:t>
            </a:r>
            <a:r>
              <a:rPr lang="it-IT" sz="1200" smtClean="0">
                <a:latin typeface="Times New Roman" pitchFamily="18" charset="0"/>
              </a:rPr>
              <a:t>2020 nedir?	</a:t>
            </a:r>
          </a:p>
          <a:p>
            <a:pPr lvl="1" eaLnBrk="1" hangingPunct="1">
              <a:lnSpc>
                <a:spcPct val="70000"/>
              </a:lnSpc>
            </a:pPr>
            <a:r>
              <a:rPr lang="it-IT" sz="1200" smtClean="0">
                <a:latin typeface="Times New Roman" pitchFamily="18" charset="0"/>
              </a:rPr>
              <a:t>Sosyo-ekonomik büyüme için bir Avrupa stratejisi</a:t>
            </a:r>
          </a:p>
          <a:p>
            <a:pPr lvl="1" eaLnBrk="1" hangingPunct="1">
              <a:lnSpc>
                <a:spcPct val="70000"/>
              </a:lnSpc>
            </a:pPr>
            <a:endParaRPr lang="it-IT" sz="1200" smtClean="0">
              <a:latin typeface="Times New Roman" pitchFamily="18" charset="0"/>
            </a:endParaRPr>
          </a:p>
          <a:p>
            <a:pPr lvl="1" eaLnBrk="1" hangingPunct="1">
              <a:lnSpc>
                <a:spcPct val="70000"/>
              </a:lnSpc>
            </a:pPr>
            <a:r>
              <a:rPr lang="it-IT" sz="1200" smtClean="0">
                <a:latin typeface="Times New Roman" pitchFamily="18" charset="0"/>
              </a:rPr>
              <a:t>2020 yılında gerçekleşecek bir Avrupa olay</a:t>
            </a:r>
          </a:p>
          <a:p>
            <a:pPr lvl="1" eaLnBrk="1" hangingPunct="1">
              <a:lnSpc>
                <a:spcPct val="70000"/>
              </a:lnSpc>
            </a:pPr>
            <a:r>
              <a:rPr lang="it-IT" sz="1200" smtClean="0">
                <a:latin typeface="Times New Roman" pitchFamily="18" charset="0"/>
              </a:rPr>
              <a:t>Avrupa</a:t>
            </a:r>
            <a:r>
              <a:rPr lang="tr-TR" sz="1200" smtClean="0">
                <a:latin typeface="Times New Roman" pitchFamily="18" charset="0"/>
              </a:rPr>
              <a:t>nın</a:t>
            </a:r>
            <a:r>
              <a:rPr lang="it-IT" sz="1200" smtClean="0">
                <a:latin typeface="Times New Roman" pitchFamily="18" charset="0"/>
              </a:rPr>
              <a:t> </a:t>
            </a:r>
            <a:r>
              <a:rPr lang="tr-TR" sz="1200" smtClean="0">
                <a:latin typeface="Times New Roman" pitchFamily="18" charset="0"/>
              </a:rPr>
              <a:t>gerçek</a:t>
            </a:r>
            <a:r>
              <a:rPr lang="it-IT" sz="1200" smtClean="0">
                <a:latin typeface="Times New Roman" pitchFamily="18" charset="0"/>
              </a:rPr>
              <a:t> durum</a:t>
            </a:r>
            <a:r>
              <a:rPr lang="tr-TR" sz="1200" smtClean="0">
                <a:latin typeface="Times New Roman" pitchFamily="18" charset="0"/>
              </a:rPr>
              <a:t>uy</a:t>
            </a:r>
            <a:r>
              <a:rPr lang="it-IT" sz="1200" smtClean="0">
                <a:latin typeface="Times New Roman" pitchFamily="18" charset="0"/>
              </a:rPr>
              <a:t>la ilgili bir kitabın adı</a:t>
            </a:r>
          </a:p>
          <a:p>
            <a:pPr eaLnBrk="1" hangingPunct="1">
              <a:lnSpc>
                <a:spcPct val="70000"/>
              </a:lnSpc>
            </a:pPr>
            <a:r>
              <a:rPr lang="it-IT" sz="1200" smtClean="0">
                <a:latin typeface="Times New Roman" pitchFamily="18" charset="0"/>
              </a:rPr>
              <a:t>2 Tek bir dijital pazar oluşturmak için</a:t>
            </a:r>
            <a:r>
              <a:rPr lang="tr-TR" sz="1200" smtClean="0">
                <a:latin typeface="Times New Roman" pitchFamily="18" charset="0"/>
              </a:rPr>
              <a:t>…………</a:t>
            </a:r>
            <a:r>
              <a:rPr lang="it-IT" sz="1200" smtClean="0">
                <a:latin typeface="Times New Roman" pitchFamily="18" charset="0"/>
              </a:rPr>
              <a:t> önemli bir öncelikti</a:t>
            </a:r>
            <a:r>
              <a:rPr lang="tr-TR" sz="1200" smtClean="0">
                <a:latin typeface="Times New Roman" pitchFamily="18" charset="0"/>
              </a:rPr>
              <a:t>r. </a:t>
            </a:r>
            <a:endParaRPr lang="it-IT" sz="1200" smtClean="0">
              <a:latin typeface="Times New Roman" pitchFamily="18" charset="0"/>
            </a:endParaRPr>
          </a:p>
          <a:p>
            <a:pPr lvl="1" eaLnBrk="1" hangingPunct="1">
              <a:lnSpc>
                <a:spcPct val="70000"/>
              </a:lnSpc>
            </a:pPr>
            <a:r>
              <a:rPr lang="it-IT" sz="1200" smtClean="0">
                <a:latin typeface="Times New Roman" pitchFamily="18" charset="0"/>
              </a:rPr>
              <a:t>Yeni beceriler ve iş gündemi</a:t>
            </a:r>
          </a:p>
          <a:p>
            <a:pPr lvl="1" eaLnBrk="1" hangingPunct="1">
              <a:lnSpc>
                <a:spcPct val="70000"/>
              </a:lnSpc>
            </a:pPr>
            <a:r>
              <a:rPr lang="it-IT" sz="1200" smtClean="0">
                <a:latin typeface="Times New Roman" pitchFamily="18" charset="0"/>
              </a:rPr>
              <a:t>Avrupa için Dijital Gündem</a:t>
            </a:r>
          </a:p>
          <a:p>
            <a:pPr lvl="1" eaLnBrk="1" hangingPunct="1">
              <a:lnSpc>
                <a:spcPct val="70000"/>
              </a:lnSpc>
            </a:pPr>
            <a:r>
              <a:rPr lang="tr-TR" sz="1200" smtClean="0">
                <a:latin typeface="Times New Roman" pitchFamily="18" charset="0"/>
              </a:rPr>
              <a:t>V</a:t>
            </a:r>
            <a:r>
              <a:rPr lang="it-IT" sz="1200" smtClean="0">
                <a:latin typeface="Times New Roman" pitchFamily="18" charset="0"/>
              </a:rPr>
              <a:t>erimli </a:t>
            </a:r>
            <a:r>
              <a:rPr lang="tr-TR" sz="1200" smtClean="0">
                <a:latin typeface="Times New Roman" pitchFamily="18" charset="0"/>
              </a:rPr>
              <a:t>k</a:t>
            </a:r>
            <a:r>
              <a:rPr lang="it-IT" sz="1200" smtClean="0">
                <a:latin typeface="Times New Roman" pitchFamily="18" charset="0"/>
              </a:rPr>
              <a:t>aynak</a:t>
            </a:r>
            <a:r>
              <a:rPr lang="tr-TR" sz="1200" smtClean="0">
                <a:latin typeface="Times New Roman" pitchFamily="18" charset="0"/>
              </a:rPr>
              <a:t>lı</a:t>
            </a:r>
            <a:r>
              <a:rPr lang="it-IT" sz="1200" smtClean="0">
                <a:latin typeface="Times New Roman" pitchFamily="18" charset="0"/>
              </a:rPr>
              <a:t> Avrupa  planı</a:t>
            </a:r>
          </a:p>
          <a:p>
            <a:pPr eaLnBrk="1" hangingPunct="1">
              <a:lnSpc>
                <a:spcPct val="70000"/>
              </a:lnSpc>
            </a:pPr>
            <a:r>
              <a:rPr lang="it-IT" sz="1200" smtClean="0">
                <a:latin typeface="Times New Roman" pitchFamily="18" charset="0"/>
              </a:rPr>
              <a:t>3 </a:t>
            </a:r>
            <a:r>
              <a:rPr lang="tr-TR" sz="1200" smtClean="0">
                <a:latin typeface="Times New Roman" pitchFamily="18" charset="0"/>
              </a:rPr>
              <a:t>  En çok satan marka</a:t>
            </a:r>
            <a:r>
              <a:rPr lang="it-IT" sz="1200" smtClean="0">
                <a:latin typeface="Times New Roman" pitchFamily="18" charset="0"/>
              </a:rPr>
              <a:t> girişimi</a:t>
            </a:r>
            <a:r>
              <a:rPr lang="tr-TR" sz="1200" smtClean="0">
                <a:latin typeface="Times New Roman" pitchFamily="18" charset="0"/>
              </a:rPr>
              <a:t> ‘Gençlik Hareketi’ndeki </a:t>
            </a:r>
            <a:r>
              <a:rPr lang="it-IT" sz="1200" smtClean="0">
                <a:latin typeface="Times New Roman" pitchFamily="18" charset="0"/>
              </a:rPr>
              <a:t>«hareketlilik»</a:t>
            </a:r>
            <a:r>
              <a:rPr lang="tr-TR" sz="1200" smtClean="0">
                <a:latin typeface="Times New Roman" pitchFamily="18" charset="0"/>
              </a:rPr>
              <a:t> terimi ne anlama gelir</a:t>
            </a:r>
            <a:r>
              <a:rPr lang="it-IT" sz="1200" smtClean="0">
                <a:latin typeface="Times New Roman" pitchFamily="18" charset="0"/>
              </a:rPr>
              <a:t>?</a:t>
            </a:r>
          </a:p>
          <a:p>
            <a:pPr lvl="1" eaLnBrk="1" hangingPunct="1">
              <a:lnSpc>
                <a:spcPct val="70000"/>
              </a:lnSpc>
            </a:pPr>
            <a:r>
              <a:rPr lang="tr-TR" sz="1200" smtClean="0">
                <a:latin typeface="Times New Roman" pitchFamily="18" charset="0"/>
              </a:rPr>
              <a:t>Ulaşım </a:t>
            </a:r>
            <a:r>
              <a:rPr lang="it-IT" sz="1200" smtClean="0">
                <a:latin typeface="Times New Roman" pitchFamily="18" charset="0"/>
              </a:rPr>
              <a:t>politikası</a:t>
            </a:r>
          </a:p>
          <a:p>
            <a:pPr lvl="1" eaLnBrk="1" hangingPunct="1">
              <a:lnSpc>
                <a:spcPct val="70000"/>
              </a:lnSpc>
            </a:pPr>
            <a:r>
              <a:rPr lang="tr-TR" sz="1200" smtClean="0">
                <a:latin typeface="Times New Roman" pitchFamily="18" charset="0"/>
              </a:rPr>
              <a:t>Fiziksel prensip</a:t>
            </a:r>
            <a:endParaRPr lang="it-IT" sz="1200" smtClean="0">
              <a:latin typeface="Times New Roman" pitchFamily="18" charset="0"/>
            </a:endParaRPr>
          </a:p>
          <a:p>
            <a:pPr lvl="1" eaLnBrk="1" hangingPunct="1">
              <a:lnSpc>
                <a:spcPct val="70000"/>
              </a:lnSpc>
            </a:pPr>
            <a:r>
              <a:rPr lang="it-IT" sz="1200" smtClean="0">
                <a:latin typeface="Times New Roman" pitchFamily="18" charset="0"/>
              </a:rPr>
              <a:t>Ülkelerarası deneyimler</a:t>
            </a:r>
          </a:p>
          <a:p>
            <a:pPr lvl="1" eaLnBrk="1" hangingPunct="1">
              <a:lnSpc>
                <a:spcPct val="70000"/>
              </a:lnSpc>
            </a:pPr>
            <a:endParaRPr lang="it-IT" sz="1200" smtClean="0">
              <a:latin typeface="Times New Roman" pitchFamily="18" charset="0"/>
            </a:endParaRPr>
          </a:p>
          <a:p>
            <a:pPr eaLnBrk="1" hangingPunct="1">
              <a:lnSpc>
                <a:spcPct val="70000"/>
              </a:lnSpc>
            </a:pPr>
            <a:r>
              <a:rPr lang="it-IT" sz="1200" smtClean="0">
                <a:latin typeface="Times New Roman" pitchFamily="18" charset="0"/>
              </a:rPr>
              <a:t>4</a:t>
            </a:r>
            <a:r>
              <a:rPr lang="tr-TR" sz="1200" smtClean="0">
                <a:latin typeface="Times New Roman" pitchFamily="18" charset="0"/>
              </a:rPr>
              <a:t> </a:t>
            </a:r>
            <a:r>
              <a:rPr lang="it-IT" sz="1200" smtClean="0">
                <a:latin typeface="Times New Roman" pitchFamily="18" charset="0"/>
              </a:rPr>
              <a:t>CO2 emisyonlarını azaltmak </a:t>
            </a:r>
            <a:r>
              <a:rPr lang="tr-TR" sz="1200" smtClean="0">
                <a:latin typeface="Times New Roman" pitchFamily="18" charset="0"/>
              </a:rPr>
              <a:t>….</a:t>
            </a:r>
            <a:r>
              <a:rPr lang="it-IT" sz="1200" smtClean="0">
                <a:latin typeface="Times New Roman" pitchFamily="18" charset="0"/>
              </a:rPr>
              <a:t> için önemli bir önceliktir ...</a:t>
            </a:r>
          </a:p>
          <a:p>
            <a:pPr lvl="1" eaLnBrk="1" hangingPunct="1">
              <a:lnSpc>
                <a:spcPct val="70000"/>
              </a:lnSpc>
            </a:pPr>
            <a:r>
              <a:rPr lang="it-IT" sz="1200" smtClean="0">
                <a:latin typeface="Times New Roman" pitchFamily="18" charset="0"/>
              </a:rPr>
              <a:t>Yoksulluğa karşı Avrupa platformu</a:t>
            </a:r>
          </a:p>
          <a:p>
            <a:pPr lvl="1" eaLnBrk="1" hangingPunct="1">
              <a:lnSpc>
                <a:spcPct val="70000"/>
              </a:lnSpc>
            </a:pPr>
            <a:r>
              <a:rPr lang="tr-TR" sz="1200" smtClean="0">
                <a:latin typeface="Times New Roman" pitchFamily="18" charset="0"/>
              </a:rPr>
              <a:t>Verimli Kaynaklı Avrupa Planı</a:t>
            </a:r>
            <a:endParaRPr lang="it-IT" sz="1200" smtClean="0">
              <a:latin typeface="Times New Roman" pitchFamily="18" charset="0"/>
            </a:endParaRPr>
          </a:p>
          <a:p>
            <a:pPr lvl="1" eaLnBrk="1" hangingPunct="1">
              <a:lnSpc>
                <a:spcPct val="70000"/>
              </a:lnSpc>
            </a:pPr>
            <a:r>
              <a:rPr lang="it-IT" sz="1200" smtClean="0">
                <a:latin typeface="Times New Roman" pitchFamily="18" charset="0"/>
              </a:rPr>
              <a:t>Avrupa Yenilikçilik Birliği</a:t>
            </a:r>
          </a:p>
        </p:txBody>
      </p:sp>
      <p:sp>
        <p:nvSpPr>
          <p:cNvPr id="21507" name="Segnaposto contenuto 2"/>
          <p:cNvSpPr>
            <a:spLocks noGrp="1"/>
          </p:cNvSpPr>
          <p:nvPr>
            <p:ph sz="half" idx="2"/>
          </p:nvPr>
        </p:nvSpPr>
        <p:spPr>
          <a:xfrm>
            <a:off x="6181725" y="1825625"/>
            <a:ext cx="5172075" cy="4706938"/>
          </a:xfrm>
        </p:spPr>
        <p:txBody>
          <a:bodyPr/>
          <a:lstStyle/>
          <a:p>
            <a:pPr eaLnBrk="1" hangingPunct="1">
              <a:lnSpc>
                <a:spcPct val="70000"/>
              </a:lnSpc>
            </a:pPr>
            <a:r>
              <a:rPr lang="tr-TR" sz="1200" smtClean="0">
                <a:latin typeface="Times New Roman" pitchFamily="18" charset="0"/>
              </a:rPr>
              <a:t>5  Hangi marka girişimleri engelliler için özel eylemleri içerir? (Daha fazla cevap mümkün)</a:t>
            </a:r>
            <a:endParaRPr lang="it-IT" sz="1200" smtClean="0">
              <a:latin typeface="Times New Roman" pitchFamily="18" charset="0"/>
            </a:endParaRPr>
          </a:p>
          <a:p>
            <a:pPr lvl="1" eaLnBrk="1" hangingPunct="1">
              <a:lnSpc>
                <a:spcPct val="70000"/>
              </a:lnSpc>
            </a:pPr>
            <a:r>
              <a:rPr lang="tr-TR" sz="1200" smtClean="0">
                <a:latin typeface="Times New Roman" pitchFamily="18" charset="0"/>
              </a:rPr>
              <a:t>Avrupa için Dijital Gündem</a:t>
            </a:r>
          </a:p>
          <a:p>
            <a:pPr lvl="1" eaLnBrk="1" hangingPunct="1">
              <a:lnSpc>
                <a:spcPct val="70000"/>
              </a:lnSpc>
            </a:pPr>
            <a:r>
              <a:rPr lang="tr-TR" sz="1200" smtClean="0">
                <a:latin typeface="Times New Roman" pitchFamily="18" charset="0"/>
              </a:rPr>
              <a:t>yenilikçilik Birliği</a:t>
            </a:r>
            <a:endParaRPr lang="en-US" sz="1200" smtClean="0">
              <a:latin typeface="Times New Roman" pitchFamily="18" charset="0"/>
            </a:endParaRPr>
          </a:p>
          <a:p>
            <a:pPr lvl="1" eaLnBrk="1" hangingPunct="1">
              <a:lnSpc>
                <a:spcPct val="70000"/>
              </a:lnSpc>
            </a:pPr>
            <a:r>
              <a:rPr lang="tr-TR" sz="1200" smtClean="0">
                <a:latin typeface="Times New Roman" pitchFamily="18" charset="0"/>
              </a:rPr>
              <a:t>Hareket halindeki Gençlik</a:t>
            </a:r>
            <a:endParaRPr lang="en-US" sz="1200" smtClean="0">
              <a:solidFill>
                <a:schemeClr val="accent2"/>
              </a:solidFill>
              <a:latin typeface="Times New Roman" pitchFamily="18" charset="0"/>
            </a:endParaRPr>
          </a:p>
          <a:p>
            <a:pPr lvl="1" eaLnBrk="1" hangingPunct="1">
              <a:lnSpc>
                <a:spcPct val="70000"/>
              </a:lnSpc>
            </a:pPr>
            <a:r>
              <a:rPr lang="tr-TR" sz="1200" smtClean="0">
                <a:latin typeface="Times New Roman" pitchFamily="18" charset="0"/>
              </a:rPr>
              <a:t>Verimli kaynaklı Avrupa</a:t>
            </a:r>
            <a:endParaRPr lang="en-US" sz="1200" smtClean="0">
              <a:latin typeface="Times New Roman" pitchFamily="18" charset="0"/>
            </a:endParaRPr>
          </a:p>
          <a:p>
            <a:pPr lvl="1" eaLnBrk="1" hangingPunct="1">
              <a:lnSpc>
                <a:spcPct val="70000"/>
              </a:lnSpc>
            </a:pPr>
            <a:r>
              <a:rPr lang="tr-TR" sz="1200" smtClean="0">
                <a:latin typeface="Times New Roman" pitchFamily="18" charset="0"/>
              </a:rPr>
              <a:t>Küreselleşme çağı için bir sanayi politikası</a:t>
            </a:r>
            <a:endParaRPr lang="en-US" sz="1200" smtClean="0">
              <a:latin typeface="Times New Roman" pitchFamily="18" charset="0"/>
            </a:endParaRPr>
          </a:p>
          <a:p>
            <a:pPr lvl="1" eaLnBrk="1" hangingPunct="1">
              <a:lnSpc>
                <a:spcPct val="70000"/>
              </a:lnSpc>
            </a:pPr>
            <a:r>
              <a:rPr lang="tr-TR" sz="1200" smtClean="0">
                <a:latin typeface="Times New Roman" pitchFamily="18" charset="0"/>
              </a:rPr>
              <a:t>Yeni beceriler ve iş için bir gündem</a:t>
            </a:r>
            <a:endParaRPr lang="en-US" sz="1200" smtClean="0">
              <a:latin typeface="Times New Roman" pitchFamily="18" charset="0"/>
            </a:endParaRPr>
          </a:p>
          <a:p>
            <a:pPr lvl="1" eaLnBrk="1" hangingPunct="1">
              <a:lnSpc>
                <a:spcPct val="70000"/>
              </a:lnSpc>
            </a:pPr>
            <a:r>
              <a:rPr lang="tr-TR" sz="1200" smtClean="0">
                <a:latin typeface="Times New Roman" pitchFamily="18" charset="0"/>
              </a:rPr>
              <a:t>Yoksulluğa karşı Avrupa platformu</a:t>
            </a:r>
          </a:p>
          <a:p>
            <a:pPr eaLnBrk="1" hangingPunct="1">
              <a:lnSpc>
                <a:spcPct val="70000"/>
              </a:lnSpc>
            </a:pPr>
            <a:r>
              <a:rPr lang="en-US" sz="1200" smtClean="0">
                <a:latin typeface="Times New Roman" pitchFamily="18" charset="0"/>
              </a:rPr>
              <a:t>6 </a:t>
            </a:r>
            <a:r>
              <a:rPr lang="tr-TR" sz="1200" smtClean="0">
                <a:latin typeface="Times New Roman" pitchFamily="18" charset="0"/>
              </a:rPr>
              <a:t> Aktif ve Sağlıklı yaşlanma üzerine Ortaklık hakkında bilgiyi nerede bulabilirsiniz?</a:t>
            </a:r>
            <a:endParaRPr lang="en-US" sz="1200" smtClean="0">
              <a:latin typeface="Times New Roman" pitchFamily="18" charset="0"/>
            </a:endParaRPr>
          </a:p>
          <a:p>
            <a:pPr lvl="1"/>
            <a:r>
              <a:rPr lang="tr-TR" sz="1200" smtClean="0">
                <a:latin typeface="Times New Roman" pitchFamily="18" charset="0"/>
              </a:rPr>
              <a:t>Avrupa Yenilikçilik Birliği</a:t>
            </a:r>
          </a:p>
          <a:p>
            <a:pPr lvl="1" eaLnBrk="1" hangingPunct="1">
              <a:lnSpc>
                <a:spcPct val="70000"/>
              </a:lnSpc>
            </a:pPr>
            <a:r>
              <a:rPr lang="tr-TR" sz="1200" smtClean="0">
                <a:latin typeface="Times New Roman" pitchFamily="18" charset="0"/>
              </a:rPr>
              <a:t>Küreselleşme çağı için bir sanayi politikası</a:t>
            </a:r>
          </a:p>
          <a:p>
            <a:pPr lvl="1"/>
            <a:r>
              <a:rPr lang="tr-TR" sz="1200" smtClean="0">
                <a:latin typeface="Times New Roman" pitchFamily="18" charset="0"/>
              </a:rPr>
              <a:t>Yeni beceriler ve iş için bir gündem</a:t>
            </a:r>
          </a:p>
          <a:p>
            <a:pPr eaLnBrk="1" hangingPunct="1">
              <a:lnSpc>
                <a:spcPct val="70000"/>
              </a:lnSpc>
            </a:pPr>
            <a:r>
              <a:rPr lang="en-US" sz="1200" smtClean="0">
                <a:latin typeface="Times New Roman" pitchFamily="18" charset="0"/>
              </a:rPr>
              <a:t>7 </a:t>
            </a:r>
            <a:r>
              <a:rPr lang="tr-TR" sz="1200" smtClean="0">
                <a:latin typeface="Times New Roman" pitchFamily="18" charset="0"/>
              </a:rPr>
              <a:t>    CEDEFOP Ne  anlama geliyor?</a:t>
            </a:r>
          </a:p>
          <a:p>
            <a:pPr lvl="1"/>
            <a:r>
              <a:rPr lang="tr-TR" sz="1200" smtClean="0">
                <a:latin typeface="Times New Roman" pitchFamily="18" charset="0"/>
              </a:rPr>
              <a:t>Mesleki Eğitimi Geliştirme Avrupa Merkezi</a:t>
            </a:r>
          </a:p>
          <a:p>
            <a:pPr lvl="1"/>
            <a:r>
              <a:rPr lang="tr-TR" sz="1200" smtClean="0">
                <a:latin typeface="Times New Roman" pitchFamily="18" charset="0"/>
              </a:rPr>
              <a:t>Avrupalı Gelişimi Merkezi ve Halk Yönlendirme</a:t>
            </a:r>
          </a:p>
          <a:p>
            <a:pPr lvl="1"/>
            <a:r>
              <a:rPr lang="tr-TR" sz="1200" smtClean="0">
                <a:latin typeface="Times New Roman" pitchFamily="18" charset="0"/>
              </a:rPr>
              <a:t>Merkezi olmayan Operasyonel Planlar için Avrupa Merkezi</a:t>
            </a:r>
          </a:p>
          <a:p>
            <a:pPr eaLnBrk="1" hangingPunct="1">
              <a:lnSpc>
                <a:spcPct val="70000"/>
              </a:lnSpc>
            </a:pPr>
            <a:r>
              <a:rPr lang="en-US" sz="1200" smtClean="0">
                <a:latin typeface="Times New Roman" pitchFamily="18" charset="0"/>
              </a:rPr>
              <a:t>8 </a:t>
            </a:r>
            <a:r>
              <a:rPr lang="tr-TR" sz="1200" smtClean="0">
                <a:latin typeface="Times New Roman" pitchFamily="18" charset="0"/>
              </a:rPr>
              <a:t> 2020 yılına Okul terk oranının azaltılması için hedef yüzdesi nedir?</a:t>
            </a:r>
            <a:endParaRPr lang="it-IT" sz="1200" smtClean="0">
              <a:latin typeface="Times New Roman" pitchFamily="18" charset="0"/>
            </a:endParaRPr>
          </a:p>
          <a:p>
            <a:pPr lvl="1"/>
            <a:r>
              <a:rPr lang="tr-TR" sz="1200" smtClean="0">
                <a:latin typeface="Times New Roman" pitchFamily="18" charset="0"/>
              </a:rPr>
              <a:t>% 25</a:t>
            </a:r>
          </a:p>
          <a:p>
            <a:pPr lvl="1"/>
            <a:r>
              <a:rPr lang="tr-TR" sz="1200" smtClean="0">
                <a:latin typeface="Times New Roman" pitchFamily="18" charset="0"/>
              </a:rPr>
              <a:t>% 60</a:t>
            </a:r>
          </a:p>
          <a:p>
            <a:pPr lvl="1"/>
            <a:r>
              <a:rPr lang="tr-TR" sz="1200" smtClean="0">
                <a:latin typeface="Times New Roman" pitchFamily="18" charset="0"/>
              </a:rPr>
              <a:t>% 10</a:t>
            </a:r>
          </a:p>
          <a:p>
            <a:pPr lvl="1" eaLnBrk="1" hangingPunct="1">
              <a:lnSpc>
                <a:spcPct val="70000"/>
              </a:lnSpc>
            </a:pPr>
            <a:endParaRPr lang="tr-TR" sz="1200" smtClean="0">
              <a:latin typeface="Times New Roman" pitchFamily="18" charset="0"/>
            </a:endParaRPr>
          </a:p>
          <a:p>
            <a:pPr lvl="1" eaLnBrk="1" hangingPunct="1">
              <a:lnSpc>
                <a:spcPct val="70000"/>
              </a:lnSpc>
            </a:pPr>
            <a:endParaRPr lang="it-IT" sz="1200" smtClean="0">
              <a:latin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1059</TotalTime>
  <Words>2085</Words>
  <Application>Microsoft Office PowerPoint</Application>
  <PresentationFormat>Özel</PresentationFormat>
  <Paragraphs>203</Paragraphs>
  <Slides>22</Slides>
  <Notes>0</Notes>
  <HiddenSlides>0</HiddenSlides>
  <MMClips>2</MMClips>
  <ScaleCrop>false</ScaleCrop>
  <HeadingPairs>
    <vt:vector size="6" baseType="variant">
      <vt:variant>
        <vt:lpstr>Kullanılan Yazı Tipleri</vt:lpstr>
      </vt:variant>
      <vt:variant>
        <vt:i4>4</vt:i4>
      </vt:variant>
      <vt:variant>
        <vt:lpstr>Tasarım Şablonu</vt:lpstr>
      </vt:variant>
      <vt:variant>
        <vt:i4>1</vt:i4>
      </vt:variant>
      <vt:variant>
        <vt:lpstr>Slayt Başlıkları</vt:lpstr>
      </vt:variant>
      <vt:variant>
        <vt:i4>22</vt:i4>
      </vt:variant>
    </vt:vector>
  </HeadingPairs>
  <TitlesOfParts>
    <vt:vector size="27" baseType="lpstr">
      <vt:lpstr>Arial</vt:lpstr>
      <vt:lpstr>Calibri Light</vt:lpstr>
      <vt:lpstr>Calibri</vt:lpstr>
      <vt:lpstr>Times New Roman</vt:lpstr>
      <vt:lpstr>Tema di Office</vt:lpstr>
      <vt:lpstr>Modül 1 (Çalıştay )</vt:lpstr>
      <vt:lpstr>Konu 1 Giriş</vt:lpstr>
      <vt:lpstr>Faaliyet 1.1 (internet üzerinden/online çalışma)   “Keşke yapabilseydim’’dediklerinde insanları dinleyin.</vt:lpstr>
      <vt:lpstr>Konu 2 Yaratıcılık nedir?</vt:lpstr>
      <vt:lpstr>Kaynak 2.1 Yaratıcılık üzerine video</vt:lpstr>
      <vt:lpstr>Konu  3 Çevremizde ne var?</vt:lpstr>
      <vt:lpstr>Faaliyet 3.1 (internet üzerinden/online) İstatistikler zor değil!</vt:lpstr>
      <vt:lpstr>Konu 4 Ortak bir Avrupa Stratejisi</vt:lpstr>
      <vt:lpstr>Faaliyet  4.1 (internet üzerinden/online) AB politikaları ve girişimleri Yarışması(sınavı)</vt:lpstr>
      <vt:lpstr>Faaliyet 4.2 (net üzerinden/online)  Dünyayı nasıl görüyorsunuz?</vt:lpstr>
      <vt:lpstr>Konu 5 Şirket (Ticari Kuruluş) ne demektir?</vt:lpstr>
      <vt:lpstr>Kaynak 5.1 Gerçek  İş fikirleri Üzerine Videolar</vt:lpstr>
      <vt:lpstr>Faaliyet 5.1 (internet üzerinden/online) Girişimci ol (1)!</vt:lpstr>
      <vt:lpstr>Faaliyet  5.2 (internet üzerinden) Girişimci Davran (2)!</vt:lpstr>
      <vt:lpstr>Çalışmanın (Modülün) son faaliyeti  Okulda gerçekleştirilecek olan grup çalışmaları</vt:lpstr>
      <vt:lpstr>Modülün Son faaliyeti Çıktı uygulanması için adımlar (4 saat gerekli)</vt:lpstr>
      <vt:lpstr>Modülün son çalışması  Çıktı uygulanması için adımlar (4 saat gerekli)</vt:lpstr>
      <vt:lpstr>Ekim Toplantısı 2015</vt:lpstr>
      <vt:lpstr>Öğretmenlerden geri bildirim</vt:lpstr>
      <vt:lpstr>Sonraki adımlar (Ekime kadar)</vt:lpstr>
      <vt:lpstr>Sonraki adımlar (Ekimden sonra - 1)</vt:lpstr>
      <vt:lpstr>Sonraki adımlar (Ekimden sonra - 2)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dc:title>
  <dc:creator>Altheo</dc:creator>
  <cp:lastModifiedBy>Aysun-Ali</cp:lastModifiedBy>
  <cp:revision>72</cp:revision>
  <dcterms:created xsi:type="dcterms:W3CDTF">2015-05-04T07:29:15Z</dcterms:created>
  <dcterms:modified xsi:type="dcterms:W3CDTF">2015-08-18T21:29:43Z</dcterms:modified>
</cp:coreProperties>
</file>