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1" r:id="rId4"/>
    <p:sldId id="283" r:id="rId5"/>
    <p:sldId id="284" r:id="rId6"/>
    <p:sldId id="332" r:id="rId7"/>
    <p:sldId id="258" r:id="rId8"/>
    <p:sldId id="324" r:id="rId9"/>
    <p:sldId id="260" r:id="rId10"/>
    <p:sldId id="322" r:id="rId11"/>
    <p:sldId id="296" r:id="rId12"/>
    <p:sldId id="297" r:id="rId13"/>
    <p:sldId id="325" r:id="rId14"/>
    <p:sldId id="259" r:id="rId15"/>
    <p:sldId id="303" r:id="rId16"/>
    <p:sldId id="305" r:id="rId17"/>
    <p:sldId id="306" r:id="rId18"/>
    <p:sldId id="319" r:id="rId19"/>
    <p:sldId id="326" r:id="rId20"/>
    <p:sldId id="327" r:id="rId21"/>
    <p:sldId id="328" r:id="rId22"/>
    <p:sldId id="330" r:id="rId23"/>
    <p:sldId id="331" r:id="rId24"/>
    <p:sldId id="329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-96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76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39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80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06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61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38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2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29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639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3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5765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3AF0F-63CE-4D4B-A928-21D88D63B967}" type="datetimeFigureOut">
              <a:rPr lang="it-IT" smtClean="0"/>
              <a:pPr/>
              <a:t>13/11/2015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122A-9590-43F9-89EE-A222B6FAEFFB}" type="slidenum">
              <a:rPr lang="it-IT" smtClean="0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9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X-QSU6-hPU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fGyiRBwSec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dropbox.com/s/zc8vo9kziws8ggu/Questionnaire_example.docx?dl=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cuolaimpresa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cuolaimpresa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aFB9xrkdiU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aps.google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MODULE 2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/>
              <a:t>Bedrijfsconcept en marktonderzoek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6382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Bron 2.1</a:t>
            </a:r>
            <a:br>
              <a:rPr lang="it-IT" dirty="0" smtClean="0"/>
            </a:br>
            <a:r>
              <a:rPr lang="it-IT" dirty="0" smtClean="0"/>
              <a:t>Video’s </a:t>
            </a:r>
            <a:r>
              <a:rPr lang="it-IT" dirty="0" smtClean="0"/>
              <a:t>over Marktsonderzoek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16662" cy="4351338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DEZE </a:t>
            </a:r>
            <a:r>
              <a:rPr lang="it-IT" dirty="0" smtClean="0"/>
              <a:t>VIDEO AlS VOORBEELD ÉÉN VOOR ALLE LANDEN</a:t>
            </a:r>
          </a:p>
          <a:p>
            <a:r>
              <a:rPr lang="it-IT" dirty="0" smtClean="0">
                <a:hlinkClick r:id="rId2"/>
              </a:rPr>
              <a:t>https://www.youtube.com/watch?v=2X-QSU6-hPU</a:t>
            </a:r>
            <a:r>
              <a:rPr lang="it-IT" dirty="0" smtClean="0"/>
              <a:t> 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VIDEO’S </a:t>
            </a:r>
            <a:r>
              <a:rPr lang="it-IT" dirty="0" smtClean="0">
                <a:solidFill>
                  <a:srgbClr val="FF0000"/>
                </a:solidFill>
              </a:rPr>
              <a:t>VAN DE PARTNERS MOETEN INGEVOERD WORDEN IN DE NATIONALE VERSIE VAN DE MODULE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73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Activiteit 2.1  </a:t>
            </a:r>
            <a:br>
              <a:rPr lang="it-IT" dirty="0" smtClean="0"/>
            </a:br>
            <a:r>
              <a:rPr lang="it-IT" dirty="0" smtClean="0"/>
              <a:t>Het plan voor mijn marktsonderzoek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Beschrijving</a:t>
            </a:r>
            <a:r>
              <a:rPr lang="en-GB" b="1" dirty="0" smtClean="0"/>
              <a:t>: </a:t>
            </a:r>
            <a:r>
              <a:rPr lang="en-US" dirty="0" err="1" smtClean="0"/>
              <a:t>Gebaseerd</a:t>
            </a:r>
            <a:r>
              <a:rPr lang="en-US" dirty="0" smtClean="0"/>
              <a:t> op wat je </a:t>
            </a:r>
            <a:r>
              <a:rPr lang="en-US" dirty="0" err="1" smtClean="0"/>
              <a:t>hebt</a:t>
            </a:r>
            <a:r>
              <a:rPr lang="en-US" dirty="0" smtClean="0"/>
              <a:t> </a:t>
            </a:r>
            <a:r>
              <a:rPr lang="en-US" dirty="0" err="1" smtClean="0"/>
              <a:t>gelezen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geleerd</a:t>
            </a:r>
            <a:r>
              <a:rPr lang="en-US" dirty="0" smtClean="0"/>
              <a:t> tot nu toe, </a:t>
            </a:r>
            <a:r>
              <a:rPr lang="en-US" dirty="0" err="1" smtClean="0"/>
              <a:t>probeer</a:t>
            </a:r>
            <a:r>
              <a:rPr lang="en-US" dirty="0" smtClean="0"/>
              <a:t> je </a:t>
            </a:r>
            <a:r>
              <a:rPr lang="en-US" dirty="0" err="1" smtClean="0"/>
              <a:t>onderzoeksontwerp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beschrijven</a:t>
            </a:r>
            <a:r>
              <a:rPr lang="en-US" dirty="0" smtClean="0"/>
              <a:t>. </a:t>
            </a:r>
            <a:endParaRPr lang="en-GB" dirty="0" smtClean="0"/>
          </a:p>
          <a:p>
            <a:r>
              <a:rPr lang="en-GB" b="1" dirty="0" err="1" smtClean="0"/>
              <a:t>Instructies</a:t>
            </a:r>
            <a:r>
              <a:rPr lang="en-GB" b="1" dirty="0" smtClean="0"/>
              <a:t> </a:t>
            </a:r>
            <a:r>
              <a:rPr lang="en-GB" b="1" dirty="0" err="1" smtClean="0"/>
              <a:t>voor</a:t>
            </a:r>
            <a:r>
              <a:rPr lang="en-GB" b="1" dirty="0" smtClean="0"/>
              <a:t> de </a:t>
            </a:r>
            <a:r>
              <a:rPr lang="en-GB" b="1" dirty="0" err="1" smtClean="0"/>
              <a:t>studenten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en-GB" dirty="0" err="1" smtClean="0"/>
              <a:t>Gebruik</a:t>
            </a:r>
            <a:r>
              <a:rPr lang="en-GB" dirty="0" smtClean="0"/>
              <a:t> de </a:t>
            </a:r>
            <a:r>
              <a:rPr lang="en-GB" dirty="0" err="1" smtClean="0"/>
              <a:t>volgende</a:t>
            </a:r>
            <a:r>
              <a:rPr lang="en-GB" dirty="0" smtClean="0"/>
              <a:t> </a:t>
            </a:r>
            <a:r>
              <a:rPr lang="en-GB" dirty="0" err="1" smtClean="0"/>
              <a:t>handige</a:t>
            </a:r>
            <a:r>
              <a:rPr lang="en-GB" dirty="0" smtClean="0"/>
              <a:t> </a:t>
            </a:r>
            <a:r>
              <a:rPr lang="en-GB" dirty="0" err="1" smtClean="0"/>
              <a:t>thema’s</a:t>
            </a:r>
            <a:r>
              <a:rPr lang="en-GB" dirty="0" smtClean="0"/>
              <a:t> </a:t>
            </a:r>
            <a:r>
              <a:rPr lang="en-GB" dirty="0" err="1" smtClean="0"/>
              <a:t>als</a:t>
            </a:r>
            <a:r>
              <a:rPr lang="en-GB" dirty="0" smtClean="0"/>
              <a:t> je </a:t>
            </a:r>
            <a:r>
              <a:rPr lang="en-GB" dirty="0" err="1" smtClean="0"/>
              <a:t>niet</a:t>
            </a:r>
            <a:r>
              <a:rPr lang="en-GB" dirty="0" smtClean="0"/>
              <a:t> in </a:t>
            </a:r>
            <a:r>
              <a:rPr lang="en-GB" dirty="0" err="1" smtClean="0"/>
              <a:t>staat</a:t>
            </a:r>
            <a:r>
              <a:rPr lang="en-GB" dirty="0" smtClean="0"/>
              <a:t> bent om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niveau’s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bepalen</a:t>
            </a:r>
            <a:r>
              <a:rPr lang="en-GB" dirty="0" smtClean="0"/>
              <a:t>; je </a:t>
            </a:r>
            <a:r>
              <a:rPr lang="en-GB" dirty="0" err="1" smtClean="0"/>
              <a:t>kunt</a:t>
            </a:r>
            <a:r>
              <a:rPr lang="en-GB" dirty="0" smtClean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compilatie</a:t>
            </a:r>
            <a:r>
              <a:rPr lang="en-GB" dirty="0" smtClean="0"/>
              <a:t> later </a:t>
            </a:r>
            <a:r>
              <a:rPr lang="en-GB" dirty="0" err="1" smtClean="0"/>
              <a:t>afmaken</a:t>
            </a:r>
            <a:r>
              <a:rPr lang="en-US" dirty="0" smtClean="0"/>
              <a:t>.</a:t>
            </a:r>
            <a:endParaRPr lang="it-IT" dirty="0" smtClean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11564"/>
              </p:ext>
            </p:extLst>
          </p:nvPr>
        </p:nvGraphicFramePr>
        <p:xfrm>
          <a:off x="914400" y="4060090"/>
          <a:ext cx="10391774" cy="1890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887"/>
                <a:gridCol w="5195887"/>
              </a:tblGrid>
              <a:tr h="184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it-IT" sz="2000" b="1" kern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it-IT" sz="2000" b="1" kern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PHASES</a:t>
                      </a:r>
                      <a:endParaRPr lang="it-IT" sz="2000" b="1" kern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it-IT" sz="2000" kern="0" dirty="0" smtClean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it-IT" sz="2000" b="1" kern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 err="1" smtClean="0">
                          <a:effectLst/>
                        </a:rPr>
                        <a:t>Research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</a:rPr>
                        <a:t>p</a:t>
                      </a:r>
                      <a:r>
                        <a:rPr lang="it-IT" sz="2000" dirty="0" err="1" smtClean="0">
                          <a:effectLst/>
                        </a:rPr>
                        <a:t>roblems</a:t>
                      </a:r>
                      <a:r>
                        <a:rPr lang="it-IT" sz="2000" baseline="0" dirty="0" smtClean="0">
                          <a:effectLst/>
                        </a:rPr>
                        <a:t> and </a:t>
                      </a:r>
                      <a:r>
                        <a:rPr lang="it-IT" sz="2000" baseline="0" dirty="0" err="1" smtClean="0">
                          <a:effectLst/>
                        </a:rPr>
                        <a:t>objectives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</a:rPr>
                        <a:t>definiton</a:t>
                      </a:r>
                      <a:r>
                        <a:rPr lang="it-IT" sz="2000" baseline="0" dirty="0" smtClean="0">
                          <a:effectLst/>
                        </a:rPr>
                        <a:t> 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Researc</a:t>
                      </a:r>
                      <a:r>
                        <a:rPr lang="it-IT" sz="20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it-IT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plan</a:t>
                      </a:r>
                      <a:r>
                        <a:rPr lang="it-IT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it-IT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it-IT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collection</a:t>
                      </a:r>
                      <a:r>
                        <a:rPr lang="it-IT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170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Analysis and processing</a:t>
                      </a:r>
                      <a:r>
                        <a:rPr lang="it-IT" sz="2000" baseline="0" dirty="0" smtClean="0">
                          <a:effectLst/>
                        </a:rPr>
                        <a:t> of data</a:t>
                      </a:r>
                      <a:r>
                        <a:rPr lang="it-IT" sz="2000" dirty="0">
                          <a:effectLst/>
                        </a:rPr>
                        <a:t> 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lang="it-IT" sz="20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20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it-I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9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Thema 3</a:t>
            </a:r>
            <a:br>
              <a:rPr lang="it-IT" dirty="0" smtClean="0"/>
            </a:br>
            <a:r>
              <a:rPr lang="it-IT" dirty="0" smtClean="0"/>
              <a:t>De vragenlijst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dirty="0" smtClean="0"/>
              <a:t>De </a:t>
            </a:r>
            <a:r>
              <a:rPr lang="en-US" sz="2300" dirty="0" err="1" smtClean="0"/>
              <a:t>vragenlijst</a:t>
            </a:r>
            <a:r>
              <a:rPr lang="en-US" sz="2300" dirty="0" smtClean="0"/>
              <a:t> is </a:t>
            </a:r>
            <a:r>
              <a:rPr lang="en-US" sz="2300" dirty="0" err="1" smtClean="0"/>
              <a:t>zonder</a:t>
            </a:r>
            <a:r>
              <a:rPr lang="en-US" sz="2300" dirty="0" smtClean="0"/>
              <a:t> </a:t>
            </a:r>
            <a:r>
              <a:rPr lang="en-US" sz="2300" dirty="0" err="1" smtClean="0"/>
              <a:t>twijfel</a:t>
            </a:r>
            <a:r>
              <a:rPr lang="en-US" sz="2300" dirty="0" smtClean="0"/>
              <a:t> </a:t>
            </a:r>
            <a:r>
              <a:rPr lang="en-US" sz="2300" dirty="0" err="1" smtClean="0"/>
              <a:t>één</a:t>
            </a:r>
            <a:r>
              <a:rPr lang="en-US" sz="2300" dirty="0" smtClean="0"/>
              <a:t> van de </a:t>
            </a:r>
            <a:r>
              <a:rPr lang="en-US" sz="2300" dirty="0" err="1" smtClean="0"/>
              <a:t>meest</a:t>
            </a:r>
            <a:r>
              <a:rPr lang="en-US" sz="2300" dirty="0" smtClean="0"/>
              <a:t> </a:t>
            </a:r>
            <a:r>
              <a:rPr lang="en-US" sz="2300" dirty="0" err="1" smtClean="0"/>
              <a:t>gebruikte</a:t>
            </a:r>
            <a:r>
              <a:rPr lang="en-US" sz="2300" dirty="0" smtClean="0"/>
              <a:t> </a:t>
            </a:r>
            <a:r>
              <a:rPr lang="en-US" sz="2300" dirty="0" err="1" smtClean="0"/>
              <a:t>instrumenten</a:t>
            </a:r>
            <a:r>
              <a:rPr lang="en-US" sz="2300" dirty="0" smtClean="0"/>
              <a:t> om </a:t>
            </a:r>
            <a:r>
              <a:rPr lang="en-US" sz="2300" dirty="0" err="1" smtClean="0"/>
              <a:t>primaire</a:t>
            </a:r>
            <a:r>
              <a:rPr lang="en-US" sz="2300" dirty="0" smtClean="0"/>
              <a:t> </a:t>
            </a:r>
            <a:r>
              <a:rPr lang="en-US" sz="2300" dirty="0" smtClean="0"/>
              <a:t>data </a:t>
            </a:r>
            <a:r>
              <a:rPr lang="en-US" sz="2300" dirty="0" err="1" smtClean="0"/>
              <a:t>te</a:t>
            </a:r>
            <a:r>
              <a:rPr lang="en-US" sz="2300" dirty="0" smtClean="0"/>
              <a:t> </a:t>
            </a:r>
            <a:r>
              <a:rPr lang="en-US" sz="2300" dirty="0" err="1" smtClean="0"/>
              <a:t>verzamelen</a:t>
            </a:r>
            <a:r>
              <a:rPr lang="en-US" sz="2300" dirty="0" smtClean="0"/>
              <a:t>. De </a:t>
            </a:r>
            <a:r>
              <a:rPr lang="en-US" sz="2300" dirty="0" err="1" smtClean="0"/>
              <a:t>constructie</a:t>
            </a:r>
            <a:r>
              <a:rPr lang="en-US" sz="2300" dirty="0" smtClean="0"/>
              <a:t> </a:t>
            </a:r>
            <a:r>
              <a:rPr lang="en-US" sz="2300" dirty="0" smtClean="0"/>
              <a:t>van </a:t>
            </a:r>
            <a:r>
              <a:rPr lang="en-US" sz="2300" dirty="0" err="1" smtClean="0"/>
              <a:t>een</a:t>
            </a:r>
            <a:r>
              <a:rPr lang="en-US" sz="2300" dirty="0" smtClean="0"/>
              <a:t> </a:t>
            </a:r>
            <a:r>
              <a:rPr lang="en-US" sz="2300" dirty="0" err="1" smtClean="0"/>
              <a:t>vragenlijst</a:t>
            </a:r>
            <a:r>
              <a:rPr lang="en-US" sz="2300" dirty="0" smtClean="0"/>
              <a:t> </a:t>
            </a:r>
            <a:r>
              <a:rPr lang="en-US" sz="2300" dirty="0" err="1" smtClean="0"/>
              <a:t>vraagt</a:t>
            </a:r>
            <a:r>
              <a:rPr lang="en-US" sz="2300" dirty="0" smtClean="0"/>
              <a:t> om </a:t>
            </a:r>
            <a:r>
              <a:rPr lang="en-US" sz="2300" dirty="0" err="1" smtClean="0"/>
              <a:t>beslissingen</a:t>
            </a:r>
            <a:r>
              <a:rPr lang="en-US" sz="2300" dirty="0" smtClean="0"/>
              <a:t> op </a:t>
            </a:r>
            <a:r>
              <a:rPr lang="en-US" sz="2300" dirty="0" err="1" smtClean="0"/>
              <a:t>zekere</a:t>
            </a:r>
            <a:r>
              <a:rPr lang="en-US" sz="2300" dirty="0" smtClean="0"/>
              <a:t> ‘kern’ </a:t>
            </a:r>
            <a:r>
              <a:rPr lang="en-US" sz="2300" dirty="0" err="1" smtClean="0"/>
              <a:t>aspecten</a:t>
            </a:r>
            <a:r>
              <a:rPr lang="en-US" sz="2300" dirty="0" smtClean="0"/>
              <a:t>, </a:t>
            </a:r>
            <a:r>
              <a:rPr lang="en-US" sz="2300" dirty="0" err="1" smtClean="0"/>
              <a:t>zoals</a:t>
            </a:r>
            <a:r>
              <a:rPr lang="en-US" sz="2300" dirty="0" smtClean="0"/>
              <a:t>:</a:t>
            </a:r>
            <a:endParaRPr lang="en-US" sz="2300" dirty="0"/>
          </a:p>
          <a:p>
            <a:r>
              <a:rPr lang="en-US" sz="2300" dirty="0" err="1" smtClean="0"/>
              <a:t>Identificatie</a:t>
            </a:r>
            <a:r>
              <a:rPr lang="en-US" sz="2300" dirty="0" smtClean="0"/>
              <a:t> van de </a:t>
            </a:r>
            <a:r>
              <a:rPr lang="en-US" sz="2300" dirty="0" err="1" smtClean="0"/>
              <a:t>interessante</a:t>
            </a:r>
            <a:r>
              <a:rPr lang="en-US" sz="2300" dirty="0" smtClean="0"/>
              <a:t> </a:t>
            </a:r>
            <a:r>
              <a:rPr lang="en-US" sz="2300" dirty="0" err="1" smtClean="0"/>
              <a:t>zaken</a:t>
            </a:r>
            <a:r>
              <a:rPr lang="en-US" sz="2300" dirty="0" smtClean="0"/>
              <a:t> </a:t>
            </a:r>
            <a:r>
              <a:rPr lang="en-US" sz="2300" dirty="0" err="1" smtClean="0"/>
              <a:t>voor</a:t>
            </a:r>
            <a:r>
              <a:rPr lang="en-US" sz="2300" dirty="0" smtClean="0"/>
              <a:t> </a:t>
            </a:r>
            <a:r>
              <a:rPr lang="en-US" sz="2300" dirty="0" err="1" smtClean="0"/>
              <a:t>een</a:t>
            </a:r>
            <a:r>
              <a:rPr lang="en-US" sz="2300" dirty="0" smtClean="0"/>
              <a:t> </a:t>
            </a:r>
            <a:r>
              <a:rPr lang="en-US" sz="2300" dirty="0" err="1" smtClean="0"/>
              <a:t>onderzoek</a:t>
            </a:r>
            <a:r>
              <a:rPr lang="en-US" sz="2300" dirty="0" smtClean="0"/>
              <a:t> </a:t>
            </a:r>
            <a:r>
              <a:rPr lang="en-US" sz="2300" dirty="0" err="1" smtClean="0"/>
              <a:t>en</a:t>
            </a:r>
            <a:r>
              <a:rPr lang="en-US" sz="2300" dirty="0" smtClean="0"/>
              <a:t> de </a:t>
            </a:r>
            <a:r>
              <a:rPr lang="en-US" sz="2300" dirty="0" err="1" smtClean="0"/>
              <a:t>principiele</a:t>
            </a:r>
            <a:r>
              <a:rPr lang="en-US" sz="2300" dirty="0" smtClean="0"/>
              <a:t> </a:t>
            </a:r>
            <a:r>
              <a:rPr lang="en-US" sz="2300" dirty="0" err="1" smtClean="0"/>
              <a:t>variabelen</a:t>
            </a:r>
            <a:r>
              <a:rPr lang="en-US" sz="2300" dirty="0" smtClean="0"/>
              <a:t> die </a:t>
            </a:r>
            <a:r>
              <a:rPr lang="en-US" sz="2300" dirty="0" err="1" smtClean="0"/>
              <a:t>geanalyseerd</a:t>
            </a:r>
            <a:r>
              <a:rPr lang="en-US" sz="2300" dirty="0" smtClean="0"/>
              <a:t> </a:t>
            </a:r>
            <a:r>
              <a:rPr lang="en-US" sz="2300" dirty="0" err="1" smtClean="0"/>
              <a:t>moeten</a:t>
            </a:r>
            <a:r>
              <a:rPr lang="en-US" sz="2300" dirty="0" smtClean="0"/>
              <a:t> </a:t>
            </a:r>
            <a:r>
              <a:rPr lang="en-US" sz="2300" dirty="0" err="1" smtClean="0"/>
              <a:t>worden</a:t>
            </a:r>
            <a:r>
              <a:rPr lang="en-US" sz="2300" dirty="0" smtClean="0"/>
              <a:t> in </a:t>
            </a:r>
            <a:r>
              <a:rPr lang="en-US" sz="2300" dirty="0" err="1" smtClean="0"/>
              <a:t>relatie</a:t>
            </a:r>
            <a:r>
              <a:rPr lang="en-US" sz="2300" dirty="0" smtClean="0"/>
              <a:t> tot </a:t>
            </a:r>
            <a:r>
              <a:rPr lang="en-US" sz="2300" dirty="0" err="1" smtClean="0"/>
              <a:t>deze</a:t>
            </a:r>
            <a:r>
              <a:rPr lang="en-US" sz="2300" dirty="0" smtClean="0"/>
              <a:t> </a:t>
            </a:r>
            <a:r>
              <a:rPr lang="en-US" sz="2300" dirty="0" err="1" smtClean="0"/>
              <a:t>zaken</a:t>
            </a:r>
            <a:r>
              <a:rPr lang="en-US" sz="2300" dirty="0" smtClean="0"/>
              <a:t>; </a:t>
            </a:r>
            <a:endParaRPr lang="en-US" sz="2300" dirty="0"/>
          </a:p>
          <a:p>
            <a:r>
              <a:rPr lang="en-US" sz="2300" dirty="0" err="1" smtClean="0"/>
              <a:t>Vaststelling</a:t>
            </a:r>
            <a:r>
              <a:rPr lang="en-US" sz="2300" dirty="0" smtClean="0"/>
              <a:t> van het </a:t>
            </a:r>
            <a:r>
              <a:rPr lang="en-US" sz="2300" dirty="0" err="1" smtClean="0"/>
              <a:t>referentie</a:t>
            </a:r>
            <a:r>
              <a:rPr lang="en-US" sz="2300" dirty="0" smtClean="0"/>
              <a:t> </a:t>
            </a:r>
            <a:r>
              <a:rPr lang="en-US" sz="2300" dirty="0" err="1" smtClean="0"/>
              <a:t>kader</a:t>
            </a:r>
            <a:r>
              <a:rPr lang="en-US" sz="2300" dirty="0" smtClean="0"/>
              <a:t>, </a:t>
            </a:r>
            <a:r>
              <a:rPr lang="en-US" sz="2300" dirty="0" err="1" smtClean="0"/>
              <a:t>waarin</a:t>
            </a:r>
            <a:r>
              <a:rPr lang="en-US" sz="2300" dirty="0" smtClean="0"/>
              <a:t> je de </a:t>
            </a:r>
            <a:r>
              <a:rPr lang="en-US" sz="2300" dirty="0" err="1" smtClean="0"/>
              <a:t>vragen</a:t>
            </a:r>
            <a:r>
              <a:rPr lang="en-US" sz="2300" dirty="0" smtClean="0"/>
              <a:t> </a:t>
            </a:r>
            <a:r>
              <a:rPr lang="en-US" sz="2300" dirty="0" err="1" smtClean="0"/>
              <a:t>formuleert</a:t>
            </a:r>
            <a:r>
              <a:rPr lang="en-US" sz="2300" dirty="0" smtClean="0"/>
              <a:t>;</a:t>
            </a:r>
            <a:endParaRPr lang="en-US" sz="2300" dirty="0"/>
          </a:p>
          <a:p>
            <a:r>
              <a:rPr lang="en-US" sz="2300" dirty="0" err="1" smtClean="0"/>
              <a:t>Bepaal</a:t>
            </a:r>
            <a:r>
              <a:rPr lang="en-US" sz="2300" dirty="0" smtClean="0"/>
              <a:t> de </a:t>
            </a:r>
            <a:r>
              <a:rPr lang="en-US" sz="2300" dirty="0" err="1" smtClean="0"/>
              <a:t>formulering</a:t>
            </a:r>
            <a:r>
              <a:rPr lang="en-US" sz="2300" dirty="0" smtClean="0"/>
              <a:t>  </a:t>
            </a:r>
            <a:r>
              <a:rPr lang="en-US" sz="2300" dirty="0" smtClean="0"/>
              <a:t>van de </a:t>
            </a:r>
            <a:r>
              <a:rPr lang="en-US" sz="2300" dirty="0" err="1" smtClean="0"/>
              <a:t>vragen</a:t>
            </a:r>
            <a:r>
              <a:rPr lang="en-US" sz="2300" dirty="0" smtClean="0"/>
              <a:t>;</a:t>
            </a:r>
            <a:endParaRPr lang="en-US" sz="2300" dirty="0"/>
          </a:p>
          <a:p>
            <a:r>
              <a:rPr lang="en-US" sz="2300" dirty="0" err="1" smtClean="0"/>
              <a:t>Bepaal</a:t>
            </a:r>
            <a:r>
              <a:rPr lang="en-US" sz="2300" dirty="0" smtClean="0"/>
              <a:t> de </a:t>
            </a:r>
            <a:r>
              <a:rPr lang="en-US" sz="2300" dirty="0" err="1" smtClean="0"/>
              <a:t>volgorde</a:t>
            </a:r>
            <a:r>
              <a:rPr lang="en-US" sz="2300" dirty="0" smtClean="0"/>
              <a:t> van de </a:t>
            </a:r>
            <a:r>
              <a:rPr lang="en-US" sz="2300" dirty="0" err="1" smtClean="0"/>
              <a:t>vragen</a:t>
            </a:r>
            <a:r>
              <a:rPr lang="en-US" sz="2300" dirty="0" smtClean="0"/>
              <a:t> </a:t>
            </a:r>
            <a:r>
              <a:rPr lang="en-US" sz="2300" dirty="0" err="1" smtClean="0"/>
              <a:t>en</a:t>
            </a:r>
            <a:r>
              <a:rPr lang="en-US" sz="2300" dirty="0" smtClean="0"/>
              <a:t> de </a:t>
            </a:r>
            <a:r>
              <a:rPr lang="en-US" sz="2300" dirty="0" err="1" smtClean="0"/>
              <a:t>lengte</a:t>
            </a:r>
            <a:r>
              <a:rPr lang="en-US" sz="2300" dirty="0" smtClean="0"/>
              <a:t> van de </a:t>
            </a:r>
            <a:r>
              <a:rPr lang="en-US" sz="2300" dirty="0" err="1" smtClean="0"/>
              <a:t>vragenlijst</a:t>
            </a:r>
            <a:r>
              <a:rPr lang="en-US" sz="2300" dirty="0" smtClean="0"/>
              <a:t>.</a:t>
            </a:r>
            <a:endParaRPr lang="en-US" sz="2300" dirty="0"/>
          </a:p>
          <a:p>
            <a:pPr marL="0" indent="0">
              <a:buNone/>
            </a:pPr>
            <a:r>
              <a:rPr lang="en-US" sz="2300" dirty="0" smtClean="0"/>
              <a:t>De </a:t>
            </a:r>
            <a:r>
              <a:rPr lang="en-US" sz="2300" dirty="0" err="1" smtClean="0"/>
              <a:t>vragenlijst</a:t>
            </a:r>
            <a:r>
              <a:rPr lang="en-US" sz="2300" dirty="0" smtClean="0"/>
              <a:t> </a:t>
            </a:r>
            <a:r>
              <a:rPr lang="en-US" sz="2300" dirty="0" err="1" smtClean="0"/>
              <a:t>kan</a:t>
            </a:r>
            <a:r>
              <a:rPr lang="en-US" sz="2300" dirty="0" smtClean="0"/>
              <a:t> </a:t>
            </a:r>
            <a:r>
              <a:rPr lang="en-US" sz="2300" dirty="0" err="1" smtClean="0"/>
              <a:t>afgenomen</a:t>
            </a:r>
            <a:r>
              <a:rPr lang="en-US" sz="2300" dirty="0" smtClean="0"/>
              <a:t> </a:t>
            </a:r>
            <a:r>
              <a:rPr lang="en-US" sz="2300" dirty="0" err="1" smtClean="0"/>
              <a:t>worden</a:t>
            </a:r>
            <a:r>
              <a:rPr lang="en-US" sz="2300" dirty="0" smtClean="0"/>
              <a:t> via </a:t>
            </a:r>
            <a:r>
              <a:rPr lang="en-US" sz="2300" dirty="0" err="1" smtClean="0"/>
              <a:t>verschillende</a:t>
            </a:r>
            <a:r>
              <a:rPr lang="en-US" sz="2300" dirty="0" smtClean="0"/>
              <a:t> </a:t>
            </a:r>
            <a:r>
              <a:rPr lang="en-US" sz="2300" dirty="0" err="1" smtClean="0"/>
              <a:t>soorten</a:t>
            </a:r>
            <a:r>
              <a:rPr lang="en-US" sz="2300" dirty="0" smtClean="0"/>
              <a:t> </a:t>
            </a:r>
            <a:r>
              <a:rPr lang="en-US" sz="2300" dirty="0" err="1" smtClean="0"/>
              <a:t>interactietechnieken</a:t>
            </a:r>
            <a:r>
              <a:rPr lang="en-US" sz="2300" dirty="0" smtClean="0"/>
              <a:t>: </a:t>
            </a:r>
            <a:r>
              <a:rPr lang="en-US" sz="2300" dirty="0" err="1" smtClean="0"/>
              <a:t>persoonlijke</a:t>
            </a:r>
            <a:r>
              <a:rPr lang="en-US" sz="2300" dirty="0" smtClean="0"/>
              <a:t> </a:t>
            </a:r>
            <a:r>
              <a:rPr lang="en-US" sz="2300" dirty="0" err="1" smtClean="0"/>
              <a:t>ontmoeting</a:t>
            </a:r>
            <a:r>
              <a:rPr lang="en-US" sz="2300" dirty="0" smtClean="0"/>
              <a:t> (face-to-face), </a:t>
            </a:r>
            <a:r>
              <a:rPr lang="en-US" sz="2300" dirty="0" err="1" smtClean="0"/>
              <a:t>telefonisch</a:t>
            </a:r>
            <a:r>
              <a:rPr lang="en-US" sz="2300" dirty="0" smtClean="0"/>
              <a:t> contact, </a:t>
            </a:r>
            <a:r>
              <a:rPr lang="en-US" sz="2300" dirty="0" err="1" smtClean="0"/>
              <a:t>postcontact</a:t>
            </a:r>
            <a:r>
              <a:rPr lang="en-US" sz="2300" dirty="0" smtClean="0"/>
              <a:t> of online.</a:t>
            </a:r>
          </a:p>
          <a:p>
            <a:pPr marL="0" indent="0">
              <a:buNone/>
            </a:pPr>
            <a:endParaRPr lang="en-US" sz="2300" dirty="0" smtClean="0"/>
          </a:p>
          <a:p>
            <a:pPr>
              <a:buNone/>
            </a:pPr>
            <a:r>
              <a:rPr lang="it-IT" sz="2000" b="1" i="1" dirty="0" smtClean="0"/>
              <a:t>Vragenlijst’s vraagtypes</a:t>
            </a:r>
          </a:p>
          <a:p>
            <a:r>
              <a:rPr lang="en-US" sz="2000" i="1" dirty="0" smtClean="0"/>
              <a:t>Open</a:t>
            </a:r>
            <a:r>
              <a:rPr lang="en-US" sz="2000" dirty="0" smtClean="0"/>
              <a:t>: </a:t>
            </a:r>
            <a:r>
              <a:rPr lang="en-US" sz="2000" dirty="0" err="1"/>
              <a:t>D</a:t>
            </a:r>
            <a:r>
              <a:rPr lang="en-US" sz="2000" dirty="0" err="1" smtClean="0"/>
              <a:t>it</a:t>
            </a:r>
            <a:r>
              <a:rPr lang="en-US" sz="2000" dirty="0" smtClean="0"/>
              <a:t> </a:t>
            </a:r>
            <a:r>
              <a:rPr lang="en-US" sz="2000" dirty="0" err="1" smtClean="0"/>
              <a:t>staat</a:t>
            </a:r>
            <a:r>
              <a:rPr lang="en-US" sz="2000" dirty="0" smtClean="0"/>
              <a:t> </a:t>
            </a:r>
            <a:r>
              <a:rPr lang="en-US" sz="2000" dirty="0" smtClean="0"/>
              <a:t>toe om op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ongestructureerde</a:t>
            </a:r>
            <a:r>
              <a:rPr lang="en-US" sz="2000" dirty="0" smtClean="0"/>
              <a:t> </a:t>
            </a:r>
            <a:r>
              <a:rPr lang="en-US" sz="2000" dirty="0" err="1" smtClean="0"/>
              <a:t>manier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kunnen</a:t>
            </a:r>
            <a:r>
              <a:rPr lang="en-US" sz="2000" dirty="0" smtClean="0"/>
              <a:t> </a:t>
            </a:r>
            <a:r>
              <a:rPr lang="en-US" sz="2000" dirty="0" err="1" smtClean="0"/>
              <a:t>antwoorden</a:t>
            </a:r>
            <a:r>
              <a:rPr lang="en-US" sz="2000" dirty="0" smtClean="0"/>
              <a:t>, je </a:t>
            </a:r>
            <a:r>
              <a:rPr lang="en-US" sz="2000" dirty="0" err="1" smtClean="0"/>
              <a:t>zou</a:t>
            </a:r>
            <a:r>
              <a:rPr lang="en-US" sz="2000" dirty="0" smtClean="0"/>
              <a:t> </a:t>
            </a:r>
            <a:r>
              <a:rPr lang="en-US" sz="2000" dirty="0" err="1" smtClean="0"/>
              <a:t>dit</a:t>
            </a:r>
            <a:r>
              <a:rPr lang="en-US" sz="2000" dirty="0" smtClean="0"/>
              <a:t> </a:t>
            </a:r>
            <a:r>
              <a:rPr lang="en-US" sz="2000" dirty="0" err="1" smtClean="0"/>
              <a:t>gebruiken</a:t>
            </a:r>
            <a:r>
              <a:rPr lang="en-US" sz="2000" dirty="0" smtClean="0"/>
              <a:t> </a:t>
            </a:r>
            <a:r>
              <a:rPr lang="en-US" sz="2000" dirty="0" err="1" smtClean="0"/>
              <a:t>als</a:t>
            </a:r>
            <a:r>
              <a:rPr lang="en-US" sz="2000" dirty="0" smtClean="0"/>
              <a:t> je </a:t>
            </a:r>
            <a:r>
              <a:rPr lang="en-US" sz="2000" dirty="0"/>
              <a:t> </a:t>
            </a:r>
            <a:r>
              <a:rPr lang="en-US" sz="2000" dirty="0" err="1" smtClean="0"/>
              <a:t>meerdere</a:t>
            </a:r>
            <a:r>
              <a:rPr lang="en-US" sz="2000" dirty="0" smtClean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opties</a:t>
            </a:r>
            <a:r>
              <a:rPr lang="en-US" sz="2000" dirty="0" smtClean="0"/>
              <a:t> </a:t>
            </a:r>
            <a:r>
              <a:rPr lang="en-US" sz="2000" dirty="0" err="1" smtClean="0"/>
              <a:t>nodig</a:t>
            </a:r>
            <a:r>
              <a:rPr lang="en-US" sz="2000" dirty="0" smtClean="0"/>
              <a:t> </a:t>
            </a:r>
            <a:r>
              <a:rPr lang="en-US" sz="2000" dirty="0" err="1" smtClean="0"/>
              <a:t>hebt</a:t>
            </a:r>
            <a:r>
              <a:rPr lang="en-US" sz="2000" dirty="0" smtClean="0"/>
              <a:t> of </a:t>
            </a:r>
            <a:r>
              <a:rPr lang="en-US" sz="2000" dirty="0" err="1" smtClean="0"/>
              <a:t>als</a:t>
            </a:r>
            <a:r>
              <a:rPr lang="en-US" sz="2000" dirty="0" smtClean="0"/>
              <a:t> je op </a:t>
            </a:r>
            <a:r>
              <a:rPr lang="en-US" sz="2000" dirty="0" err="1" smtClean="0"/>
              <a:t>geen</a:t>
            </a:r>
            <a:r>
              <a:rPr lang="en-US" sz="2000" dirty="0" smtClean="0"/>
              <a:t> </a:t>
            </a:r>
            <a:r>
              <a:rPr lang="en-US" sz="2000" dirty="0" err="1" smtClean="0"/>
              <a:t>elke</a:t>
            </a:r>
            <a:r>
              <a:rPr lang="en-US" sz="2000" dirty="0" smtClean="0"/>
              <a:t> </a:t>
            </a:r>
            <a:r>
              <a:rPr lang="en-US" sz="2000" dirty="0" err="1" smtClean="0"/>
              <a:t>manier</a:t>
            </a:r>
            <a:r>
              <a:rPr lang="en-US" sz="2000" dirty="0" smtClean="0"/>
              <a:t> het </a:t>
            </a:r>
            <a:r>
              <a:rPr lang="en-US" sz="2000" dirty="0" err="1" smtClean="0"/>
              <a:t>antwoord</a:t>
            </a:r>
            <a:r>
              <a:rPr lang="en-US" sz="2000" dirty="0" smtClean="0"/>
              <a:t> </a:t>
            </a:r>
            <a:r>
              <a:rPr lang="en-US" sz="2000" dirty="0" err="1" smtClean="0"/>
              <a:t>wil</a:t>
            </a:r>
            <a:r>
              <a:rPr lang="en-US" sz="2000" dirty="0" smtClean="0"/>
              <a:t> </a:t>
            </a:r>
            <a:r>
              <a:rPr lang="en-US" sz="2000" dirty="0" err="1" smtClean="0"/>
              <a:t>beinvloeden</a:t>
            </a:r>
            <a:r>
              <a:rPr lang="en-US" sz="2000" dirty="0" smtClean="0"/>
              <a:t>.</a:t>
            </a:r>
          </a:p>
          <a:p>
            <a:r>
              <a:rPr lang="en-US" sz="2000" i="1" dirty="0" err="1" smtClean="0"/>
              <a:t>Gesloten</a:t>
            </a:r>
            <a:r>
              <a:rPr lang="en-US" sz="2000" dirty="0" smtClean="0"/>
              <a:t>: </a:t>
            </a:r>
            <a:r>
              <a:rPr lang="en-US" sz="2000" dirty="0" err="1" smtClean="0"/>
              <a:t>Dit</a:t>
            </a:r>
            <a:r>
              <a:rPr lang="en-US" sz="2000" dirty="0" smtClean="0"/>
              <a:t> </a:t>
            </a:r>
            <a:r>
              <a:rPr lang="en-US" sz="2000" dirty="0" err="1" smtClean="0"/>
              <a:t>beperkt</a:t>
            </a:r>
            <a:r>
              <a:rPr lang="en-US" sz="2000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discreetheid</a:t>
            </a:r>
            <a:r>
              <a:rPr lang="en-US" sz="2000" dirty="0" smtClean="0"/>
              <a:t> van </a:t>
            </a:r>
            <a:r>
              <a:rPr lang="en-US" sz="2000" dirty="0" smtClean="0"/>
              <a:t>de </a:t>
            </a:r>
            <a:r>
              <a:rPr lang="en-US" sz="2000" dirty="0" err="1" smtClean="0"/>
              <a:t>transcriptie</a:t>
            </a:r>
            <a:r>
              <a:rPr lang="en-US" sz="2000" dirty="0" smtClean="0"/>
              <a:t> </a:t>
            </a:r>
            <a:r>
              <a:rPr lang="en-US" sz="2000" dirty="0" smtClean="0"/>
              <a:t>van </a:t>
            </a:r>
            <a:r>
              <a:rPr lang="en-US" sz="2000" dirty="0" smtClean="0"/>
              <a:t>het </a:t>
            </a:r>
            <a:r>
              <a:rPr lang="en-US" sz="2000" dirty="0" err="1" smtClean="0"/>
              <a:t>antwoord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bevordert</a:t>
            </a:r>
            <a:r>
              <a:rPr lang="en-US" sz="2000" dirty="0" smtClean="0"/>
              <a:t> het </a:t>
            </a:r>
            <a:r>
              <a:rPr lang="en-US" sz="2000" dirty="0" err="1" smtClean="0"/>
              <a:t>ontwikkelingsproces</a:t>
            </a:r>
            <a:r>
              <a:rPr lang="en-US" sz="2000" dirty="0" smtClean="0"/>
              <a:t>.</a:t>
            </a:r>
          </a:p>
          <a:p>
            <a:r>
              <a:rPr lang="en-US" sz="2000" i="1" dirty="0" smtClean="0"/>
              <a:t>Filter</a:t>
            </a:r>
            <a:r>
              <a:rPr lang="en-US" sz="2000" dirty="0" smtClean="0"/>
              <a:t>: </a:t>
            </a:r>
            <a:r>
              <a:rPr lang="en-US" sz="2000" dirty="0" err="1" smtClean="0"/>
              <a:t>Dit</a:t>
            </a:r>
            <a:r>
              <a:rPr lang="en-US" sz="2000" dirty="0" smtClean="0"/>
              <a:t> </a:t>
            </a:r>
            <a:r>
              <a:rPr lang="en-US" sz="2000" dirty="0" err="1" smtClean="0"/>
              <a:t>verwijst</a:t>
            </a:r>
            <a:r>
              <a:rPr lang="en-US" sz="2000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invuller</a:t>
            </a:r>
            <a:r>
              <a:rPr lang="en-US" sz="2000" dirty="0" smtClean="0"/>
              <a:t> </a:t>
            </a:r>
            <a:r>
              <a:rPr lang="en-US" sz="2000" dirty="0" err="1" smtClean="0"/>
              <a:t>naar</a:t>
            </a:r>
            <a:r>
              <a:rPr lang="en-US" sz="2000" dirty="0" smtClean="0"/>
              <a:t> de </a:t>
            </a:r>
            <a:r>
              <a:rPr lang="en-US" sz="2000" dirty="0" err="1" smtClean="0"/>
              <a:t>volgende</a:t>
            </a:r>
            <a:r>
              <a:rPr lang="en-US" sz="2000" dirty="0" smtClean="0"/>
              <a:t> </a:t>
            </a:r>
            <a:r>
              <a:rPr lang="en-US" sz="2000" dirty="0" err="1" smtClean="0"/>
              <a:t>vragen</a:t>
            </a:r>
            <a:endParaRPr lang="it-IT" sz="2000" dirty="0" smtClean="0"/>
          </a:p>
          <a:p>
            <a:r>
              <a:rPr lang="en-US" sz="2000" i="1" dirty="0" err="1" smtClean="0"/>
              <a:t>Controle</a:t>
            </a:r>
            <a:r>
              <a:rPr lang="en-US" sz="2000" dirty="0" smtClean="0"/>
              <a:t>: </a:t>
            </a:r>
            <a:r>
              <a:rPr lang="en-US" sz="2000" dirty="0" err="1" smtClean="0"/>
              <a:t>Dit</a:t>
            </a:r>
            <a:r>
              <a:rPr lang="en-US" sz="2000" dirty="0" smtClean="0"/>
              <a:t> </a:t>
            </a:r>
            <a:r>
              <a:rPr lang="en-US" sz="2000" dirty="0" err="1" smtClean="0"/>
              <a:t>begunstigt</a:t>
            </a:r>
            <a:r>
              <a:rPr lang="en-US" sz="2000" dirty="0" smtClean="0"/>
              <a:t> </a:t>
            </a:r>
            <a:r>
              <a:rPr lang="en-US" sz="2000" dirty="0" smtClean="0"/>
              <a:t>de </a:t>
            </a:r>
            <a:r>
              <a:rPr lang="en-US" sz="2000" dirty="0" err="1" smtClean="0"/>
              <a:t>identificatie</a:t>
            </a:r>
            <a:r>
              <a:rPr lang="en-US" sz="2000" dirty="0" smtClean="0"/>
              <a:t> van </a:t>
            </a:r>
            <a:r>
              <a:rPr lang="en-US" sz="2000" dirty="0" smtClean="0"/>
              <a:t>de </a:t>
            </a:r>
            <a:r>
              <a:rPr lang="en-US" sz="2000" dirty="0" err="1" smtClean="0"/>
              <a:t>antwoorden</a:t>
            </a:r>
            <a:r>
              <a:rPr lang="en-US" sz="2000" dirty="0" smtClean="0"/>
              <a:t> </a:t>
            </a:r>
            <a:r>
              <a:rPr lang="en-US" sz="2000" dirty="0" smtClean="0"/>
              <a:t>door het contrast </a:t>
            </a:r>
            <a:r>
              <a:rPr lang="en-US" sz="2000" dirty="0" err="1" smtClean="0"/>
              <a:t>tussen</a:t>
            </a:r>
            <a:r>
              <a:rPr lang="en-US" sz="2000" dirty="0" smtClean="0"/>
              <a:t> de </a:t>
            </a:r>
            <a:r>
              <a:rPr lang="en-US" sz="2000" dirty="0" err="1" smtClean="0"/>
              <a:t>antwoorden</a:t>
            </a:r>
            <a:r>
              <a:rPr lang="en-US" sz="2000" dirty="0" smtClean="0"/>
              <a:t>.</a:t>
            </a:r>
            <a:endParaRPr lang="en-US" sz="23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b="1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13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Bron 3.1</a:t>
            </a:r>
            <a:br>
              <a:rPr lang="it-IT" dirty="0" smtClean="0"/>
            </a:br>
            <a:r>
              <a:rPr lang="it-IT" dirty="0" smtClean="0"/>
              <a:t>Video’s </a:t>
            </a:r>
            <a:r>
              <a:rPr lang="it-IT" dirty="0" smtClean="0"/>
              <a:t>over Hoe maak je een vragenlijst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16662" cy="4351338"/>
          </a:xfrm>
        </p:spPr>
        <p:txBody>
          <a:bodyPr>
            <a:normAutofit/>
          </a:bodyPr>
          <a:lstStyle/>
          <a:p>
            <a:r>
              <a:rPr lang="it-IT" dirty="0" smtClean="0"/>
              <a:t>DEZE VIDEO ALS VOORBEELD ÉÉN VOOR ALLE LANDEN</a:t>
            </a:r>
          </a:p>
          <a:p>
            <a:r>
              <a:rPr lang="it-IT" dirty="0" smtClean="0">
                <a:hlinkClick r:id="rId2"/>
              </a:rPr>
              <a:t>https://www.youtube.com/watch?v=HfGyiRBwSec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VIDEO’S </a:t>
            </a:r>
            <a:r>
              <a:rPr lang="it-IT" dirty="0" smtClean="0">
                <a:solidFill>
                  <a:srgbClr val="FF0000"/>
                </a:solidFill>
              </a:rPr>
              <a:t>VAN PARTNERS MOETEN INGEVOERD WORDEN IN DE NATIONALE VERSIE VAN DE MODULE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736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Bron 3.2a</a:t>
            </a:r>
            <a:br>
              <a:rPr lang="it-IT" dirty="0" smtClean="0"/>
            </a:br>
            <a:r>
              <a:rPr lang="it-IT" dirty="0" smtClean="0"/>
              <a:t>Voorbeelden van vraagsoorten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500" b="1" dirty="0" smtClean="0"/>
              <a:t>Wat </a:t>
            </a:r>
            <a:r>
              <a:rPr lang="en-US" sz="4500" b="1" dirty="0" err="1" smtClean="0"/>
              <a:t>geef</a:t>
            </a:r>
            <a:r>
              <a:rPr lang="en-US" sz="4500" b="1" dirty="0" smtClean="0"/>
              <a:t> je </a:t>
            </a:r>
            <a:r>
              <a:rPr lang="en-US" sz="4500" b="1" dirty="0" err="1" smtClean="0"/>
              <a:t>meer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prioriteit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als</a:t>
            </a:r>
            <a:r>
              <a:rPr lang="en-US" sz="4500" b="1" dirty="0" smtClean="0"/>
              <a:t> je </a:t>
            </a:r>
            <a:r>
              <a:rPr lang="en-US" sz="4500" b="1" dirty="0" err="1" smtClean="0"/>
              <a:t>een</a:t>
            </a:r>
            <a:r>
              <a:rPr lang="en-US" sz="4500" b="1" dirty="0" smtClean="0"/>
              <a:t> hotel </a:t>
            </a:r>
            <a:r>
              <a:rPr lang="en-US" sz="4500" b="1" dirty="0" err="1" smtClean="0"/>
              <a:t>kiest</a:t>
            </a:r>
            <a:r>
              <a:rPr lang="en-US" sz="4500" b="1" dirty="0" smtClean="0"/>
              <a:t>? (open </a:t>
            </a:r>
            <a:r>
              <a:rPr lang="en-US" sz="4500" b="1" dirty="0" err="1" smtClean="0"/>
              <a:t>vraag</a:t>
            </a:r>
            <a:r>
              <a:rPr lang="en-US" sz="4500" b="1" dirty="0" smtClean="0"/>
              <a:t>)</a:t>
            </a:r>
            <a:r>
              <a:rPr lang="it-IT" sz="4500" b="1" dirty="0" smtClean="0"/>
              <a:t> </a:t>
            </a:r>
            <a:r>
              <a:rPr lang="it-IT" sz="4500" dirty="0" smtClean="0"/>
              <a:t>…………………………………………………………………………………………………</a:t>
            </a:r>
            <a:endParaRPr lang="it-IT" sz="4500" dirty="0"/>
          </a:p>
          <a:p>
            <a:pPr marL="0" indent="0">
              <a:buNone/>
            </a:pPr>
            <a:endParaRPr lang="it-IT" sz="4500" i="1" dirty="0" smtClean="0"/>
          </a:p>
          <a:p>
            <a:pPr marL="0" indent="0">
              <a:buNone/>
            </a:pPr>
            <a:r>
              <a:rPr lang="en-US" sz="4500" b="1" dirty="0" smtClean="0"/>
              <a:t>Wat </a:t>
            </a:r>
            <a:r>
              <a:rPr lang="en-US" sz="4500" b="1" dirty="0" err="1" smtClean="0"/>
              <a:t>geef</a:t>
            </a:r>
            <a:r>
              <a:rPr lang="en-US" sz="4500" b="1" dirty="0" smtClean="0"/>
              <a:t> je </a:t>
            </a:r>
            <a:r>
              <a:rPr lang="en-US" sz="4500" b="1" dirty="0" err="1" smtClean="0"/>
              <a:t>meer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prioriteit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als</a:t>
            </a:r>
            <a:r>
              <a:rPr lang="en-US" sz="4500" b="1" dirty="0" smtClean="0"/>
              <a:t> je </a:t>
            </a:r>
            <a:r>
              <a:rPr lang="en-US" sz="4500" b="1" dirty="0" err="1" smtClean="0"/>
              <a:t>een</a:t>
            </a:r>
            <a:r>
              <a:rPr lang="en-US" sz="4500" b="1" dirty="0" smtClean="0"/>
              <a:t> hotel </a:t>
            </a:r>
            <a:r>
              <a:rPr lang="en-US" sz="4500" b="1" dirty="0" err="1" smtClean="0"/>
              <a:t>kiest</a:t>
            </a:r>
            <a:r>
              <a:rPr lang="en-US" sz="4500" b="1" dirty="0" smtClean="0"/>
              <a:t>? (</a:t>
            </a:r>
            <a:r>
              <a:rPr lang="en-US" sz="4500" b="1" dirty="0" err="1" smtClean="0"/>
              <a:t>Er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volgt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een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serie</a:t>
            </a:r>
            <a:r>
              <a:rPr lang="en-US" sz="4500" b="1" dirty="0" smtClean="0"/>
              <a:t> van </a:t>
            </a:r>
            <a:r>
              <a:rPr lang="en-US" sz="4500" b="1" dirty="0" err="1" smtClean="0"/>
              <a:t>mogelijke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antwoorden</a:t>
            </a:r>
            <a:r>
              <a:rPr lang="en-US" sz="4500" b="1" dirty="0" smtClean="0"/>
              <a:t>, </a:t>
            </a:r>
            <a:r>
              <a:rPr lang="en-US" sz="4500" b="1" dirty="0" err="1" smtClean="0"/>
              <a:t>aan</a:t>
            </a:r>
            <a:r>
              <a:rPr lang="en-US" sz="4500" b="1" dirty="0" smtClean="0"/>
              <a:t> het begin </a:t>
            </a:r>
            <a:r>
              <a:rPr lang="en-US" sz="4500" b="1" dirty="0" err="1" smtClean="0"/>
              <a:t>moet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worden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vastgesteld</a:t>
            </a:r>
            <a:r>
              <a:rPr lang="en-US" sz="4500" b="1" dirty="0" smtClean="0"/>
              <a:t> of je </a:t>
            </a:r>
            <a:r>
              <a:rPr lang="en-US" sz="4500" b="1" dirty="0" err="1" smtClean="0"/>
              <a:t>meer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dan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één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antwoord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kan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geven</a:t>
            </a:r>
            <a:r>
              <a:rPr lang="en-US" sz="4500" b="1" dirty="0"/>
              <a:t> </a:t>
            </a:r>
            <a:r>
              <a:rPr lang="en-US" sz="4500" b="1" dirty="0" smtClean="0"/>
              <a:t>– </a:t>
            </a:r>
            <a:r>
              <a:rPr lang="en-US" sz="4500" b="1" dirty="0" err="1" smtClean="0"/>
              <a:t>gesloten</a:t>
            </a:r>
            <a:r>
              <a:rPr lang="en-US" sz="4500" b="1" dirty="0" smtClean="0"/>
              <a:t> </a:t>
            </a:r>
            <a:r>
              <a:rPr lang="en-US" sz="4500" b="1" dirty="0" err="1" smtClean="0"/>
              <a:t>vraag</a:t>
            </a:r>
            <a:r>
              <a:rPr lang="en-US" sz="4500" b="1" dirty="0" smtClean="0"/>
              <a:t>)</a:t>
            </a:r>
            <a:endParaRPr lang="en-US" sz="4500" b="1" dirty="0"/>
          </a:p>
          <a:p>
            <a:pPr marL="0" indent="0">
              <a:buNone/>
            </a:pPr>
            <a:r>
              <a:rPr lang="en-US" sz="4500" i="1" dirty="0"/>
              <a:t>1) </a:t>
            </a:r>
            <a:r>
              <a:rPr lang="en-US" sz="4500" i="1" dirty="0" err="1" smtClean="0"/>
              <a:t>Prijs</a:t>
            </a:r>
            <a:endParaRPr lang="en-US" sz="4500" i="1" dirty="0"/>
          </a:p>
          <a:p>
            <a:pPr marL="0" indent="0">
              <a:buNone/>
            </a:pPr>
            <a:r>
              <a:rPr lang="en-US" sz="4500" i="1" dirty="0"/>
              <a:t>2) </a:t>
            </a:r>
            <a:r>
              <a:rPr lang="en-US" sz="4500" i="1" dirty="0" err="1" smtClean="0"/>
              <a:t>Schoonmaak</a:t>
            </a:r>
            <a:endParaRPr lang="en-US" sz="4500" i="1" dirty="0"/>
          </a:p>
          <a:p>
            <a:pPr marL="0" indent="0">
              <a:buNone/>
            </a:pPr>
            <a:r>
              <a:rPr lang="en-US" sz="4500" i="1" dirty="0"/>
              <a:t>3) </a:t>
            </a:r>
            <a:r>
              <a:rPr lang="en-US" sz="4500" i="1" dirty="0" smtClean="0"/>
              <a:t>Service</a:t>
            </a:r>
            <a:endParaRPr lang="en-US" sz="4500" i="1" dirty="0"/>
          </a:p>
          <a:p>
            <a:pPr marL="0" indent="0">
              <a:buNone/>
            </a:pPr>
            <a:r>
              <a:rPr lang="en-US" sz="4500" i="1" dirty="0"/>
              <a:t>4) </a:t>
            </a:r>
            <a:r>
              <a:rPr lang="en-US" sz="4500" i="1" dirty="0" err="1" smtClean="0"/>
              <a:t>Lokatie</a:t>
            </a:r>
            <a:endParaRPr lang="en-US" sz="4500" i="1" dirty="0"/>
          </a:p>
          <a:p>
            <a:pPr marL="0" indent="0">
              <a:buNone/>
            </a:pPr>
            <a:r>
              <a:rPr lang="en-US" sz="4500" i="1" dirty="0"/>
              <a:t>5) D</a:t>
            </a:r>
          </a:p>
          <a:p>
            <a:pPr marL="0" indent="0">
              <a:buNone/>
            </a:pPr>
            <a:r>
              <a:rPr lang="en-US" sz="4500" i="1" dirty="0"/>
              <a:t>6) F</a:t>
            </a:r>
          </a:p>
          <a:p>
            <a:pPr marL="0" indent="0">
              <a:buNone/>
            </a:pPr>
            <a:r>
              <a:rPr lang="en-US" sz="4500" i="1" dirty="0"/>
              <a:t>7) G</a:t>
            </a:r>
          </a:p>
          <a:p>
            <a:r>
              <a:rPr lang="en-US" sz="4500" i="1" dirty="0" smtClean="0"/>
              <a:t>Anders (</a:t>
            </a:r>
            <a:r>
              <a:rPr lang="en-US" sz="4500" i="1" dirty="0" err="1" smtClean="0"/>
              <a:t>graag</a:t>
            </a:r>
            <a:r>
              <a:rPr lang="en-US" sz="4500" i="1" dirty="0" smtClean="0"/>
              <a:t> </a:t>
            </a:r>
            <a:r>
              <a:rPr lang="en-US" sz="4500" i="1" dirty="0" err="1" smtClean="0"/>
              <a:t>specificeren</a:t>
            </a:r>
            <a:r>
              <a:rPr lang="en-US" sz="4500" i="1" dirty="0" smtClean="0"/>
              <a:t>)………………………………………………….</a:t>
            </a:r>
            <a:endParaRPr lang="en-US" sz="4500" i="1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it-IT" sz="4600" b="1" dirty="0" smtClean="0"/>
              <a:t>Ben je van plan om een dienst als deze te gebruiken?</a:t>
            </a:r>
          </a:p>
          <a:p>
            <a:pPr marL="457200" indent="-457200">
              <a:buAutoNum type="arabicParenR"/>
            </a:pPr>
            <a:r>
              <a:rPr lang="it-IT" sz="5000" dirty="0" smtClean="0"/>
              <a:t>Ja, heel zeker	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it-IT" sz="5000" dirty="0" smtClean="0"/>
              <a:t>Ja, waarschijnlijk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it-IT" sz="5000" dirty="0" smtClean="0"/>
              <a:t>Ik weet het niet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it-IT" sz="5000" dirty="0" smtClean="0"/>
              <a:t>Nee, waarschijnlijk niet</a:t>
            </a:r>
            <a:endParaRPr lang="it-IT" sz="5000" u="sng" dirty="0" smtClean="0"/>
          </a:p>
          <a:p>
            <a:pPr marL="457200" indent="-457200">
              <a:buAutoNum type="arabicParenR"/>
            </a:pPr>
            <a:r>
              <a:rPr lang="it-IT" sz="5000" dirty="0" smtClean="0"/>
              <a:t>Nee, zeker niet</a:t>
            </a:r>
            <a:endParaRPr lang="it-IT" sz="5000" u="sng" dirty="0" smtClean="0"/>
          </a:p>
          <a:p>
            <a:pPr marL="457200" lvl="1" indent="0">
              <a:buNone/>
            </a:pPr>
            <a:r>
              <a:rPr lang="it-IT" sz="4600" dirty="0" smtClean="0"/>
              <a:t> </a:t>
            </a:r>
            <a:endParaRPr lang="it-IT" sz="4600" u="sng" dirty="0" smtClean="0"/>
          </a:p>
          <a:p>
            <a:pPr marL="0" indent="0">
              <a:buNone/>
            </a:pPr>
            <a:r>
              <a:rPr lang="it-IT" sz="4600" b="1" dirty="0" smtClean="0"/>
              <a:t>Hoe leuk vind je dit product?</a:t>
            </a:r>
          </a:p>
          <a:p>
            <a:pPr marL="514350" lvl="0" indent="-514350">
              <a:buAutoNum type="arabicParenR"/>
            </a:pPr>
            <a:r>
              <a:rPr lang="it-IT" sz="4600" dirty="0" smtClean="0"/>
              <a:t>Heel erg</a:t>
            </a:r>
            <a:endParaRPr lang="it-IT" sz="4600" u="sng" dirty="0" smtClean="0"/>
          </a:p>
          <a:p>
            <a:pPr marL="514350" lvl="0" indent="-514350">
              <a:buAutoNum type="arabicParenR"/>
            </a:pPr>
            <a:r>
              <a:rPr lang="it-IT" sz="4600" dirty="0" smtClean="0"/>
              <a:t>Een beetje</a:t>
            </a:r>
            <a:endParaRPr lang="it-IT" sz="4600" u="sng" dirty="0" smtClean="0"/>
          </a:p>
          <a:p>
            <a:pPr marL="514350" lvl="0" indent="-514350">
              <a:buAutoNum type="arabicParenR"/>
            </a:pPr>
            <a:r>
              <a:rPr lang="it-IT" sz="4600" dirty="0" smtClean="0"/>
              <a:t>Niet zo erg</a:t>
            </a:r>
          </a:p>
          <a:p>
            <a:pPr marL="514350" lvl="0" indent="-514350">
              <a:buAutoNum type="arabicParenR"/>
            </a:pPr>
            <a:r>
              <a:rPr lang="it-IT" sz="4600" dirty="0" smtClean="0"/>
              <a:t>Helemaal niet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it-IT" sz="4600" dirty="0" smtClean="0"/>
              <a:t>Ik weet niet hoe ik mijn mening moet geven</a:t>
            </a:r>
          </a:p>
          <a:p>
            <a:endParaRPr lang="it-IT" sz="1500" dirty="0"/>
          </a:p>
        </p:txBody>
      </p:sp>
    </p:spTree>
    <p:extLst>
      <p:ext uri="{BB962C8B-B14F-4D97-AF65-F5344CB8AC3E}">
        <p14:creationId xmlns:p14="http://schemas.microsoft.com/office/powerpoint/2010/main" val="23878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Bron 3.2b</a:t>
            </a:r>
            <a:br>
              <a:rPr lang="it-IT" dirty="0" smtClean="0"/>
            </a:br>
            <a:r>
              <a:rPr lang="it-IT" dirty="0" smtClean="0"/>
              <a:t>Voorbeelden van vraagsoorten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 smtClean="0"/>
              <a:t>De klantenservice heeft jouw verwachtingen teleurgesteld of overtroffen?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	</a:t>
            </a:r>
            <a:r>
              <a:rPr lang="it-IT" dirty="0" smtClean="0"/>
              <a:t>  </a:t>
            </a:r>
            <a:r>
              <a:rPr lang="it-IT" dirty="0" smtClean="0">
                <a:solidFill>
                  <a:srgbClr val="FF0000"/>
                </a:solidFill>
              </a:rPr>
              <a:t>Teleurgestelde verwachting</a:t>
            </a:r>
            <a:r>
              <a:rPr lang="it-IT" dirty="0"/>
              <a:t>	</a:t>
            </a:r>
            <a:r>
              <a:rPr lang="it-IT" dirty="0" smtClean="0"/>
              <a:t>       </a:t>
            </a:r>
            <a:r>
              <a:rPr lang="it-IT" dirty="0">
                <a:solidFill>
                  <a:srgbClr val="00B050"/>
                </a:solidFill>
              </a:rPr>
              <a:t>O</a:t>
            </a:r>
            <a:r>
              <a:rPr lang="it-IT" dirty="0" smtClean="0">
                <a:solidFill>
                  <a:srgbClr val="00B050"/>
                </a:solidFill>
              </a:rPr>
              <a:t>vertroffen verwachting</a:t>
            </a:r>
            <a:endParaRPr lang="it-IT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it-IT" dirty="0"/>
              <a:t> 	</a:t>
            </a:r>
            <a:r>
              <a:rPr lang="it-IT" dirty="0">
                <a:solidFill>
                  <a:srgbClr val="FF0000"/>
                </a:solidFill>
              </a:rPr>
              <a:t>5	4	3	2	1</a:t>
            </a:r>
            <a:r>
              <a:rPr lang="it-IT" dirty="0"/>
              <a:t>	0	</a:t>
            </a:r>
            <a:r>
              <a:rPr lang="it-IT" dirty="0">
                <a:solidFill>
                  <a:srgbClr val="00B050"/>
                </a:solidFill>
              </a:rPr>
              <a:t>1	2	3	4	5</a:t>
            </a:r>
            <a:r>
              <a:rPr lang="it-IT" dirty="0"/>
              <a:t>	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/>
              <a:t>Hoe belangrijk is voor jou …. </a:t>
            </a:r>
            <a:r>
              <a:rPr lang="it-IT" b="1" dirty="0"/>
              <a:t>? (</a:t>
            </a:r>
            <a:r>
              <a:rPr lang="it-IT" b="1" dirty="0" smtClean="0"/>
              <a:t>1=helemaal niet; 5=heel erg )</a:t>
            </a:r>
            <a:endParaRPr lang="it-IT" b="1" dirty="0"/>
          </a:p>
          <a:p>
            <a:pPr marL="0" indent="0">
              <a:buNone/>
            </a:pPr>
            <a:r>
              <a:rPr lang="it-IT" dirty="0" smtClean="0"/>
              <a:t>Het licht in de kamer       1</a:t>
            </a:r>
            <a:r>
              <a:rPr lang="it-IT" dirty="0"/>
              <a:t>	2	3	4	5</a:t>
            </a:r>
          </a:p>
          <a:p>
            <a:pPr marL="0" indent="0">
              <a:buNone/>
            </a:pPr>
            <a:r>
              <a:rPr lang="it-IT" dirty="0" smtClean="0"/>
              <a:t>De stilte in de kamer       1</a:t>
            </a:r>
            <a:r>
              <a:rPr lang="it-IT" dirty="0"/>
              <a:t>	2	3	4	5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51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Bron 3.3</a:t>
            </a:r>
            <a:br>
              <a:rPr lang="it-IT" dirty="0" smtClean="0"/>
            </a:br>
            <a:r>
              <a:rPr lang="it-IT" dirty="0" smtClean="0"/>
              <a:t>Voorbeelden van «A scuola d’impresa»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2400" smtClean="0"/>
          </a:p>
          <a:p>
            <a:pPr marL="0" indent="0" algn="just">
              <a:buNone/>
            </a:pPr>
            <a:endParaRPr lang="it-IT" sz="240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Klik </a:t>
            </a:r>
            <a:r>
              <a:rPr lang="it-IT" dirty="0" smtClean="0">
                <a:hlinkClick r:id="rId2"/>
              </a:rPr>
              <a:t>here</a:t>
            </a:r>
            <a:r>
              <a:rPr lang="it-IT" dirty="0" smtClean="0"/>
              <a:t> </a:t>
            </a:r>
            <a:r>
              <a:rPr lang="it-IT" dirty="0" smtClean="0"/>
              <a:t>voor de download van een volledig voorbeeld m.b.t.  Marktverkennings Questionaire.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388" y="1798745"/>
            <a:ext cx="3893636" cy="219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717" y="3304829"/>
            <a:ext cx="5718333" cy="321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13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Bron 3.2a</a:t>
            </a:r>
            <a:br>
              <a:rPr lang="it-IT" dirty="0" smtClean="0"/>
            </a:br>
            <a:r>
              <a:rPr lang="it-IT" dirty="0" smtClean="0"/>
              <a:t>Voorbeelden van </a:t>
            </a:r>
            <a:r>
              <a:rPr lang="it-IT" dirty="0" smtClean="0"/>
              <a:t>marktonderzoek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Voorbeeld</a:t>
            </a:r>
            <a:r>
              <a:rPr lang="en-US" sz="2400" dirty="0" smtClean="0"/>
              <a:t> van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marktonderzoek</a:t>
            </a:r>
            <a:r>
              <a:rPr lang="en-US" sz="2400" dirty="0" smtClean="0"/>
              <a:t> </a:t>
            </a:r>
            <a:r>
              <a:rPr lang="en-US" sz="2400" dirty="0" err="1" smtClean="0"/>
              <a:t>voorgesteld</a:t>
            </a:r>
            <a:r>
              <a:rPr lang="en-US" sz="2400" dirty="0" smtClean="0"/>
              <a:t> door </a:t>
            </a:r>
            <a:r>
              <a:rPr lang="en-US" sz="2400" dirty="0" err="1" smtClean="0"/>
              <a:t>sommige</a:t>
            </a:r>
            <a:r>
              <a:rPr lang="en-US" sz="2400" dirty="0" smtClean="0"/>
              <a:t> </a:t>
            </a:r>
            <a:r>
              <a:rPr lang="en-US" sz="2400" dirty="0" err="1" smtClean="0"/>
              <a:t>participanten</a:t>
            </a:r>
            <a:r>
              <a:rPr lang="en-US" sz="2400" dirty="0" smtClean="0"/>
              <a:t> die </a:t>
            </a:r>
            <a:r>
              <a:rPr lang="en-US" sz="2400" dirty="0" err="1" smtClean="0"/>
              <a:t>deelnamen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het ‘</a:t>
            </a:r>
            <a:r>
              <a:rPr lang="en-US" sz="2400" dirty="0" err="1" smtClean="0"/>
              <a:t>Bedrijfskunde</a:t>
            </a:r>
            <a:r>
              <a:rPr lang="en-US" sz="2400" dirty="0" smtClean="0"/>
              <a:t> op School’ project </a:t>
            </a:r>
            <a:r>
              <a:rPr lang="en-US" sz="2400" dirty="0" err="1" smtClean="0"/>
              <a:t>derde</a:t>
            </a:r>
            <a:r>
              <a:rPr lang="en-US" sz="2400" dirty="0" smtClean="0"/>
              <a:t> </a:t>
            </a:r>
            <a:r>
              <a:rPr lang="en-US" sz="2400" dirty="0" err="1" smtClean="0"/>
              <a:t>editie</a:t>
            </a:r>
            <a:r>
              <a:rPr lang="en-US" sz="2400" dirty="0" smtClean="0"/>
              <a:t> (</a:t>
            </a:r>
            <a:r>
              <a:rPr lang="it-IT" sz="2400" dirty="0" smtClean="0">
                <a:hlinkClick r:id="rId2"/>
              </a:rPr>
              <a:t>www.scuolaimpresa.net</a:t>
            </a:r>
            <a:r>
              <a:rPr lang="it-IT" sz="2400" dirty="0" smtClean="0"/>
              <a:t>).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964" y="3067653"/>
            <a:ext cx="4589609" cy="31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998" y="3067653"/>
            <a:ext cx="3948016" cy="31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Bron 3.2b</a:t>
            </a:r>
            <a:br>
              <a:rPr lang="it-IT" dirty="0" smtClean="0"/>
            </a:br>
            <a:r>
              <a:rPr lang="it-IT" dirty="0" smtClean="0"/>
              <a:t>Voorbeelden van </a:t>
            </a:r>
            <a:r>
              <a:rPr lang="it-IT" dirty="0" smtClean="0"/>
              <a:t>marktonderzoek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Voorbeeld</a:t>
            </a:r>
            <a:r>
              <a:rPr lang="en-US" sz="2400" dirty="0" smtClean="0"/>
              <a:t> van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marktonderzoek</a:t>
            </a:r>
            <a:r>
              <a:rPr lang="en-US" sz="2400" dirty="0" smtClean="0"/>
              <a:t> </a:t>
            </a:r>
            <a:r>
              <a:rPr lang="en-US" sz="2400" dirty="0" err="1" smtClean="0"/>
              <a:t>voorgesteld</a:t>
            </a:r>
            <a:r>
              <a:rPr lang="en-US" sz="2400" dirty="0" smtClean="0"/>
              <a:t> door </a:t>
            </a:r>
            <a:r>
              <a:rPr lang="en-US" sz="2400" dirty="0" err="1" smtClean="0"/>
              <a:t>sommige</a:t>
            </a:r>
            <a:r>
              <a:rPr lang="en-US" sz="2400" dirty="0" smtClean="0"/>
              <a:t> </a:t>
            </a:r>
            <a:r>
              <a:rPr lang="en-US" sz="2400" dirty="0" err="1" smtClean="0"/>
              <a:t>participanten</a:t>
            </a:r>
            <a:r>
              <a:rPr lang="en-US" sz="2400" dirty="0" smtClean="0"/>
              <a:t> die </a:t>
            </a:r>
            <a:r>
              <a:rPr lang="en-US" sz="2400" dirty="0" err="1" smtClean="0"/>
              <a:t>deelnamen</a:t>
            </a:r>
            <a:r>
              <a:rPr lang="en-US" sz="2400" dirty="0" smtClean="0"/>
              <a:t> </a:t>
            </a:r>
            <a:r>
              <a:rPr lang="en-US" sz="2400" dirty="0" err="1" smtClean="0"/>
              <a:t>aan</a:t>
            </a:r>
            <a:r>
              <a:rPr lang="en-US" sz="2400" dirty="0" smtClean="0"/>
              <a:t> het ‘</a:t>
            </a:r>
            <a:r>
              <a:rPr lang="en-US" sz="2400" dirty="0" err="1" smtClean="0"/>
              <a:t>Bedrijfskunde</a:t>
            </a:r>
            <a:r>
              <a:rPr lang="en-US" sz="2400" dirty="0" smtClean="0"/>
              <a:t> op School’ project </a:t>
            </a:r>
            <a:r>
              <a:rPr lang="en-US" sz="2400" dirty="0" err="1" smtClean="0"/>
              <a:t>derde</a:t>
            </a:r>
            <a:r>
              <a:rPr lang="en-US" sz="2400" dirty="0" smtClean="0"/>
              <a:t> </a:t>
            </a:r>
            <a:r>
              <a:rPr lang="en-US" sz="2400" dirty="0" err="1" smtClean="0"/>
              <a:t>editie</a:t>
            </a:r>
            <a:r>
              <a:rPr lang="en-US" sz="2400" dirty="0" smtClean="0"/>
              <a:t> (</a:t>
            </a:r>
            <a:r>
              <a:rPr lang="en-US" sz="2400" dirty="0" smtClean="0">
                <a:hlinkClick r:id="rId2"/>
              </a:rPr>
              <a:t>www.scuolaimpresa.net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</a:t>
            </a:r>
            <a:r>
              <a:rPr lang="it-IT" sz="2400" dirty="0" smtClean="0">
                <a:hlinkClick r:id="rId2"/>
              </a:rPr>
              <a:t>www.scuolaimpresa.net</a:t>
            </a:r>
            <a:r>
              <a:rPr lang="it-IT" sz="2400" dirty="0" smtClean="0"/>
              <a:t>).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46" y="2738438"/>
            <a:ext cx="4806462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27631"/>
            <a:ext cx="3947763" cy="334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9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Afsluitende activiteit van de module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>
                <a:solidFill>
                  <a:schemeClr val="accent2"/>
                </a:solidFill>
              </a:rPr>
              <a:t>Groep workshop die gehouden wordt op school</a:t>
            </a:r>
            <a:endParaRPr lang="it-IT" i="1" dirty="0">
              <a:solidFill>
                <a:schemeClr val="accent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i="1" dirty="0" err="1" smtClean="0"/>
              <a:t>Richtlijn</a:t>
            </a:r>
            <a:r>
              <a:rPr lang="en-US" b="1" i="1" dirty="0" smtClean="0"/>
              <a:t> </a:t>
            </a:r>
            <a:r>
              <a:rPr lang="en-US" b="1" i="1" dirty="0" err="1" smtClean="0"/>
              <a:t>voor</a:t>
            </a:r>
            <a:r>
              <a:rPr lang="en-US" b="1" i="1" dirty="0" smtClean="0"/>
              <a:t> </a:t>
            </a:r>
            <a:r>
              <a:rPr lang="en-US" b="1" i="1" dirty="0" err="1" smtClean="0"/>
              <a:t>docenten</a:t>
            </a:r>
            <a:endParaRPr lang="en-US" b="1" i="1" dirty="0" smtClean="0"/>
          </a:p>
          <a:p>
            <a:pPr marL="0" indent="0">
              <a:buNone/>
            </a:pP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organiseren</a:t>
            </a:r>
            <a:r>
              <a:rPr lang="en-US" dirty="0"/>
              <a:t> van de </a:t>
            </a:r>
            <a:r>
              <a:rPr lang="en-US" dirty="0" err="1"/>
              <a:t>afsluitende</a:t>
            </a:r>
            <a:r>
              <a:rPr lang="en-US" dirty="0"/>
              <a:t> </a:t>
            </a:r>
            <a:r>
              <a:rPr lang="en-US" dirty="0" err="1"/>
              <a:t>activiteit</a:t>
            </a:r>
            <a:r>
              <a:rPr lang="en-US" dirty="0"/>
              <a:t> van Module </a:t>
            </a:r>
            <a:r>
              <a:rPr lang="en-US" dirty="0" smtClean="0"/>
              <a:t>2,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ervoor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studenten</a:t>
            </a:r>
            <a:r>
              <a:rPr lang="en-US" dirty="0"/>
              <a:t> de online </a:t>
            </a:r>
            <a:r>
              <a:rPr lang="en-US" dirty="0" err="1"/>
              <a:t>activiteiten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gerelateerde</a:t>
            </a:r>
            <a:r>
              <a:rPr lang="en-US" dirty="0"/>
              <a:t> </a:t>
            </a:r>
            <a:r>
              <a:rPr lang="en-US" dirty="0" err="1"/>
              <a:t>oefeningen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afgemaakt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om de </a:t>
            </a:r>
            <a:r>
              <a:rPr lang="en-US" dirty="0" err="1"/>
              <a:t>aangeboden</a:t>
            </a:r>
            <a:r>
              <a:rPr lang="en-US" dirty="0"/>
              <a:t> </a:t>
            </a:r>
            <a:r>
              <a:rPr lang="en-US" dirty="0" err="1"/>
              <a:t>antwoorden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downloaden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de online module.</a:t>
            </a:r>
          </a:p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afsluitende</a:t>
            </a:r>
            <a:r>
              <a:rPr lang="en-US" dirty="0" smtClean="0"/>
              <a:t> </a:t>
            </a:r>
            <a:r>
              <a:rPr lang="en-US" dirty="0" err="1" smtClean="0"/>
              <a:t>activiteit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gedaan</a:t>
            </a:r>
            <a:r>
              <a:rPr lang="en-US" dirty="0" smtClean="0"/>
              <a:t> door </a:t>
            </a:r>
            <a:r>
              <a:rPr lang="en-US" dirty="0" err="1" smtClean="0"/>
              <a:t>dezelfde</a:t>
            </a:r>
            <a:r>
              <a:rPr lang="en-US" dirty="0" smtClean="0"/>
              <a:t> sub-</a:t>
            </a:r>
            <a:r>
              <a:rPr lang="en-US" dirty="0" err="1" smtClean="0"/>
              <a:t>nationale</a:t>
            </a:r>
            <a:r>
              <a:rPr lang="en-US" dirty="0" smtClean="0"/>
              <a:t> teams die </a:t>
            </a:r>
            <a:r>
              <a:rPr lang="en-US" dirty="0" err="1" smtClean="0"/>
              <a:t>werken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4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transnationale</a:t>
            </a:r>
            <a:r>
              <a:rPr lang="en-US" dirty="0" smtClean="0"/>
              <a:t> </a:t>
            </a:r>
            <a:r>
              <a:rPr lang="en-US" dirty="0" err="1" smtClean="0"/>
              <a:t>bedrijfsconcepten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Biedt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studenten</a:t>
            </a:r>
            <a:r>
              <a:rPr lang="en-US" dirty="0" smtClean="0"/>
              <a:t> </a:t>
            </a:r>
            <a:r>
              <a:rPr lang="en-US" dirty="0" err="1" smtClean="0"/>
              <a:t>hulp</a:t>
            </a:r>
            <a:r>
              <a:rPr lang="en-US" dirty="0" smtClean="0"/>
              <a:t> in </a:t>
            </a:r>
            <a:r>
              <a:rPr lang="en-US" dirty="0" smtClean="0"/>
              <a:t>de </a:t>
            </a:r>
            <a:r>
              <a:rPr lang="en-US" dirty="0" err="1" smtClean="0"/>
              <a:t>interactie</a:t>
            </a:r>
            <a:r>
              <a:rPr lang="en-US" dirty="0" smtClean="0"/>
              <a:t> met de </a:t>
            </a:r>
            <a:r>
              <a:rPr lang="en-US" dirty="0" err="1" smtClean="0"/>
              <a:t>markt</a:t>
            </a:r>
            <a:r>
              <a:rPr lang="en-US" dirty="0" smtClean="0"/>
              <a:t>-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gemeentevertegenwoordigers</a:t>
            </a:r>
            <a:r>
              <a:rPr lang="en-US" dirty="0" smtClean="0"/>
              <a:t>. </a:t>
            </a:r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, regel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korte</a:t>
            </a:r>
            <a:r>
              <a:rPr lang="en-US" dirty="0" smtClean="0"/>
              <a:t> ronde </a:t>
            </a:r>
            <a:r>
              <a:rPr lang="en-US" dirty="0" err="1" smtClean="0"/>
              <a:t>tafel</a:t>
            </a:r>
            <a:r>
              <a:rPr lang="en-US" dirty="0" smtClean="0"/>
              <a:t> </a:t>
            </a:r>
            <a:r>
              <a:rPr lang="en-US" dirty="0" err="1" smtClean="0"/>
              <a:t>waar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teamleiders</a:t>
            </a:r>
            <a:r>
              <a:rPr lang="en-US" dirty="0" smtClean="0"/>
              <a:t>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bedrijfsconcepten</a:t>
            </a:r>
            <a:r>
              <a:rPr lang="en-US" dirty="0" smtClean="0"/>
              <a:t> </a:t>
            </a:r>
            <a:r>
              <a:rPr lang="en-US" dirty="0" err="1" smtClean="0"/>
              <a:t>presenteren</a:t>
            </a:r>
            <a:r>
              <a:rPr lang="en-US" dirty="0" smtClean="0"/>
              <a:t> om feedback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suggesties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krijgen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Het </a:t>
            </a:r>
            <a:r>
              <a:rPr lang="en-US" b="1" dirty="0" err="1" smtClean="0">
                <a:solidFill>
                  <a:schemeClr val="accent2"/>
                </a:solidFill>
              </a:rPr>
              <a:t>uiteindelijke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doel</a:t>
            </a:r>
            <a:r>
              <a:rPr lang="en-US" b="1" dirty="0" smtClean="0">
                <a:solidFill>
                  <a:schemeClr val="accent2"/>
                </a:solidFill>
              </a:rPr>
              <a:t> is </a:t>
            </a:r>
            <a:r>
              <a:rPr lang="en-US" b="1" dirty="0" err="1" smtClean="0">
                <a:solidFill>
                  <a:schemeClr val="accent2"/>
                </a:solidFill>
              </a:rPr>
              <a:t>dat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iedere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nationale</a:t>
            </a:r>
            <a:r>
              <a:rPr lang="en-US" b="1" dirty="0" smtClean="0">
                <a:solidFill>
                  <a:schemeClr val="accent2"/>
                </a:solidFill>
              </a:rPr>
              <a:t> sub-</a:t>
            </a:r>
            <a:r>
              <a:rPr lang="en-US" b="1" dirty="0" err="1" smtClean="0">
                <a:solidFill>
                  <a:schemeClr val="accent2"/>
                </a:solidFill>
              </a:rPr>
              <a:t>groep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een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marktsonderzoek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leidt</a:t>
            </a:r>
            <a:r>
              <a:rPr lang="en-US" b="1" dirty="0" smtClean="0">
                <a:solidFill>
                  <a:schemeClr val="accent2"/>
                </a:solidFill>
              </a:rPr>
              <a:t> over het </a:t>
            </a:r>
            <a:r>
              <a:rPr lang="en-US" b="1" dirty="0" err="1" smtClean="0">
                <a:solidFill>
                  <a:schemeClr val="accent2"/>
                </a:solidFill>
              </a:rPr>
              <a:t>transnationale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bedrijfsconcept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dat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 smtClean="0">
                <a:solidFill>
                  <a:schemeClr val="accent2"/>
                </a:solidFill>
              </a:rPr>
              <a:t>vastgesteld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is </a:t>
            </a:r>
            <a:r>
              <a:rPr lang="en-US" b="1" dirty="0" err="1" smtClean="0">
                <a:solidFill>
                  <a:schemeClr val="accent2"/>
                </a:solidFill>
              </a:rPr>
              <a:t>tijdens</a:t>
            </a:r>
            <a:r>
              <a:rPr lang="en-US" b="1" dirty="0" smtClean="0">
                <a:solidFill>
                  <a:schemeClr val="accent2"/>
                </a:solidFill>
              </a:rPr>
              <a:t> de </a:t>
            </a:r>
            <a:r>
              <a:rPr lang="en-US" b="1" dirty="0" err="1" smtClean="0">
                <a:solidFill>
                  <a:schemeClr val="accent2"/>
                </a:solidFill>
              </a:rPr>
              <a:t>bijeenkomst</a:t>
            </a:r>
            <a:r>
              <a:rPr lang="en-US" b="1" dirty="0" smtClean="0">
                <a:solidFill>
                  <a:schemeClr val="accent2"/>
                </a:solidFill>
              </a:rPr>
              <a:t> in </a:t>
            </a:r>
            <a:r>
              <a:rPr lang="en-US" b="1" dirty="0" err="1" smtClean="0">
                <a:solidFill>
                  <a:schemeClr val="accent2"/>
                </a:solidFill>
              </a:rPr>
              <a:t>Kroatië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in </a:t>
            </a:r>
            <a:r>
              <a:rPr lang="en-US" b="1" dirty="0" err="1" smtClean="0">
                <a:solidFill>
                  <a:schemeClr val="accent2"/>
                </a:solidFill>
              </a:rPr>
              <a:t>Oktober</a:t>
            </a:r>
            <a:r>
              <a:rPr lang="en-US" b="1" dirty="0" smtClean="0">
                <a:solidFill>
                  <a:schemeClr val="accent2"/>
                </a:solidFill>
              </a:rPr>
              <a:t>. </a:t>
            </a:r>
            <a:r>
              <a:rPr lang="en-US" dirty="0" smtClean="0"/>
              <a:t>De </a:t>
            </a:r>
            <a:r>
              <a:rPr lang="en-US" dirty="0" err="1" smtClean="0"/>
              <a:t>resultaten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verslagen</a:t>
            </a:r>
            <a:r>
              <a:rPr lang="en-US" dirty="0" smtClean="0"/>
              <a:t> </a:t>
            </a:r>
            <a:r>
              <a:rPr lang="en-US" dirty="0" err="1" smtClean="0"/>
              <a:t>geproduceerd</a:t>
            </a:r>
            <a:r>
              <a:rPr lang="en-US" dirty="0" smtClean="0"/>
              <a:t> door de </a:t>
            </a:r>
            <a:r>
              <a:rPr lang="en-US" dirty="0" err="1" smtClean="0"/>
              <a:t>nationale</a:t>
            </a:r>
            <a:r>
              <a:rPr lang="en-US" dirty="0" smtClean="0"/>
              <a:t> sub-</a:t>
            </a:r>
            <a:r>
              <a:rPr lang="en-US" dirty="0" err="1" smtClean="0"/>
              <a:t>groepen</a:t>
            </a:r>
            <a:r>
              <a:rPr lang="en-US" dirty="0" smtClean="0"/>
              <a:t> </a:t>
            </a:r>
            <a:r>
              <a:rPr lang="en-US" dirty="0" err="1" smtClean="0"/>
              <a:t>zullen</a:t>
            </a:r>
            <a:r>
              <a:rPr lang="en-US" dirty="0" smtClean="0"/>
              <a:t> </a:t>
            </a:r>
            <a:r>
              <a:rPr lang="en-US" dirty="0" err="1" smtClean="0"/>
              <a:t>handig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workshop in Griekenland in </a:t>
            </a:r>
            <a:r>
              <a:rPr lang="en-US" dirty="0" err="1" smtClean="0"/>
              <a:t>Januari</a:t>
            </a:r>
            <a:r>
              <a:rPr lang="en-US" dirty="0" smtClean="0"/>
              <a:t> 2016.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08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Thema 1</a:t>
            </a:r>
            <a:br>
              <a:rPr lang="it-IT" dirty="0" smtClean="0"/>
            </a:br>
            <a:r>
              <a:rPr lang="it-IT" dirty="0" smtClean="0"/>
              <a:t>SWOT ANALYSE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De SWOT </a:t>
            </a:r>
            <a:r>
              <a:rPr lang="en-US" dirty="0" err="1" smtClean="0"/>
              <a:t>analyse</a:t>
            </a:r>
            <a:r>
              <a:rPr lang="en-US" dirty="0" smtClean="0"/>
              <a:t> (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bekend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Matrix SWOT)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strategisch</a:t>
            </a:r>
            <a:r>
              <a:rPr lang="en-US" dirty="0" smtClean="0"/>
              <a:t> </a:t>
            </a:r>
            <a:r>
              <a:rPr lang="en-US" dirty="0" err="1" smtClean="0"/>
              <a:t>planningsinstrument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om de </a:t>
            </a:r>
            <a:r>
              <a:rPr lang="en-US" dirty="0" err="1" smtClean="0"/>
              <a:t>sterkte</a:t>
            </a:r>
            <a:r>
              <a:rPr lang="en-US" dirty="0" smtClean="0"/>
              <a:t> (Strengths), </a:t>
            </a:r>
            <a:r>
              <a:rPr lang="en-US" dirty="0" err="1" smtClean="0"/>
              <a:t>zwakheden</a:t>
            </a:r>
            <a:r>
              <a:rPr lang="en-US" dirty="0" smtClean="0"/>
              <a:t> (Weakness), </a:t>
            </a:r>
            <a:r>
              <a:rPr lang="en-US" dirty="0" err="1" smtClean="0"/>
              <a:t>mogelijkheden</a:t>
            </a:r>
            <a:r>
              <a:rPr lang="en-US" dirty="0" smtClean="0"/>
              <a:t> (Opportunities)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dreigingen</a:t>
            </a:r>
            <a:r>
              <a:rPr lang="en-US" dirty="0" smtClean="0"/>
              <a:t> (Threats)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bedrijf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evalueren</a:t>
            </a:r>
            <a:r>
              <a:rPr lang="en-US" dirty="0" smtClean="0"/>
              <a:t>.</a:t>
            </a:r>
            <a:endParaRPr lang="it-IT" dirty="0" smtClean="0"/>
          </a:p>
          <a:p>
            <a:pPr marL="0" indent="0" algn="just">
              <a:buNone/>
            </a:pPr>
            <a:r>
              <a:rPr lang="en-US" dirty="0" smtClean="0"/>
              <a:t>De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beslaat</a:t>
            </a:r>
            <a:r>
              <a:rPr lang="en-US" dirty="0" smtClean="0"/>
              <a:t> de interne </a:t>
            </a:r>
            <a:r>
              <a:rPr lang="en-US" dirty="0" err="1" smtClean="0"/>
              <a:t>omgeving</a:t>
            </a:r>
            <a:r>
              <a:rPr lang="en-US" dirty="0" smtClean="0"/>
              <a:t> (de </a:t>
            </a:r>
            <a:r>
              <a:rPr lang="en-US" dirty="0" err="1" smtClean="0"/>
              <a:t>sterkten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zwakheden</a:t>
            </a:r>
            <a:r>
              <a:rPr lang="en-US" dirty="0" smtClean="0"/>
              <a:t>) </a:t>
            </a:r>
            <a:r>
              <a:rPr lang="en-US" dirty="0" err="1" smtClean="0"/>
              <a:t>en</a:t>
            </a:r>
            <a:r>
              <a:rPr lang="en-US" dirty="0" smtClean="0"/>
              <a:t> het </a:t>
            </a:r>
            <a:r>
              <a:rPr lang="en-US" dirty="0" err="1" smtClean="0"/>
              <a:t>externe</a:t>
            </a:r>
            <a:r>
              <a:rPr lang="en-US" dirty="0" smtClean="0"/>
              <a:t> (</a:t>
            </a:r>
            <a:r>
              <a:rPr lang="en-US" dirty="0" err="1" smtClean="0"/>
              <a:t>dreigingen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mogelijkheden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Het is </a:t>
            </a:r>
            <a:r>
              <a:rPr lang="en-US" dirty="0" err="1" smtClean="0"/>
              <a:t>belangrijk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het </a:t>
            </a:r>
            <a:r>
              <a:rPr lang="en-US" dirty="0" err="1" smtClean="0"/>
              <a:t>bedrijf</a:t>
            </a:r>
            <a:r>
              <a:rPr lang="en-US" dirty="0" smtClean="0"/>
              <a:t> </a:t>
            </a:r>
            <a:r>
              <a:rPr lang="en-US" dirty="0" err="1" smtClean="0"/>
              <a:t>weet</a:t>
            </a:r>
            <a:r>
              <a:rPr lang="en-US" dirty="0" smtClean="0"/>
              <a:t> hoe het de </a:t>
            </a:r>
            <a:r>
              <a:rPr lang="en-US" dirty="0" err="1" smtClean="0"/>
              <a:t>externe</a:t>
            </a:r>
            <a:r>
              <a:rPr lang="en-US" dirty="0" smtClean="0"/>
              <a:t> </a:t>
            </a:r>
            <a:r>
              <a:rPr lang="en-US" dirty="0" err="1" smtClean="0"/>
              <a:t>omgeving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evalueren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in </a:t>
            </a:r>
            <a:r>
              <a:rPr lang="en-US" dirty="0" err="1" smtClean="0"/>
              <a:t>staat</a:t>
            </a:r>
            <a:r>
              <a:rPr lang="en-US" dirty="0" smtClean="0"/>
              <a:t> is de </a:t>
            </a:r>
            <a:r>
              <a:rPr lang="en-US" dirty="0" err="1" smtClean="0"/>
              <a:t>mogelijkheden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dreigingen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ontdekken</a:t>
            </a:r>
            <a:r>
              <a:rPr lang="en-US" dirty="0" smtClean="0"/>
              <a:t> in de </a:t>
            </a:r>
            <a:r>
              <a:rPr lang="en-US" dirty="0" err="1" smtClean="0"/>
              <a:t>markt</a:t>
            </a:r>
            <a:r>
              <a:rPr lang="en-US" dirty="0" smtClean="0"/>
              <a:t> </a:t>
            </a:r>
            <a:r>
              <a:rPr lang="en-US" dirty="0" err="1" smtClean="0"/>
              <a:t>waarin</a:t>
            </a:r>
            <a:r>
              <a:rPr lang="en-US" dirty="0" smtClean="0"/>
              <a:t> je wilt </a:t>
            </a:r>
            <a:r>
              <a:rPr lang="en-US" dirty="0" err="1" smtClean="0"/>
              <a:t>opereren</a:t>
            </a:r>
            <a:r>
              <a:rPr lang="en-US" dirty="0" smtClean="0"/>
              <a:t>.</a:t>
            </a:r>
            <a:r>
              <a:rPr lang="it-IT" dirty="0" smtClean="0"/>
              <a:t> </a:t>
            </a:r>
          </a:p>
          <a:p>
            <a:pPr algn="just"/>
            <a:r>
              <a:rPr lang="en-US" dirty="0" smtClean="0"/>
              <a:t>Om de </a:t>
            </a:r>
            <a:r>
              <a:rPr lang="en-US" dirty="0" err="1" smtClean="0"/>
              <a:t>markt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verkennen</a:t>
            </a:r>
            <a:r>
              <a:rPr lang="en-US" dirty="0" smtClean="0"/>
              <a:t> op </a:t>
            </a:r>
            <a:r>
              <a:rPr lang="en-US" dirty="0" err="1" smtClean="0"/>
              <a:t>mogelijkheden</a:t>
            </a:r>
            <a:r>
              <a:rPr lang="en-US" dirty="0" smtClean="0"/>
              <a:t>, </a:t>
            </a:r>
            <a:r>
              <a:rPr lang="en-US" dirty="0" err="1" smtClean="0"/>
              <a:t>moeten</a:t>
            </a:r>
            <a:r>
              <a:rPr lang="en-US" dirty="0" smtClean="0"/>
              <a:t> op </a:t>
            </a:r>
            <a:r>
              <a:rPr lang="en-US" dirty="0" err="1" smtClean="0"/>
              <a:t>z’n</a:t>
            </a:r>
            <a:r>
              <a:rPr lang="en-US" dirty="0" smtClean="0"/>
              <a:t> </a:t>
            </a:r>
            <a:r>
              <a:rPr lang="en-US" dirty="0" err="1" smtClean="0"/>
              <a:t>minst</a:t>
            </a:r>
            <a:r>
              <a:rPr lang="en-US" dirty="0" smtClean="0"/>
              <a:t>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aspecten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overwogen</a:t>
            </a:r>
            <a:r>
              <a:rPr lang="en-US" dirty="0" smtClean="0"/>
              <a:t>:</a:t>
            </a:r>
            <a:endParaRPr lang="it-IT" dirty="0" smtClean="0"/>
          </a:p>
          <a:p>
            <a:pPr lvl="1"/>
            <a:r>
              <a:rPr lang="en-US" dirty="0" err="1" smtClean="0"/>
              <a:t>Bied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bestaand</a:t>
            </a:r>
            <a:r>
              <a:rPr lang="en-US" dirty="0" smtClean="0"/>
              <a:t> product </a:t>
            </a:r>
            <a:r>
              <a:rPr lang="en-US" dirty="0" err="1" smtClean="0"/>
              <a:t>aan</a:t>
            </a:r>
            <a:r>
              <a:rPr lang="en-US" dirty="0" smtClean="0"/>
              <a:t>, maar 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manier</a:t>
            </a:r>
            <a:r>
              <a:rPr lang="en-US" dirty="0" smtClean="0"/>
              <a:t> of op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kwalitatief</a:t>
            </a:r>
            <a:r>
              <a:rPr lang="en-US" dirty="0" smtClean="0"/>
              <a:t> </a:t>
            </a:r>
            <a:r>
              <a:rPr lang="en-US" dirty="0" err="1" smtClean="0"/>
              <a:t>betere</a:t>
            </a:r>
            <a:r>
              <a:rPr lang="en-US" dirty="0" smtClean="0"/>
              <a:t> </a:t>
            </a:r>
            <a:r>
              <a:rPr lang="en-US" dirty="0" err="1" smtClean="0"/>
              <a:t>manier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het reeds </a:t>
            </a:r>
            <a:r>
              <a:rPr lang="en-US" dirty="0" err="1" smtClean="0"/>
              <a:t>bestaande</a:t>
            </a:r>
            <a:endParaRPr lang="en-US" dirty="0" smtClean="0"/>
          </a:p>
          <a:p>
            <a:pPr lvl="1"/>
            <a:r>
              <a:rPr lang="en-US" dirty="0" err="1" smtClean="0"/>
              <a:t>Bied</a:t>
            </a:r>
            <a:r>
              <a:rPr lang="en-US" dirty="0" smtClean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waarvan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kort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beschikbaarheid</a:t>
            </a:r>
            <a:r>
              <a:rPr lang="en-US" dirty="0" smtClean="0"/>
              <a:t> is</a:t>
            </a:r>
          </a:p>
          <a:p>
            <a:pPr lvl="1"/>
            <a:r>
              <a:rPr lang="en-US" dirty="0" err="1" smtClean="0"/>
              <a:t>Bied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product of </a:t>
            </a:r>
            <a:r>
              <a:rPr lang="en-US" dirty="0" err="1" smtClean="0"/>
              <a:t>dienst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die </a:t>
            </a:r>
            <a:r>
              <a:rPr lang="en-US" dirty="0" err="1" smtClean="0"/>
              <a:t>geheel</a:t>
            </a:r>
            <a:r>
              <a:rPr lang="en-US" dirty="0" smtClean="0"/>
              <a:t> </a:t>
            </a:r>
            <a:r>
              <a:rPr lang="en-US" dirty="0" err="1" smtClean="0"/>
              <a:t>nieuw</a:t>
            </a:r>
            <a:r>
              <a:rPr lang="en-US" dirty="0" smtClean="0"/>
              <a:t> is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err="1" smtClean="0"/>
              <a:t>Vraag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studenten</a:t>
            </a:r>
            <a:r>
              <a:rPr lang="en-US" dirty="0"/>
              <a:t> om de </a:t>
            </a:r>
            <a:r>
              <a:rPr lang="en-US" dirty="0" err="1"/>
              <a:t>resultaten</a:t>
            </a:r>
            <a:r>
              <a:rPr lang="en-US" dirty="0"/>
              <a:t> van de </a:t>
            </a:r>
            <a:r>
              <a:rPr lang="en-US" dirty="0" err="1"/>
              <a:t>opdrachten</a:t>
            </a:r>
            <a:r>
              <a:rPr lang="en-US" dirty="0"/>
              <a:t> die </a:t>
            </a:r>
            <a:r>
              <a:rPr lang="en-US" dirty="0" err="1"/>
              <a:t>gemaakt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in module </a:t>
            </a:r>
            <a:r>
              <a:rPr lang="en-US" dirty="0" smtClean="0"/>
              <a:t>2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vergelijken</a:t>
            </a:r>
            <a:r>
              <a:rPr lang="en-US" dirty="0"/>
              <a:t>. (</a:t>
            </a:r>
            <a:r>
              <a:rPr lang="en-US" dirty="0" err="1"/>
              <a:t>iedere</a:t>
            </a:r>
            <a:r>
              <a:rPr lang="en-US" dirty="0"/>
              <a:t> student </a:t>
            </a:r>
            <a:r>
              <a:rPr lang="en-US" dirty="0" err="1"/>
              <a:t>presenteert</a:t>
            </a:r>
            <a:r>
              <a:rPr lang="en-US" dirty="0"/>
              <a:t> de </a:t>
            </a:r>
            <a:r>
              <a:rPr lang="en-US" dirty="0" err="1"/>
              <a:t>resultaten</a:t>
            </a:r>
            <a:r>
              <a:rPr lang="en-US" dirty="0"/>
              <a:t> van de rest van de </a:t>
            </a:r>
            <a:r>
              <a:rPr lang="en-US" dirty="0" err="1"/>
              <a:t>groep</a:t>
            </a:r>
            <a:r>
              <a:rPr lang="en-US" dirty="0"/>
              <a:t>) – 1 </a:t>
            </a:r>
            <a:r>
              <a:rPr lang="en-US" dirty="0" err="1"/>
              <a:t>uur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De </a:t>
            </a:r>
            <a:r>
              <a:rPr lang="en-US" dirty="0" err="1" smtClean="0"/>
              <a:t>groep</a:t>
            </a:r>
            <a:r>
              <a:rPr lang="en-US" dirty="0" smtClean="0"/>
              <a:t> </a:t>
            </a:r>
            <a:r>
              <a:rPr lang="en-US" dirty="0" err="1" smtClean="0"/>
              <a:t>maakt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promotiefolder</a:t>
            </a:r>
            <a:r>
              <a:rPr lang="en-US" dirty="0" smtClean="0"/>
              <a:t> van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transnationale</a:t>
            </a:r>
            <a:r>
              <a:rPr lang="en-US" dirty="0" smtClean="0"/>
              <a:t> </a:t>
            </a:r>
            <a:r>
              <a:rPr lang="en-US" dirty="0" err="1" smtClean="0"/>
              <a:t>bedrijfsconcept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let </a:t>
            </a:r>
            <a:r>
              <a:rPr lang="en-US" dirty="0" err="1" smtClean="0"/>
              <a:t>daarbij</a:t>
            </a:r>
            <a:r>
              <a:rPr lang="en-US" dirty="0" smtClean="0"/>
              <a:t> op de </a:t>
            </a:r>
            <a:r>
              <a:rPr lang="en-US" dirty="0" err="1" smtClean="0"/>
              <a:t>doelgroep</a:t>
            </a:r>
            <a:r>
              <a:rPr lang="en-US" dirty="0" smtClean="0"/>
              <a:t> van </a:t>
            </a:r>
            <a:r>
              <a:rPr lang="en-US" dirty="0" err="1" smtClean="0"/>
              <a:t>hun</a:t>
            </a:r>
            <a:r>
              <a:rPr lang="en-US" dirty="0" smtClean="0"/>
              <a:t> product / </a:t>
            </a:r>
            <a:r>
              <a:rPr lang="en-US" dirty="0" err="1" smtClean="0"/>
              <a:t>dienst</a:t>
            </a:r>
            <a:r>
              <a:rPr lang="en-US" dirty="0" smtClean="0"/>
              <a:t> – 1 </a:t>
            </a:r>
            <a:r>
              <a:rPr lang="en-US" dirty="0" err="1" smtClean="0"/>
              <a:t>uur</a:t>
            </a:r>
            <a:endParaRPr lang="en-US" dirty="0" smtClean="0"/>
          </a:p>
          <a:p>
            <a:pPr marL="514350" lvl="0" indent="-51435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TIP VOOR DOCENTEN: </a:t>
            </a:r>
            <a:r>
              <a:rPr lang="en-US" i="1" dirty="0" err="1" smtClean="0">
                <a:solidFill>
                  <a:srgbClr val="FF0000"/>
                </a:solidFill>
              </a:rPr>
              <a:t>ondanks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dat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dit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een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activiteit</a:t>
            </a:r>
            <a:r>
              <a:rPr lang="en-US" i="1" dirty="0" smtClean="0">
                <a:solidFill>
                  <a:srgbClr val="FF0000"/>
                </a:solidFill>
              </a:rPr>
              <a:t> is die in module 3 </a:t>
            </a:r>
            <a:r>
              <a:rPr lang="en-US" i="1" dirty="0" err="1" smtClean="0">
                <a:solidFill>
                  <a:srgbClr val="FF0000"/>
                </a:solidFill>
              </a:rPr>
              <a:t>plaatsvindt</a:t>
            </a:r>
            <a:r>
              <a:rPr lang="en-US" i="1" dirty="0" smtClean="0">
                <a:solidFill>
                  <a:srgbClr val="FF0000"/>
                </a:solidFill>
              </a:rPr>
              <a:t>, spoor de </a:t>
            </a:r>
            <a:r>
              <a:rPr lang="en-US" i="1" dirty="0" err="1" smtClean="0">
                <a:solidFill>
                  <a:srgbClr val="FF0000"/>
                </a:solidFill>
              </a:rPr>
              <a:t>studenten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aan</a:t>
            </a:r>
            <a:r>
              <a:rPr lang="en-US" i="1" dirty="0" smtClean="0">
                <a:solidFill>
                  <a:srgbClr val="FF0000"/>
                </a:solidFill>
              </a:rPr>
              <a:t> om </a:t>
            </a:r>
            <a:r>
              <a:rPr lang="en-US" i="1" dirty="0" err="1" smtClean="0">
                <a:solidFill>
                  <a:srgbClr val="FF0000"/>
                </a:solidFill>
              </a:rPr>
              <a:t>een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eerste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versie</a:t>
            </a:r>
            <a:r>
              <a:rPr lang="en-US" i="1" dirty="0" smtClean="0">
                <a:solidFill>
                  <a:srgbClr val="FF0000"/>
                </a:solidFill>
              </a:rPr>
              <a:t> van het logo </a:t>
            </a:r>
            <a:r>
              <a:rPr lang="en-US" i="1" dirty="0" err="1" smtClean="0">
                <a:solidFill>
                  <a:srgbClr val="FF0000"/>
                </a:solidFill>
              </a:rPr>
              <a:t>te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maken</a:t>
            </a:r>
            <a:r>
              <a:rPr lang="en-US" i="1" dirty="0" smtClean="0">
                <a:solidFill>
                  <a:srgbClr val="FF0000"/>
                </a:solidFill>
              </a:rPr>
              <a:t>… </a:t>
            </a:r>
            <a:r>
              <a:rPr lang="en-US" i="1" dirty="0" err="1" smtClean="0">
                <a:solidFill>
                  <a:srgbClr val="FF0000"/>
                </a:solidFill>
              </a:rPr>
              <a:t>dat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zal</a:t>
            </a:r>
            <a:r>
              <a:rPr lang="en-US" i="1" dirty="0" smtClean="0">
                <a:solidFill>
                  <a:srgbClr val="FF0000"/>
                </a:solidFill>
              </a:rPr>
              <a:t> van pas </a:t>
            </a:r>
            <a:r>
              <a:rPr lang="en-US" i="1" dirty="0" err="1" smtClean="0">
                <a:solidFill>
                  <a:srgbClr val="FF0000"/>
                </a:solidFill>
              </a:rPr>
              <a:t>komen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bij</a:t>
            </a:r>
            <a:r>
              <a:rPr lang="en-US" i="1" dirty="0" smtClean="0">
                <a:solidFill>
                  <a:srgbClr val="FF0000"/>
                </a:solidFill>
              </a:rPr>
              <a:t> de </a:t>
            </a:r>
            <a:r>
              <a:rPr lang="en-US" i="1" dirty="0" err="1" smtClean="0">
                <a:solidFill>
                  <a:srgbClr val="FF0000"/>
                </a:solidFill>
              </a:rPr>
              <a:t>bijeenkomst</a:t>
            </a:r>
            <a:r>
              <a:rPr lang="en-US" i="1" dirty="0" smtClean="0">
                <a:solidFill>
                  <a:srgbClr val="FF0000"/>
                </a:solidFill>
              </a:rPr>
              <a:t> in </a:t>
            </a:r>
            <a:r>
              <a:rPr lang="en-US" i="1" dirty="0" err="1" smtClean="0">
                <a:solidFill>
                  <a:srgbClr val="FF0000"/>
                </a:solidFill>
              </a:rPr>
              <a:t>Januari</a:t>
            </a:r>
            <a:r>
              <a:rPr lang="en-US" i="1" dirty="0" smtClean="0">
                <a:solidFill>
                  <a:srgbClr val="FF0000"/>
                </a:solidFill>
              </a:rPr>
              <a:t> 2016.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Afsluitende activiteit van de module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sz="3600" i="1" dirty="0" err="1" smtClean="0">
                <a:solidFill>
                  <a:schemeClr val="accent2"/>
                </a:solidFill>
              </a:rPr>
              <a:t>Activiteit</a:t>
            </a:r>
            <a:r>
              <a:rPr lang="en-US" sz="3600" i="1" dirty="0" smtClean="0">
                <a:solidFill>
                  <a:schemeClr val="accent2"/>
                </a:solidFill>
              </a:rPr>
              <a:t> n.1 – Het </a:t>
            </a:r>
            <a:r>
              <a:rPr lang="en-US" sz="3600" i="1" dirty="0" err="1" smtClean="0">
                <a:solidFill>
                  <a:schemeClr val="accent2"/>
                </a:solidFill>
              </a:rPr>
              <a:t>opzetten</a:t>
            </a:r>
            <a:r>
              <a:rPr lang="en-US" sz="3600" i="1" dirty="0" smtClean="0">
                <a:solidFill>
                  <a:schemeClr val="accent2"/>
                </a:solidFill>
              </a:rPr>
              <a:t> van het </a:t>
            </a:r>
            <a:r>
              <a:rPr lang="en-US" sz="3600" i="1" dirty="0" err="1" smtClean="0">
                <a:solidFill>
                  <a:schemeClr val="accent2"/>
                </a:solidFill>
              </a:rPr>
              <a:t>marktsonderzoek</a:t>
            </a:r>
            <a:r>
              <a:rPr lang="en-US" sz="3600" i="1" dirty="0" smtClean="0">
                <a:solidFill>
                  <a:schemeClr val="accent2"/>
                </a:solidFill>
              </a:rPr>
              <a:t> (4 </a:t>
            </a:r>
            <a:r>
              <a:rPr lang="en-US" sz="3600" i="1" dirty="0" err="1" smtClean="0">
                <a:solidFill>
                  <a:schemeClr val="accent2"/>
                </a:solidFill>
              </a:rPr>
              <a:t>uur</a:t>
            </a:r>
            <a:r>
              <a:rPr lang="en-US" sz="3600" i="1" dirty="0" smtClean="0">
                <a:solidFill>
                  <a:schemeClr val="accent2"/>
                </a:solidFill>
              </a:rPr>
              <a:t> </a:t>
            </a:r>
            <a:r>
              <a:rPr lang="en-US" sz="3600" i="1" dirty="0" err="1" smtClean="0">
                <a:solidFill>
                  <a:schemeClr val="accent2"/>
                </a:solidFill>
              </a:rPr>
              <a:t>nodig</a:t>
            </a:r>
            <a:r>
              <a:rPr lang="en-US" sz="3600" i="1" dirty="0" smtClean="0">
                <a:solidFill>
                  <a:schemeClr val="accent2"/>
                </a:solidFill>
              </a:rPr>
              <a:t>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35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Iedere</a:t>
            </a:r>
            <a:r>
              <a:rPr lang="en-US" dirty="0" smtClean="0"/>
              <a:t> </a:t>
            </a:r>
            <a:r>
              <a:rPr lang="en-US" dirty="0" err="1" smtClean="0"/>
              <a:t>nationale</a:t>
            </a:r>
            <a:r>
              <a:rPr lang="en-US" dirty="0" smtClean="0"/>
              <a:t> sub-</a:t>
            </a:r>
            <a:r>
              <a:rPr lang="en-US" dirty="0" err="1" smtClean="0"/>
              <a:t>groep</a:t>
            </a:r>
            <a:r>
              <a:rPr lang="en-US" dirty="0" smtClean="0"/>
              <a:t> </a:t>
            </a:r>
            <a:r>
              <a:rPr lang="en-US" dirty="0" err="1" smtClean="0"/>
              <a:t>bepaalt</a:t>
            </a:r>
            <a:r>
              <a:rPr lang="en-US" dirty="0" smtClean="0"/>
              <a:t> het </a:t>
            </a:r>
            <a:r>
              <a:rPr lang="en-US" dirty="0" err="1" smtClean="0"/>
              <a:t>belangrijkste</a:t>
            </a:r>
            <a:r>
              <a:rPr lang="en-US" dirty="0" smtClean="0"/>
              <a:t> </a:t>
            </a:r>
            <a:r>
              <a:rPr lang="en-US" dirty="0" err="1" smtClean="0"/>
              <a:t>sterke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zwakke</a:t>
            </a:r>
            <a:r>
              <a:rPr lang="en-US" dirty="0" smtClean="0"/>
              <a:t> punt van </a:t>
            </a:r>
            <a:r>
              <a:rPr lang="en-US" dirty="0" err="1" smtClean="0"/>
              <a:t>hun</a:t>
            </a:r>
            <a:r>
              <a:rPr lang="en-US" dirty="0" smtClean="0"/>
              <a:t> product / </a:t>
            </a:r>
            <a:r>
              <a:rPr lang="en-US" dirty="0" err="1" smtClean="0"/>
              <a:t>dienst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poster die </a:t>
            </a:r>
            <a:r>
              <a:rPr lang="en-US" dirty="0" err="1" smtClean="0"/>
              <a:t>gedeeld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ondervraagd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met </a:t>
            </a:r>
            <a:r>
              <a:rPr lang="en-US" dirty="0" err="1" smtClean="0"/>
              <a:t>commentaar</a:t>
            </a:r>
            <a:r>
              <a:rPr lang="en-US" dirty="0" smtClean="0"/>
              <a:t> van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studenten</a:t>
            </a:r>
            <a:r>
              <a:rPr lang="en-US" dirty="0" smtClean="0"/>
              <a:t> – 1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  <a:endParaRPr lang="it-IT" sz="2200" dirty="0" smtClean="0"/>
          </a:p>
          <a:p>
            <a:r>
              <a:rPr lang="en-US" dirty="0" err="1" smtClean="0"/>
              <a:t>Een</a:t>
            </a:r>
            <a:r>
              <a:rPr lang="en-US" dirty="0" smtClean="0"/>
              <a:t> online </a:t>
            </a:r>
            <a:r>
              <a:rPr lang="en-US" dirty="0" err="1" smtClean="0"/>
              <a:t>vragenlijst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onderzoek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opgezet</a:t>
            </a:r>
            <a:r>
              <a:rPr lang="en-US" dirty="0" smtClean="0"/>
              <a:t>, </a:t>
            </a:r>
            <a:r>
              <a:rPr lang="en-US" dirty="0" err="1" smtClean="0"/>
              <a:t>inclusief</a:t>
            </a:r>
            <a:r>
              <a:rPr lang="en-US" dirty="0" smtClean="0"/>
              <a:t> 10 </a:t>
            </a:r>
            <a:r>
              <a:rPr lang="en-US" dirty="0" err="1" smtClean="0"/>
              <a:t>vragen</a:t>
            </a:r>
            <a:r>
              <a:rPr lang="en-US" dirty="0" smtClean="0"/>
              <a:t> om </a:t>
            </a:r>
            <a:r>
              <a:rPr lang="en-US" dirty="0" err="1" smtClean="0"/>
              <a:t>zowel</a:t>
            </a:r>
            <a:r>
              <a:rPr lang="en-US" dirty="0" smtClean="0"/>
              <a:t> de </a:t>
            </a:r>
            <a:r>
              <a:rPr lang="en-US" dirty="0" err="1" smtClean="0"/>
              <a:t>sterke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zwakke</a:t>
            </a:r>
            <a:r>
              <a:rPr lang="en-US" dirty="0" smtClean="0"/>
              <a:t> </a:t>
            </a:r>
            <a:r>
              <a:rPr lang="en-US" dirty="0" err="1" smtClean="0"/>
              <a:t>punten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bevestigen</a:t>
            </a:r>
            <a:r>
              <a:rPr lang="en-US" dirty="0" smtClean="0"/>
              <a:t>,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assessment rooster </a:t>
            </a:r>
            <a:r>
              <a:rPr lang="en-US" dirty="0" err="1" smtClean="0"/>
              <a:t>voor</a:t>
            </a:r>
            <a:r>
              <a:rPr lang="en-US" dirty="0" smtClean="0"/>
              <a:t> het </a:t>
            </a:r>
            <a:r>
              <a:rPr lang="en-US" dirty="0" err="1" smtClean="0"/>
              <a:t>bedrijfsconcept</a:t>
            </a:r>
            <a:r>
              <a:rPr lang="en-US" dirty="0" smtClean="0"/>
              <a:t> </a:t>
            </a:r>
            <a:r>
              <a:rPr lang="en-US" dirty="0" err="1" smtClean="0"/>
              <a:t>gebaseerd</a:t>
            </a:r>
            <a:r>
              <a:rPr lang="en-US" dirty="0" smtClean="0"/>
              <a:t> op de </a:t>
            </a:r>
            <a:r>
              <a:rPr lang="en-US" dirty="0" err="1" smtClean="0"/>
              <a:t>volgende</a:t>
            </a:r>
            <a:r>
              <a:rPr lang="en-US" dirty="0" smtClean="0"/>
              <a:t> </a:t>
            </a:r>
            <a:r>
              <a:rPr lang="en-US" dirty="0" err="1" smtClean="0"/>
              <a:t>aspecten</a:t>
            </a:r>
            <a:r>
              <a:rPr lang="en-US" dirty="0" smtClean="0"/>
              <a:t>:</a:t>
            </a:r>
            <a:endParaRPr lang="en-GB" dirty="0" smtClean="0"/>
          </a:p>
          <a:p>
            <a:pPr lvl="1"/>
            <a:r>
              <a:rPr lang="en-GB" dirty="0" err="1" smtClean="0"/>
              <a:t>Originaliteit</a:t>
            </a:r>
            <a:r>
              <a:rPr lang="en-GB" dirty="0" smtClean="0"/>
              <a:t>/</a:t>
            </a:r>
            <a:r>
              <a:rPr lang="en-GB" dirty="0" err="1" smtClean="0"/>
              <a:t>Differentiatie</a:t>
            </a:r>
            <a:r>
              <a:rPr lang="en-GB" dirty="0" smtClean="0"/>
              <a:t> </a:t>
            </a:r>
            <a:endParaRPr lang="it-IT" dirty="0" smtClean="0"/>
          </a:p>
          <a:p>
            <a:pPr lvl="1"/>
            <a:r>
              <a:rPr lang="en-GB" dirty="0" err="1" smtClean="0"/>
              <a:t>Innovatie</a:t>
            </a:r>
            <a:endParaRPr lang="it-IT" dirty="0" smtClean="0"/>
          </a:p>
          <a:p>
            <a:pPr lvl="1"/>
            <a:r>
              <a:rPr lang="en-GB" dirty="0" err="1" smtClean="0"/>
              <a:t>Verkoopbaarheid</a:t>
            </a:r>
            <a:endParaRPr lang="it-IT" dirty="0" smtClean="0"/>
          </a:p>
          <a:p>
            <a:pPr lvl="1"/>
            <a:r>
              <a:rPr lang="en-GB" dirty="0" err="1" smtClean="0"/>
              <a:t>Concurrentievermogen</a:t>
            </a:r>
            <a:endParaRPr lang="it-IT" dirty="0" smtClean="0"/>
          </a:p>
          <a:p>
            <a:pPr lvl="1"/>
            <a:r>
              <a:rPr lang="en-GB" dirty="0" err="1" smtClean="0"/>
              <a:t>Haalbaarheid</a:t>
            </a:r>
            <a:endParaRPr lang="it-IT" dirty="0" smtClean="0"/>
          </a:p>
          <a:p>
            <a:pPr lvl="1"/>
            <a:r>
              <a:rPr lang="en-GB" dirty="0" err="1" smtClean="0"/>
              <a:t>Winstgevendheid</a:t>
            </a:r>
            <a:endParaRPr lang="it-IT" dirty="0" smtClean="0"/>
          </a:p>
          <a:p>
            <a:pPr lvl="1"/>
            <a:r>
              <a:rPr lang="en-GB" dirty="0" err="1" smtClean="0"/>
              <a:t>Functionaliteit</a:t>
            </a:r>
            <a:endParaRPr lang="en-GB" dirty="0" smtClean="0"/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TIP VOOR DOCENTEN: links </a:t>
            </a:r>
            <a:r>
              <a:rPr lang="en-US" i="1" dirty="0" err="1" smtClean="0">
                <a:solidFill>
                  <a:srgbClr val="FF0000"/>
                </a:solidFill>
              </a:rPr>
              <a:t>naar</a:t>
            </a:r>
            <a:r>
              <a:rPr lang="en-US" i="1" dirty="0" smtClean="0">
                <a:solidFill>
                  <a:srgbClr val="FF0000"/>
                </a:solidFill>
              </a:rPr>
              <a:t> online </a:t>
            </a:r>
            <a:r>
              <a:rPr lang="en-US" i="1" dirty="0" err="1" smtClean="0">
                <a:solidFill>
                  <a:srgbClr val="FF0000"/>
                </a:solidFill>
              </a:rPr>
              <a:t>diensten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voor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een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vragenlijst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worden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geleverd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Afsluitende activiteit van de module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sz="3600" i="1" dirty="0" err="1" smtClean="0">
                <a:solidFill>
                  <a:schemeClr val="accent2"/>
                </a:solidFill>
              </a:rPr>
              <a:t>Activiteit</a:t>
            </a:r>
            <a:r>
              <a:rPr lang="en-US" sz="3600" i="1" dirty="0" smtClean="0">
                <a:solidFill>
                  <a:schemeClr val="accent2"/>
                </a:solidFill>
              </a:rPr>
              <a:t> n.1 – Het </a:t>
            </a:r>
            <a:r>
              <a:rPr lang="en-US" sz="3600" i="1" dirty="0" err="1" smtClean="0">
                <a:solidFill>
                  <a:schemeClr val="accent2"/>
                </a:solidFill>
              </a:rPr>
              <a:t>opzetten</a:t>
            </a:r>
            <a:r>
              <a:rPr lang="en-US" sz="3600" i="1" dirty="0" smtClean="0">
                <a:solidFill>
                  <a:schemeClr val="accent2"/>
                </a:solidFill>
              </a:rPr>
              <a:t> van het </a:t>
            </a:r>
            <a:r>
              <a:rPr lang="en-US" sz="3600" i="1" dirty="0" err="1" smtClean="0">
                <a:solidFill>
                  <a:schemeClr val="accent2"/>
                </a:solidFill>
              </a:rPr>
              <a:t>marktonderzoek</a:t>
            </a:r>
            <a:r>
              <a:rPr lang="en-US" sz="3600" i="1" dirty="0" smtClean="0">
                <a:solidFill>
                  <a:schemeClr val="accent2"/>
                </a:solidFill>
              </a:rPr>
              <a:t> </a:t>
            </a:r>
            <a:r>
              <a:rPr lang="en-US" sz="3600" i="1" dirty="0" smtClean="0">
                <a:solidFill>
                  <a:schemeClr val="accent2"/>
                </a:solidFill>
              </a:rPr>
              <a:t>(4 </a:t>
            </a:r>
            <a:r>
              <a:rPr lang="en-US" sz="3600" i="1" dirty="0" err="1" smtClean="0">
                <a:solidFill>
                  <a:schemeClr val="accent2"/>
                </a:solidFill>
              </a:rPr>
              <a:t>uur</a:t>
            </a:r>
            <a:r>
              <a:rPr lang="en-US" sz="3600" i="1" dirty="0" smtClean="0">
                <a:solidFill>
                  <a:schemeClr val="accent2"/>
                </a:solidFill>
              </a:rPr>
              <a:t> </a:t>
            </a:r>
            <a:r>
              <a:rPr lang="en-US" sz="3600" i="1" dirty="0" err="1" smtClean="0">
                <a:solidFill>
                  <a:schemeClr val="accent2"/>
                </a:solidFill>
              </a:rPr>
              <a:t>nodig</a:t>
            </a:r>
            <a:r>
              <a:rPr lang="en-US" sz="3600" i="1" dirty="0" smtClean="0">
                <a:solidFill>
                  <a:schemeClr val="accent2"/>
                </a:solidFill>
              </a:rPr>
              <a:t>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Iedere</a:t>
            </a:r>
            <a:r>
              <a:rPr lang="en-US" dirty="0" smtClean="0"/>
              <a:t> </a:t>
            </a:r>
            <a:r>
              <a:rPr lang="en-US" dirty="0" err="1" smtClean="0"/>
              <a:t>groep</a:t>
            </a:r>
            <a:r>
              <a:rPr lang="en-US" dirty="0" smtClean="0"/>
              <a:t> </a:t>
            </a:r>
            <a:r>
              <a:rPr lang="en-US" dirty="0" err="1" smtClean="0"/>
              <a:t>administreert</a:t>
            </a:r>
            <a:r>
              <a:rPr lang="en-US" dirty="0" smtClean="0"/>
              <a:t> </a:t>
            </a:r>
            <a:r>
              <a:rPr lang="en-US" dirty="0" err="1" smtClean="0"/>
              <a:t>onafhankelijk</a:t>
            </a:r>
            <a:r>
              <a:rPr lang="en-US" dirty="0" smtClean="0"/>
              <a:t> de </a:t>
            </a:r>
            <a:r>
              <a:rPr lang="en-US" dirty="0" err="1" smtClean="0"/>
              <a:t>vragenlijsten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</a:t>
            </a:r>
            <a:r>
              <a:rPr lang="en-US" dirty="0" err="1" smtClean="0"/>
              <a:t>geselecteerde</a:t>
            </a:r>
            <a:r>
              <a:rPr lang="en-US" dirty="0" smtClean="0"/>
              <a:t> </a:t>
            </a:r>
            <a:r>
              <a:rPr lang="en-US" dirty="0" err="1" smtClean="0"/>
              <a:t>doel</a:t>
            </a:r>
            <a:r>
              <a:rPr lang="en-US" dirty="0" smtClean="0"/>
              <a:t> </a:t>
            </a:r>
            <a:r>
              <a:rPr lang="en-US" dirty="0" err="1" smtClean="0"/>
              <a:t>volgens</a:t>
            </a:r>
            <a:r>
              <a:rPr lang="en-US" dirty="0" smtClean="0"/>
              <a:t> de </a:t>
            </a:r>
            <a:r>
              <a:rPr lang="en-US" dirty="0" err="1" smtClean="0"/>
              <a:t>strategie</a:t>
            </a:r>
            <a:r>
              <a:rPr lang="en-US" dirty="0" smtClean="0"/>
              <a:t> die </a:t>
            </a:r>
            <a:r>
              <a:rPr lang="en-US" dirty="0" err="1" smtClean="0"/>
              <a:t>hun</a:t>
            </a:r>
            <a:r>
              <a:rPr lang="en-US" dirty="0" smtClean="0"/>
              <a:t> </a:t>
            </a:r>
            <a:r>
              <a:rPr lang="en-US" dirty="0" err="1" smtClean="0"/>
              <a:t>voorkeur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. </a:t>
            </a:r>
            <a:r>
              <a:rPr lang="en-US" dirty="0" err="1" smtClean="0"/>
              <a:t>Alle</a:t>
            </a:r>
            <a:r>
              <a:rPr lang="en-US" dirty="0" smtClean="0"/>
              <a:t> data </a:t>
            </a:r>
            <a:r>
              <a:rPr lang="en-US" dirty="0" err="1" smtClean="0"/>
              <a:t>moet</a:t>
            </a:r>
            <a:r>
              <a:rPr lang="en-US" dirty="0" smtClean="0"/>
              <a:t> in </a:t>
            </a:r>
            <a:r>
              <a:rPr lang="en-US" dirty="0" err="1" smtClean="0"/>
              <a:t>ieder</a:t>
            </a:r>
            <a:r>
              <a:rPr lang="en-US" dirty="0" smtClean="0"/>
              <a:t> </a:t>
            </a:r>
            <a:r>
              <a:rPr lang="en-US" dirty="0" err="1" smtClean="0"/>
              <a:t>geval</a:t>
            </a:r>
            <a:r>
              <a:rPr lang="en-US" dirty="0" smtClean="0"/>
              <a:t> </a:t>
            </a:r>
            <a:r>
              <a:rPr lang="en-US" dirty="0" err="1" smtClean="0"/>
              <a:t>uiteindelijk</a:t>
            </a:r>
            <a:r>
              <a:rPr lang="en-US" dirty="0" smtClean="0"/>
              <a:t> </a:t>
            </a:r>
            <a:r>
              <a:rPr lang="en-US" dirty="0" err="1" smtClean="0"/>
              <a:t>ingevoerd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in de online </a:t>
            </a:r>
            <a:r>
              <a:rPr lang="en-US" dirty="0" err="1" smtClean="0"/>
              <a:t>vragenlijst</a:t>
            </a:r>
            <a:r>
              <a:rPr lang="en-US" dirty="0" smtClean="0"/>
              <a:t> door de </a:t>
            </a:r>
            <a:r>
              <a:rPr lang="en-US" dirty="0" err="1" smtClean="0"/>
              <a:t>studenten</a:t>
            </a:r>
            <a:r>
              <a:rPr lang="en-US" dirty="0" smtClean="0"/>
              <a:t>. </a:t>
            </a:r>
            <a:r>
              <a:rPr lang="en-US" dirty="0" err="1" smtClean="0"/>
              <a:t>Kopieën</a:t>
            </a:r>
            <a:r>
              <a:rPr lang="en-US" dirty="0" smtClean="0"/>
              <a:t> van de </a:t>
            </a:r>
            <a:r>
              <a:rPr lang="en-US" dirty="0" err="1" smtClean="0"/>
              <a:t>promotiefolder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vragenlijsten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geleverd</a:t>
            </a:r>
            <a:r>
              <a:rPr lang="en-US" dirty="0" smtClean="0"/>
              <a:t> door de school.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Afsluitende activiteit van de module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sz="3600" i="1" dirty="0" err="1" smtClean="0">
                <a:solidFill>
                  <a:schemeClr val="accent2"/>
                </a:solidFill>
              </a:rPr>
              <a:t>Activiteit</a:t>
            </a:r>
            <a:r>
              <a:rPr lang="en-US" sz="3600" i="1" dirty="0" smtClean="0">
                <a:solidFill>
                  <a:schemeClr val="accent2"/>
                </a:solidFill>
              </a:rPr>
              <a:t> n.2 – De </a:t>
            </a:r>
            <a:r>
              <a:rPr lang="en-US" sz="3600" i="1" dirty="0" err="1" smtClean="0">
                <a:solidFill>
                  <a:schemeClr val="accent2"/>
                </a:solidFill>
              </a:rPr>
              <a:t>uitvoering</a:t>
            </a:r>
            <a:r>
              <a:rPr lang="en-US" sz="3600" i="1" dirty="0" smtClean="0">
                <a:solidFill>
                  <a:schemeClr val="accent2"/>
                </a:solidFill>
              </a:rPr>
              <a:t> van het </a:t>
            </a:r>
            <a:r>
              <a:rPr lang="en-US" sz="3600" i="1" dirty="0" err="1" smtClean="0">
                <a:solidFill>
                  <a:schemeClr val="accent2"/>
                </a:solidFill>
              </a:rPr>
              <a:t>marktonderzoek</a:t>
            </a:r>
            <a:r>
              <a:rPr lang="en-US" sz="3600" i="1" dirty="0" smtClean="0">
                <a:solidFill>
                  <a:schemeClr val="accent2"/>
                </a:solidFill>
              </a:rPr>
              <a:t> </a:t>
            </a:r>
            <a:r>
              <a:rPr lang="en-US" sz="3600" i="1" dirty="0" smtClean="0">
                <a:solidFill>
                  <a:schemeClr val="accent2"/>
                </a:solidFill>
              </a:rPr>
              <a:t>(</a:t>
            </a:r>
            <a:r>
              <a:rPr lang="en-US" sz="3600" i="1" dirty="0" err="1" smtClean="0">
                <a:solidFill>
                  <a:schemeClr val="accent2"/>
                </a:solidFill>
              </a:rPr>
              <a:t>huiswerkactiviteit</a:t>
            </a:r>
            <a:r>
              <a:rPr lang="en-US" sz="3600" i="1" dirty="0" smtClean="0">
                <a:solidFill>
                  <a:schemeClr val="accent2"/>
                </a:solidFill>
              </a:rPr>
              <a:t> – 12 </a:t>
            </a:r>
            <a:r>
              <a:rPr lang="en-US" sz="3600" i="1" dirty="0" err="1" smtClean="0">
                <a:solidFill>
                  <a:schemeClr val="accent2"/>
                </a:solidFill>
              </a:rPr>
              <a:t>uur</a:t>
            </a:r>
            <a:r>
              <a:rPr lang="en-US" sz="3600" i="1" dirty="0" smtClean="0">
                <a:solidFill>
                  <a:schemeClr val="accent2"/>
                </a:solidFill>
              </a:rPr>
              <a:t>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3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Voorbereiding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introductieparagraaf</a:t>
            </a:r>
            <a:r>
              <a:rPr lang="en-US" dirty="0" smtClean="0"/>
              <a:t> over de </a:t>
            </a:r>
            <a:r>
              <a:rPr lang="en-US" dirty="0" err="1" smtClean="0"/>
              <a:t>economische</a:t>
            </a:r>
            <a:r>
              <a:rPr lang="en-US" dirty="0" smtClean="0"/>
              <a:t> sector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informatie</a:t>
            </a:r>
            <a:r>
              <a:rPr lang="en-US" dirty="0" smtClean="0"/>
              <a:t> </a:t>
            </a:r>
            <a:r>
              <a:rPr lang="en-US" dirty="0" err="1" smtClean="0"/>
              <a:t>ontvangen</a:t>
            </a:r>
            <a:r>
              <a:rPr lang="en-US" dirty="0" smtClean="0"/>
              <a:t> van de </a:t>
            </a:r>
            <a:r>
              <a:rPr lang="en-US" dirty="0" err="1" smtClean="0"/>
              <a:t>marktvertegenwoordigers</a:t>
            </a:r>
            <a:r>
              <a:rPr lang="en-US" dirty="0" smtClean="0"/>
              <a:t> – 1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  <a:endParaRPr lang="it-IT" sz="2200" dirty="0" smtClean="0"/>
          </a:p>
          <a:p>
            <a:r>
              <a:rPr lang="en-US" dirty="0" err="1" smtClean="0"/>
              <a:t>Voorbereiding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paragraaf</a:t>
            </a:r>
            <a:r>
              <a:rPr lang="en-US" dirty="0" smtClean="0"/>
              <a:t> over het </a:t>
            </a:r>
            <a:r>
              <a:rPr lang="en-US" dirty="0" err="1" smtClean="0"/>
              <a:t>opzetten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uitvoeren</a:t>
            </a:r>
            <a:r>
              <a:rPr lang="en-US" dirty="0" smtClean="0"/>
              <a:t> van het </a:t>
            </a:r>
            <a:r>
              <a:rPr lang="en-US" dirty="0" err="1" smtClean="0"/>
              <a:t>marktonderzoek</a:t>
            </a:r>
            <a:r>
              <a:rPr lang="en-US" dirty="0" smtClean="0"/>
              <a:t> </a:t>
            </a:r>
            <a:r>
              <a:rPr lang="en-US" dirty="0" smtClean="0"/>
              <a:t>– 1 </a:t>
            </a:r>
            <a:r>
              <a:rPr lang="en-US" dirty="0" err="1" smtClean="0"/>
              <a:t>uur</a:t>
            </a:r>
            <a:r>
              <a:rPr lang="en-US" dirty="0" smtClean="0"/>
              <a:t>. </a:t>
            </a:r>
            <a:endParaRPr lang="it-IT" sz="2200" dirty="0" smtClean="0"/>
          </a:p>
          <a:p>
            <a:r>
              <a:rPr lang="en-US" dirty="0" err="1" smtClean="0"/>
              <a:t>Downloaden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analyserapport</a:t>
            </a:r>
            <a:r>
              <a:rPr lang="en-US" dirty="0" smtClean="0"/>
              <a:t> met de </a:t>
            </a:r>
            <a:r>
              <a:rPr lang="en-US" dirty="0" err="1" smtClean="0"/>
              <a:t>resultaten</a:t>
            </a:r>
            <a:r>
              <a:rPr lang="en-US" dirty="0" smtClean="0"/>
              <a:t> van de </a:t>
            </a:r>
            <a:r>
              <a:rPr lang="en-US" dirty="0" err="1" smtClean="0"/>
              <a:t>vragenlijsten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bevestiging</a:t>
            </a:r>
            <a:r>
              <a:rPr lang="en-US" dirty="0" smtClean="0"/>
              <a:t> van de </a:t>
            </a:r>
            <a:r>
              <a:rPr lang="en-US" dirty="0" err="1" smtClean="0"/>
              <a:t>sterke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zwakke</a:t>
            </a:r>
            <a:r>
              <a:rPr lang="en-US" dirty="0" smtClean="0"/>
              <a:t> </a:t>
            </a:r>
            <a:r>
              <a:rPr lang="en-US" dirty="0" err="1" smtClean="0"/>
              <a:t>punten</a:t>
            </a:r>
            <a:r>
              <a:rPr lang="en-US" dirty="0" smtClean="0"/>
              <a:t> – 1 </a:t>
            </a:r>
            <a:r>
              <a:rPr lang="en-US" dirty="0" err="1" smtClean="0"/>
              <a:t>uur</a:t>
            </a:r>
            <a:r>
              <a:rPr lang="en-US" dirty="0" smtClean="0"/>
              <a:t>.</a:t>
            </a:r>
            <a:endParaRPr lang="it-IT" sz="2200" dirty="0" smtClean="0"/>
          </a:p>
          <a:p>
            <a:r>
              <a:rPr lang="en-US" dirty="0" err="1" smtClean="0"/>
              <a:t>Afronding</a:t>
            </a:r>
            <a:r>
              <a:rPr lang="en-US" dirty="0" smtClean="0"/>
              <a:t> van de </a:t>
            </a:r>
            <a:r>
              <a:rPr lang="en-US" dirty="0" err="1" smtClean="0"/>
              <a:t>de</a:t>
            </a:r>
            <a:r>
              <a:rPr lang="en-US" dirty="0" smtClean="0"/>
              <a:t> </a:t>
            </a:r>
            <a:r>
              <a:rPr lang="en-US" dirty="0" err="1" smtClean="0"/>
              <a:t>presentatie</a:t>
            </a:r>
            <a:r>
              <a:rPr lang="en-US" dirty="0" smtClean="0"/>
              <a:t> </a:t>
            </a:r>
            <a:r>
              <a:rPr lang="en-US" dirty="0" smtClean="0"/>
              <a:t>die </a:t>
            </a:r>
            <a:r>
              <a:rPr lang="en-US" dirty="0" err="1" smtClean="0"/>
              <a:t>gedeeld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met de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leden</a:t>
            </a:r>
            <a:r>
              <a:rPr lang="en-US" dirty="0" smtClean="0"/>
              <a:t> van de </a:t>
            </a:r>
            <a:r>
              <a:rPr lang="en-US" dirty="0" err="1" smtClean="0"/>
              <a:t>transnationale</a:t>
            </a:r>
            <a:r>
              <a:rPr lang="en-US" dirty="0" smtClean="0"/>
              <a:t> </a:t>
            </a:r>
            <a:r>
              <a:rPr lang="en-US" dirty="0" err="1" smtClean="0"/>
              <a:t>bedrijfsgroepen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mobiliteitsgelegenheid</a:t>
            </a:r>
            <a:r>
              <a:rPr lang="en-US" dirty="0" smtClean="0"/>
              <a:t> – 1 </a:t>
            </a:r>
            <a:r>
              <a:rPr lang="en-US" dirty="0" err="1" smtClean="0"/>
              <a:t>uur</a:t>
            </a:r>
            <a:r>
              <a:rPr lang="en-US" dirty="0" smtClean="0"/>
              <a:t>. 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Afsluitende activiteit van de module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sz="3600" i="1" dirty="0" err="1" smtClean="0">
                <a:solidFill>
                  <a:schemeClr val="accent2"/>
                </a:solidFill>
              </a:rPr>
              <a:t>Activiteit</a:t>
            </a:r>
            <a:r>
              <a:rPr lang="en-US" sz="3600" i="1" dirty="0" smtClean="0">
                <a:solidFill>
                  <a:schemeClr val="accent2"/>
                </a:solidFill>
              </a:rPr>
              <a:t> n.3 – De </a:t>
            </a:r>
            <a:r>
              <a:rPr lang="en-US" sz="3600" i="1" dirty="0" err="1" smtClean="0">
                <a:solidFill>
                  <a:schemeClr val="accent2"/>
                </a:solidFill>
              </a:rPr>
              <a:t>voorbereiding</a:t>
            </a:r>
            <a:r>
              <a:rPr lang="en-US" sz="3600" i="1" dirty="0" smtClean="0">
                <a:solidFill>
                  <a:schemeClr val="accent2"/>
                </a:solidFill>
              </a:rPr>
              <a:t> van de </a:t>
            </a:r>
            <a:r>
              <a:rPr lang="en-US" sz="3600" i="1" dirty="0" err="1" smtClean="0">
                <a:solidFill>
                  <a:schemeClr val="accent2"/>
                </a:solidFill>
              </a:rPr>
              <a:t>eindrapporten</a:t>
            </a:r>
            <a:r>
              <a:rPr lang="en-US" sz="3600" i="1" dirty="0" smtClean="0">
                <a:solidFill>
                  <a:schemeClr val="accent2"/>
                </a:solidFill>
              </a:rPr>
              <a:t> (</a:t>
            </a:r>
            <a:r>
              <a:rPr lang="en-US" sz="3600" i="1" dirty="0" err="1" smtClean="0">
                <a:solidFill>
                  <a:schemeClr val="accent2"/>
                </a:solidFill>
              </a:rPr>
              <a:t>klasactiviteit</a:t>
            </a:r>
            <a:r>
              <a:rPr lang="en-US" sz="3600" i="1" dirty="0" smtClean="0">
                <a:solidFill>
                  <a:schemeClr val="accent2"/>
                </a:solidFill>
              </a:rPr>
              <a:t> – 4 </a:t>
            </a:r>
            <a:r>
              <a:rPr lang="en-US" sz="3600" i="1" dirty="0" err="1" smtClean="0">
                <a:solidFill>
                  <a:schemeClr val="accent2"/>
                </a:solidFill>
              </a:rPr>
              <a:t>uur</a:t>
            </a:r>
            <a:r>
              <a:rPr lang="en-US" sz="3600" i="1" dirty="0" smtClean="0">
                <a:solidFill>
                  <a:schemeClr val="accent2"/>
                </a:solidFill>
              </a:rPr>
              <a:t>)</a:t>
            </a:r>
            <a:endParaRPr lang="it-IT" sz="36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3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Het </a:t>
            </a:r>
            <a:r>
              <a:rPr lang="en-US" dirty="0" err="1" smtClean="0"/>
              <a:t>hoofddoel</a:t>
            </a:r>
            <a:r>
              <a:rPr lang="en-US" dirty="0" smtClean="0"/>
              <a:t> van de </a:t>
            </a:r>
            <a:r>
              <a:rPr lang="en-US" dirty="0" err="1" smtClean="0"/>
              <a:t>transnationale</a:t>
            </a:r>
            <a:r>
              <a:rPr lang="en-US" dirty="0" smtClean="0"/>
              <a:t> </a:t>
            </a:r>
            <a:r>
              <a:rPr lang="en-US" dirty="0" err="1" smtClean="0"/>
              <a:t>mobiliteit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het </a:t>
            </a:r>
            <a:r>
              <a:rPr lang="en-US" dirty="0" err="1" smtClean="0"/>
              <a:t>vergelijken</a:t>
            </a:r>
            <a:r>
              <a:rPr lang="en-US" dirty="0" smtClean="0"/>
              <a:t> van de </a:t>
            </a:r>
            <a:r>
              <a:rPr lang="en-US" dirty="0" err="1" smtClean="0"/>
              <a:t>resultaten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die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verkregen</a:t>
            </a:r>
            <a:r>
              <a:rPr lang="en-US" dirty="0" smtClean="0"/>
              <a:t> in </a:t>
            </a:r>
            <a:r>
              <a:rPr lang="en-US" dirty="0" err="1" smtClean="0"/>
              <a:t>ieder</a:t>
            </a:r>
            <a:r>
              <a:rPr lang="en-US" dirty="0" smtClean="0"/>
              <a:t> land met de </a:t>
            </a:r>
            <a:r>
              <a:rPr lang="en-US" dirty="0" err="1" smtClean="0"/>
              <a:t>activiteiten</a:t>
            </a:r>
            <a:r>
              <a:rPr lang="en-US" dirty="0" smtClean="0"/>
              <a:t> die </a:t>
            </a:r>
            <a:r>
              <a:rPr lang="en-US" dirty="0" err="1" smtClean="0"/>
              <a:t>gemaakt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in module 2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selectie</a:t>
            </a:r>
            <a:r>
              <a:rPr lang="en-US" dirty="0" smtClean="0"/>
              <a:t> van het land </a:t>
            </a:r>
            <a:r>
              <a:rPr lang="en-US" dirty="0" err="1" smtClean="0"/>
              <a:t>waar</a:t>
            </a:r>
            <a:r>
              <a:rPr lang="en-US" dirty="0" smtClean="0"/>
              <a:t> het </a:t>
            </a:r>
            <a:r>
              <a:rPr lang="en-US" dirty="0" err="1" smtClean="0"/>
              <a:t>bedrijf</a:t>
            </a:r>
            <a:r>
              <a:rPr lang="en-US" dirty="0" smtClean="0"/>
              <a:t> open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. </a:t>
            </a:r>
            <a:r>
              <a:rPr lang="en-US" i="1" u="sng" dirty="0" smtClean="0"/>
              <a:t>Het </a:t>
            </a:r>
            <a:r>
              <a:rPr lang="en-US" i="1" u="sng" dirty="0" err="1" smtClean="0"/>
              <a:t>wordt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geadviseerd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dat</a:t>
            </a:r>
            <a:r>
              <a:rPr lang="en-US" i="1" u="sng" dirty="0" smtClean="0"/>
              <a:t> de </a:t>
            </a:r>
            <a:r>
              <a:rPr lang="en-US" i="1" u="sng" dirty="0" err="1" smtClean="0"/>
              <a:t>Administratieve</a:t>
            </a:r>
            <a:r>
              <a:rPr lang="en-US" i="1" u="sng" dirty="0" smtClean="0"/>
              <a:t> managers van </a:t>
            </a:r>
            <a:r>
              <a:rPr lang="en-US" i="1" u="sng" dirty="0" err="1" smtClean="0"/>
              <a:t>iedere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nationale</a:t>
            </a:r>
            <a:r>
              <a:rPr lang="en-US" i="1" u="sng" dirty="0" smtClean="0"/>
              <a:t> sub-</a:t>
            </a:r>
            <a:r>
              <a:rPr lang="en-US" i="1" u="sng" dirty="0" err="1" smtClean="0"/>
              <a:t>groep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deelnemen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aan</a:t>
            </a:r>
            <a:r>
              <a:rPr lang="en-US" i="1" u="sng" dirty="0" smtClean="0"/>
              <a:t> de </a:t>
            </a:r>
            <a:r>
              <a:rPr lang="en-US" i="1" u="sng" dirty="0" err="1" smtClean="0"/>
              <a:t>bijeenkomst</a:t>
            </a:r>
            <a:r>
              <a:rPr lang="en-US" i="1" u="sng" dirty="0" smtClean="0"/>
              <a:t>. </a:t>
            </a:r>
            <a:r>
              <a:rPr lang="en-US" i="1" u="sng" dirty="0" err="1" smtClean="0"/>
              <a:t>Als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een</a:t>
            </a:r>
            <a:r>
              <a:rPr lang="en-US" i="1" u="sng" dirty="0" smtClean="0"/>
              <a:t> school </a:t>
            </a:r>
            <a:r>
              <a:rPr lang="en-US" i="1" u="sng" dirty="0" err="1" smtClean="0"/>
              <a:t>meer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studenten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mee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wil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brengen</a:t>
            </a:r>
            <a:r>
              <a:rPr lang="en-US" i="1" u="sng" dirty="0" smtClean="0"/>
              <a:t>, </a:t>
            </a:r>
            <a:r>
              <a:rPr lang="en-US" i="1" u="sng" dirty="0" err="1" smtClean="0"/>
              <a:t>raden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wij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aan</a:t>
            </a:r>
            <a:r>
              <a:rPr lang="en-US" i="1" u="sng" dirty="0" smtClean="0"/>
              <a:t> om </a:t>
            </a:r>
            <a:r>
              <a:rPr lang="en-US" i="1" u="sng" dirty="0" err="1" smtClean="0"/>
              <a:t>voor</a:t>
            </a:r>
            <a:r>
              <a:rPr lang="en-US" i="1" u="sng" dirty="0" smtClean="0"/>
              <a:t> het </a:t>
            </a:r>
            <a:r>
              <a:rPr lang="en-US" i="1" u="sng" dirty="0" err="1" smtClean="0"/>
              <a:t>Hoofd</a:t>
            </a:r>
            <a:r>
              <a:rPr lang="en-US" i="1" u="sng" dirty="0" smtClean="0"/>
              <a:t> Marketing </a:t>
            </a:r>
            <a:r>
              <a:rPr lang="en-US" i="1" u="sng" dirty="0" err="1" smtClean="0"/>
              <a:t>te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kiezen</a:t>
            </a:r>
            <a:r>
              <a:rPr lang="en-US" i="1" u="sng" dirty="0" smtClean="0"/>
              <a:t>.</a:t>
            </a:r>
            <a:r>
              <a:rPr lang="en-US" i="1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gedetailleerde</a:t>
            </a:r>
            <a:r>
              <a:rPr lang="en-US" dirty="0" smtClean="0"/>
              <a:t> </a:t>
            </a:r>
            <a:r>
              <a:rPr lang="en-US" dirty="0" err="1" smtClean="0"/>
              <a:t>beschrijving</a:t>
            </a:r>
            <a:r>
              <a:rPr lang="en-US" dirty="0" smtClean="0"/>
              <a:t> van de </a:t>
            </a:r>
            <a:r>
              <a:rPr lang="en-US" dirty="0" smtClean="0"/>
              <a:t>workshop </a:t>
            </a:r>
            <a:r>
              <a:rPr lang="en-US" dirty="0" err="1" smtClean="0"/>
              <a:t>activiteiten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voorbereid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rondgestuurd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de partners in December 2015.</a:t>
            </a:r>
            <a:endParaRPr lang="it-IT" dirty="0" smtClean="0"/>
          </a:p>
          <a:p>
            <a:r>
              <a:rPr lang="en-US" b="1" dirty="0" err="1" smtClean="0"/>
              <a:t>Wanneer</a:t>
            </a:r>
            <a:r>
              <a:rPr lang="en-US" b="1" dirty="0" smtClean="0"/>
              <a:t> de </a:t>
            </a:r>
            <a:r>
              <a:rPr lang="en-US" b="1" dirty="0" err="1" smtClean="0"/>
              <a:t>studenten</a:t>
            </a:r>
            <a:r>
              <a:rPr lang="en-US" b="1" dirty="0" smtClean="0"/>
              <a:t> </a:t>
            </a:r>
            <a:r>
              <a:rPr lang="en-US" b="1" dirty="0" err="1" smtClean="0"/>
              <a:t>terug</a:t>
            </a:r>
            <a:r>
              <a:rPr lang="en-US" b="1" dirty="0" smtClean="0"/>
              <a:t> </a:t>
            </a:r>
            <a:r>
              <a:rPr lang="en-US" b="1" dirty="0" err="1" smtClean="0"/>
              <a:t>naar</a:t>
            </a:r>
            <a:r>
              <a:rPr lang="en-US" b="1" dirty="0" smtClean="0"/>
              <a:t> school </a:t>
            </a:r>
            <a:r>
              <a:rPr lang="en-US" b="1" dirty="0" err="1" smtClean="0"/>
              <a:t>gaan</a:t>
            </a:r>
            <a:r>
              <a:rPr lang="en-US" b="1" dirty="0" smtClean="0"/>
              <a:t>, </a:t>
            </a:r>
            <a:r>
              <a:rPr lang="en-US" b="1" dirty="0" err="1" smtClean="0"/>
              <a:t>moet</a:t>
            </a:r>
            <a:r>
              <a:rPr lang="en-US" b="1" dirty="0" smtClean="0"/>
              <a:t> </a:t>
            </a:r>
            <a:r>
              <a:rPr lang="en-US" b="1" dirty="0" err="1" smtClean="0"/>
              <a:t>er</a:t>
            </a:r>
            <a:r>
              <a:rPr lang="en-US" b="1" dirty="0" smtClean="0"/>
              <a:t> 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afsluitende</a:t>
            </a:r>
            <a:r>
              <a:rPr lang="en-US" b="1" dirty="0" smtClean="0"/>
              <a:t> </a:t>
            </a:r>
            <a:r>
              <a:rPr lang="en-US" b="1" dirty="0" err="1" smtClean="0"/>
              <a:t>groepsactiviteit</a:t>
            </a:r>
            <a:r>
              <a:rPr lang="en-US" b="1" dirty="0" smtClean="0"/>
              <a:t> </a:t>
            </a:r>
            <a:r>
              <a:rPr lang="en-US" b="1" dirty="0" err="1" smtClean="0"/>
              <a:t>worden</a:t>
            </a:r>
            <a:r>
              <a:rPr lang="en-US" b="1" dirty="0" smtClean="0"/>
              <a:t> </a:t>
            </a:r>
            <a:r>
              <a:rPr lang="en-US" b="1" dirty="0" err="1" smtClean="0"/>
              <a:t>georganiseerd</a:t>
            </a:r>
            <a:r>
              <a:rPr lang="en-US" b="1" dirty="0" smtClean="0"/>
              <a:t> om de </a:t>
            </a:r>
            <a:r>
              <a:rPr lang="en-US" b="1" dirty="0" err="1" smtClean="0"/>
              <a:t>resultaten</a:t>
            </a:r>
            <a:r>
              <a:rPr lang="en-US" b="1" dirty="0" smtClean="0"/>
              <a:t> van de </a:t>
            </a:r>
            <a:r>
              <a:rPr lang="en-US" b="1" dirty="0" err="1" smtClean="0"/>
              <a:t>mobiliteit</a:t>
            </a:r>
            <a:r>
              <a:rPr lang="en-US" b="1" dirty="0" smtClean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de </a:t>
            </a:r>
            <a:r>
              <a:rPr lang="en-US" b="1" dirty="0" err="1" smtClean="0"/>
              <a:t>laatste</a:t>
            </a:r>
            <a:r>
              <a:rPr lang="en-US" b="1" dirty="0" smtClean="0"/>
              <a:t> </a:t>
            </a:r>
            <a:r>
              <a:rPr lang="en-US" b="1" dirty="0" err="1" smtClean="0"/>
              <a:t>aanwinst</a:t>
            </a:r>
            <a:r>
              <a:rPr lang="en-US" b="1" dirty="0" smtClean="0"/>
              <a:t> van de </a:t>
            </a:r>
            <a:r>
              <a:rPr lang="en-US" b="1" dirty="0" err="1" smtClean="0"/>
              <a:t>transnationael</a:t>
            </a:r>
            <a:r>
              <a:rPr lang="en-US" b="1" dirty="0" smtClean="0"/>
              <a:t> </a:t>
            </a:r>
            <a:r>
              <a:rPr lang="en-US" b="1" dirty="0" err="1" smtClean="0"/>
              <a:t>bedrijfsconcepten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</a:t>
            </a:r>
            <a:r>
              <a:rPr lang="en-US" b="1" dirty="0" err="1" smtClean="0"/>
              <a:t>presenteren</a:t>
            </a:r>
            <a:r>
              <a:rPr lang="en-US" b="1" dirty="0" smtClean="0"/>
              <a:t>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err="1" smtClean="0"/>
              <a:t>Bijeenkomst</a:t>
            </a:r>
            <a:r>
              <a:rPr lang="en-US" b="1" i="1" dirty="0" smtClean="0"/>
              <a:t> </a:t>
            </a:r>
            <a:r>
              <a:rPr lang="en-US" b="1" i="1" dirty="0"/>
              <a:t>in </a:t>
            </a:r>
            <a:r>
              <a:rPr lang="en-US" b="1" i="1" dirty="0" err="1" smtClean="0"/>
              <a:t>Januari</a:t>
            </a:r>
            <a:r>
              <a:rPr lang="en-US" b="1" i="1" dirty="0" smtClean="0"/>
              <a:t> 2016</a:t>
            </a:r>
            <a:endParaRPr lang="it-IT" sz="36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Bron1.1</a:t>
            </a:r>
            <a:br>
              <a:rPr lang="it-IT" dirty="0" smtClean="0"/>
            </a:br>
            <a:r>
              <a:rPr lang="it-IT" dirty="0" smtClean="0"/>
              <a:t>Video’s </a:t>
            </a:r>
            <a:r>
              <a:rPr lang="it-IT" dirty="0" smtClean="0"/>
              <a:t>over SWOT Analyse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16662" cy="4351338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DEZE </a:t>
            </a:r>
            <a:r>
              <a:rPr lang="it-IT" dirty="0" smtClean="0"/>
              <a:t>VIDEO ALS VOORBEELD 1 VOOR ALLE LANDEN</a:t>
            </a:r>
          </a:p>
          <a:p>
            <a:r>
              <a:rPr lang="it-IT" dirty="0" smtClean="0">
                <a:hlinkClick r:id="rId2"/>
              </a:rPr>
              <a:t>https://www.youtube.com/watch?v=4aFB9xrkdiU</a:t>
            </a:r>
            <a:r>
              <a:rPr lang="it-IT" dirty="0" smtClean="0"/>
              <a:t>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VIDEO’S </a:t>
            </a:r>
            <a:r>
              <a:rPr lang="it-IT" dirty="0" smtClean="0">
                <a:solidFill>
                  <a:srgbClr val="FF0000"/>
                </a:solidFill>
              </a:rPr>
              <a:t>VAN DE PARTNERS MOETEN INGEVOERD WORDEN IN DE NATIONALE VERSIE VAN DE MODULE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6873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Bron 1.2a</a:t>
            </a:r>
            <a:br>
              <a:rPr lang="it-IT" dirty="0" smtClean="0"/>
            </a:br>
            <a:r>
              <a:rPr lang="it-IT" dirty="0" smtClean="0"/>
              <a:t>Voorbeelden van «A scuola d’impresa»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8" y="2031511"/>
            <a:ext cx="2962275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8" y="4272759"/>
            <a:ext cx="2962275" cy="2085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2028826"/>
            <a:ext cx="6141270" cy="432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3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Bron 1.2b</a:t>
            </a:r>
            <a:br>
              <a:rPr lang="it-IT" dirty="0" smtClean="0"/>
            </a:br>
            <a:r>
              <a:rPr lang="it-IT" dirty="0" smtClean="0"/>
              <a:t>Voorbeelden van «A scuola d’impresa»</a:t>
            </a:r>
            <a:endParaRPr lang="it-IT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546" y="1812739"/>
            <a:ext cx="3237257" cy="20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19" y="3991606"/>
            <a:ext cx="3173982" cy="253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35" y="1828799"/>
            <a:ext cx="7040365" cy="469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6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Activiteit 1.1 (Online) </a:t>
            </a:r>
            <a:br>
              <a:rPr lang="it-IT" dirty="0" smtClean="0"/>
            </a:br>
            <a:r>
              <a:rPr lang="it-IT" dirty="0" smtClean="0"/>
              <a:t>Voorafgaand Onderzoek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err="1" smtClean="0"/>
              <a:t>Beschrijving</a:t>
            </a:r>
            <a:r>
              <a:rPr lang="en-GB" b="1" dirty="0" smtClean="0"/>
              <a:t>:</a:t>
            </a:r>
            <a:r>
              <a:rPr lang="en-GB" dirty="0" smtClean="0"/>
              <a:t> Begin met het </a:t>
            </a:r>
            <a:r>
              <a:rPr lang="en-GB" dirty="0" err="1" smtClean="0"/>
              <a:t>opstellen</a:t>
            </a:r>
            <a:r>
              <a:rPr lang="en-GB" dirty="0" smtClean="0"/>
              <a:t> van de basis van je </a:t>
            </a:r>
            <a:r>
              <a:rPr lang="en-GB" dirty="0" err="1" smtClean="0"/>
              <a:t>marktonderzoek</a:t>
            </a:r>
            <a:r>
              <a:rPr lang="en-GB" dirty="0" smtClean="0"/>
              <a:t>. Is </a:t>
            </a:r>
            <a:r>
              <a:rPr lang="en-GB" dirty="0" err="1" smtClean="0"/>
              <a:t>jouw</a:t>
            </a:r>
            <a:r>
              <a:rPr lang="en-GB" dirty="0" smtClean="0"/>
              <a:t> </a:t>
            </a:r>
            <a:r>
              <a:rPr lang="en-GB" dirty="0" err="1" smtClean="0"/>
              <a:t>bedrijfsconcept</a:t>
            </a:r>
            <a:r>
              <a:rPr lang="en-GB" dirty="0" smtClean="0"/>
              <a:t> </a:t>
            </a:r>
            <a:r>
              <a:rPr lang="en-GB" dirty="0" err="1" smtClean="0"/>
              <a:t>handig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doelgroep</a:t>
            </a:r>
            <a:r>
              <a:rPr lang="en-GB" dirty="0" smtClean="0"/>
              <a:t>? Is het </a:t>
            </a:r>
            <a:r>
              <a:rPr lang="en-GB" dirty="0" err="1" smtClean="0"/>
              <a:t>innovatief</a:t>
            </a:r>
            <a:r>
              <a:rPr lang="en-GB" dirty="0" smtClean="0"/>
              <a:t>? </a:t>
            </a:r>
          </a:p>
          <a:p>
            <a:r>
              <a:rPr lang="en-GB" b="1" dirty="0" err="1" smtClean="0"/>
              <a:t>Instructies</a:t>
            </a:r>
            <a:r>
              <a:rPr lang="en-GB" b="1" dirty="0" smtClean="0"/>
              <a:t> </a:t>
            </a:r>
            <a:r>
              <a:rPr lang="en-GB" b="1" dirty="0" err="1" smtClean="0"/>
              <a:t>voor</a:t>
            </a:r>
            <a:r>
              <a:rPr lang="en-GB" b="1" dirty="0" smtClean="0"/>
              <a:t> de </a:t>
            </a:r>
            <a:r>
              <a:rPr lang="en-GB" b="1" dirty="0" err="1" smtClean="0"/>
              <a:t>studenten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en-GB" dirty="0" err="1" smtClean="0"/>
              <a:t>Probeer</a:t>
            </a:r>
            <a:r>
              <a:rPr lang="en-GB" dirty="0" smtClean="0"/>
              <a:t> de </a:t>
            </a:r>
            <a:r>
              <a:rPr lang="en-GB" dirty="0" err="1" smtClean="0"/>
              <a:t>hoofdaspecten</a:t>
            </a:r>
            <a:r>
              <a:rPr lang="en-GB" dirty="0" smtClean="0"/>
              <a:t> vast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stellen</a:t>
            </a:r>
            <a:r>
              <a:rPr lang="en-GB" dirty="0" smtClean="0"/>
              <a:t> die het </a:t>
            </a:r>
            <a:r>
              <a:rPr lang="en-GB" dirty="0" err="1" smtClean="0"/>
              <a:t>bedrijf</a:t>
            </a:r>
            <a:r>
              <a:rPr lang="en-GB" dirty="0" smtClean="0"/>
              <a:t> </a:t>
            </a:r>
            <a:r>
              <a:rPr lang="en-GB" dirty="0" err="1" smtClean="0"/>
              <a:t>uniek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r>
              <a:rPr lang="en-GB" dirty="0" smtClean="0"/>
              <a:t>, of op </a:t>
            </a:r>
            <a:r>
              <a:rPr lang="en-GB" dirty="0" err="1" smtClean="0"/>
              <a:t>z’n</a:t>
            </a:r>
            <a:r>
              <a:rPr lang="en-GB" dirty="0" smtClean="0"/>
              <a:t> </a:t>
            </a:r>
            <a:r>
              <a:rPr lang="en-GB" dirty="0" err="1" smtClean="0"/>
              <a:t>minst</a:t>
            </a:r>
            <a:r>
              <a:rPr lang="en-GB" dirty="0" smtClean="0"/>
              <a:t> </a:t>
            </a:r>
            <a:r>
              <a:rPr lang="en-GB" dirty="0" err="1" smtClean="0"/>
              <a:t>aantrekkelijker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die van je </a:t>
            </a:r>
            <a:r>
              <a:rPr lang="en-GB" dirty="0" err="1" smtClean="0"/>
              <a:t>concurrenten</a:t>
            </a:r>
            <a:r>
              <a:rPr lang="en-GB" dirty="0" smtClean="0"/>
              <a:t>. </a:t>
            </a:r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smtClean="0">
                <a:hlinkClick r:id="rId2"/>
              </a:rPr>
              <a:t>here</a:t>
            </a:r>
            <a:r>
              <a:rPr lang="en-GB" dirty="0" smtClean="0"/>
              <a:t> om ‘Google maps’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openen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voer</a:t>
            </a:r>
            <a:r>
              <a:rPr lang="en-GB" dirty="0" smtClean="0"/>
              <a:t> het </a:t>
            </a:r>
            <a:r>
              <a:rPr lang="en-GB" dirty="0" err="1" smtClean="0"/>
              <a:t>sleutelwoord</a:t>
            </a:r>
            <a:r>
              <a:rPr lang="en-GB" dirty="0" smtClean="0"/>
              <a:t> in </a:t>
            </a:r>
            <a:r>
              <a:rPr lang="en-GB" dirty="0" err="1" smtClean="0"/>
              <a:t>dat</a:t>
            </a:r>
            <a:r>
              <a:rPr lang="en-GB" dirty="0" smtClean="0"/>
              <a:t> </a:t>
            </a:r>
            <a:r>
              <a:rPr lang="en-GB" dirty="0" err="1" smtClean="0"/>
              <a:t>jouw</a:t>
            </a:r>
            <a:r>
              <a:rPr lang="en-GB" dirty="0" smtClean="0"/>
              <a:t> </a:t>
            </a:r>
            <a:r>
              <a:rPr lang="en-GB" dirty="0" err="1" smtClean="0"/>
              <a:t>bedrijfsconcept</a:t>
            </a:r>
            <a:r>
              <a:rPr lang="en-GB" dirty="0" smtClean="0"/>
              <a:t> </a:t>
            </a:r>
            <a:r>
              <a:rPr lang="en-GB" dirty="0" err="1" smtClean="0"/>
              <a:t>kwalificeert</a:t>
            </a:r>
            <a:r>
              <a:rPr lang="en-GB" dirty="0" smtClean="0"/>
              <a:t> in het </a:t>
            </a:r>
            <a:r>
              <a:rPr lang="en-GB" dirty="0" err="1" smtClean="0"/>
              <a:t>zoekveld</a:t>
            </a:r>
            <a:r>
              <a:rPr lang="en-GB" dirty="0" smtClean="0"/>
              <a:t>. Nu </a:t>
            </a:r>
            <a:r>
              <a:rPr lang="en-GB" dirty="0" err="1" smtClean="0"/>
              <a:t>krijg</a:t>
            </a:r>
            <a:r>
              <a:rPr lang="en-GB" dirty="0" smtClean="0"/>
              <a:t> je </a:t>
            </a:r>
            <a:r>
              <a:rPr lang="en-GB" dirty="0" err="1" smtClean="0"/>
              <a:t>misschien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beeld</a:t>
            </a:r>
            <a:r>
              <a:rPr lang="en-GB" dirty="0" smtClean="0"/>
              <a:t> van </a:t>
            </a:r>
            <a:r>
              <a:rPr lang="en-GB" dirty="0" err="1" smtClean="0"/>
              <a:t>soortgelijke</a:t>
            </a:r>
            <a:r>
              <a:rPr lang="en-GB" dirty="0" smtClean="0"/>
              <a:t> </a:t>
            </a:r>
            <a:r>
              <a:rPr lang="en-GB" dirty="0" err="1" smtClean="0"/>
              <a:t>bedrijven</a:t>
            </a:r>
            <a:r>
              <a:rPr lang="en-GB" dirty="0" smtClean="0"/>
              <a:t> in je </a:t>
            </a:r>
            <a:r>
              <a:rPr lang="en-GB" dirty="0" err="1" smtClean="0"/>
              <a:t>omgeving</a:t>
            </a:r>
            <a:r>
              <a:rPr lang="en-GB" dirty="0" smtClean="0"/>
              <a:t>… </a:t>
            </a:r>
            <a:r>
              <a:rPr lang="en-GB" dirty="0" err="1" smtClean="0"/>
              <a:t>bezoek</a:t>
            </a:r>
            <a:r>
              <a:rPr lang="en-GB" dirty="0" smtClean="0"/>
              <a:t> </a:t>
            </a:r>
            <a:r>
              <a:rPr lang="en-GB" dirty="0" err="1" smtClean="0"/>
              <a:t>hun</a:t>
            </a:r>
            <a:r>
              <a:rPr lang="en-GB" dirty="0" smtClean="0"/>
              <a:t> websites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probeer</a:t>
            </a:r>
            <a:r>
              <a:rPr lang="en-GB" dirty="0" smtClean="0"/>
              <a:t> 10 </a:t>
            </a:r>
            <a:r>
              <a:rPr lang="en-GB" dirty="0" err="1" smtClean="0"/>
              <a:t>redenen</a:t>
            </a:r>
            <a:r>
              <a:rPr lang="en-GB" dirty="0" smtClean="0"/>
              <a:t> op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schrijven</a:t>
            </a:r>
            <a:r>
              <a:rPr lang="en-GB" dirty="0" smtClean="0"/>
              <a:t> </a:t>
            </a:r>
            <a:r>
              <a:rPr lang="en-GB" dirty="0" err="1" smtClean="0"/>
              <a:t>waarom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klant</a:t>
            </a:r>
            <a:r>
              <a:rPr lang="en-GB" dirty="0" smtClean="0"/>
              <a:t> </a:t>
            </a:r>
            <a:r>
              <a:rPr lang="en-GB" dirty="0" err="1" smtClean="0"/>
              <a:t>jouw</a:t>
            </a:r>
            <a:r>
              <a:rPr lang="en-GB" dirty="0" smtClean="0"/>
              <a:t> product / </a:t>
            </a:r>
            <a:r>
              <a:rPr lang="en-GB" dirty="0" err="1" smtClean="0"/>
              <a:t>dienst</a:t>
            </a:r>
            <a:r>
              <a:rPr lang="en-GB" dirty="0" smtClean="0"/>
              <a:t> </a:t>
            </a:r>
            <a:r>
              <a:rPr lang="en-GB" dirty="0" err="1" smtClean="0"/>
              <a:t>moet</a:t>
            </a:r>
            <a:r>
              <a:rPr lang="en-GB" dirty="0" smtClean="0"/>
              <a:t> </a:t>
            </a:r>
            <a:r>
              <a:rPr lang="en-GB" dirty="0" err="1" smtClean="0"/>
              <a:t>kiezen</a:t>
            </a:r>
            <a:r>
              <a:rPr lang="en-GB" dirty="0" smtClean="0"/>
              <a:t>. </a:t>
            </a:r>
          </a:p>
          <a:p>
            <a:r>
              <a:rPr lang="en-GB" b="1" dirty="0" err="1" smtClean="0"/>
              <a:t>Interactie</a:t>
            </a:r>
            <a:r>
              <a:rPr lang="en-GB" b="1" dirty="0" smtClean="0"/>
              <a:t> met het platform:</a:t>
            </a:r>
            <a:r>
              <a:rPr lang="en-GB" dirty="0" smtClean="0"/>
              <a:t> </a:t>
            </a:r>
            <a:r>
              <a:rPr lang="en-GB" dirty="0" err="1" smtClean="0"/>
              <a:t>studenten</a:t>
            </a:r>
            <a:r>
              <a:rPr lang="en-GB" dirty="0" smtClean="0"/>
              <a:t> </a:t>
            </a:r>
            <a:r>
              <a:rPr lang="en-GB" dirty="0" err="1" smtClean="0"/>
              <a:t>moeten</a:t>
            </a:r>
            <a:r>
              <a:rPr lang="en-GB" dirty="0" smtClean="0"/>
              <a:t> 10 </a:t>
            </a:r>
            <a:r>
              <a:rPr lang="en-GB" dirty="0" err="1" smtClean="0"/>
              <a:t>antwoordvelden</a:t>
            </a:r>
            <a:r>
              <a:rPr lang="en-GB" dirty="0" smtClean="0"/>
              <a:t> </a:t>
            </a:r>
            <a:r>
              <a:rPr lang="en-GB" dirty="0" err="1" smtClean="0"/>
              <a:t>invullen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kunnen</a:t>
            </a:r>
            <a:r>
              <a:rPr lang="en-GB" dirty="0" smtClean="0"/>
              <a:t> later </a:t>
            </a:r>
            <a:r>
              <a:rPr lang="en-GB" dirty="0" err="1" smtClean="0"/>
              <a:t>hun</a:t>
            </a:r>
            <a:r>
              <a:rPr lang="en-GB" dirty="0" smtClean="0"/>
              <a:t> </a:t>
            </a:r>
            <a:r>
              <a:rPr lang="en-GB" dirty="0" err="1" smtClean="0"/>
              <a:t>antwoorden</a:t>
            </a:r>
            <a:r>
              <a:rPr lang="en-GB" dirty="0" smtClean="0"/>
              <a:t> </a:t>
            </a:r>
            <a:r>
              <a:rPr lang="en-GB" dirty="0" err="1" smtClean="0"/>
              <a:t>downloaden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98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Activiteit 1.2 (Online)  </a:t>
            </a:r>
            <a:br>
              <a:rPr lang="it-IT" dirty="0" smtClean="0"/>
            </a:br>
            <a:r>
              <a:rPr lang="it-IT" dirty="0" smtClean="0"/>
              <a:t>Welke onderzoeken heb je nodig?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 smtClean="0"/>
              <a:t>Beschrijving</a:t>
            </a:r>
            <a:r>
              <a:rPr lang="en-GB" b="1" dirty="0" smtClean="0"/>
              <a:t>:</a:t>
            </a:r>
            <a:r>
              <a:rPr lang="en-GB" dirty="0" smtClean="0"/>
              <a:t> Nu je </a:t>
            </a:r>
            <a:r>
              <a:rPr lang="en-GB" dirty="0" err="1" smtClean="0"/>
              <a:t>ook</a:t>
            </a:r>
            <a:r>
              <a:rPr lang="en-GB" dirty="0" smtClean="0"/>
              <a:t> de websites van je </a:t>
            </a:r>
            <a:r>
              <a:rPr lang="en-GB" dirty="0" err="1" smtClean="0"/>
              <a:t>mogelijke</a:t>
            </a:r>
            <a:r>
              <a:rPr lang="en-GB" dirty="0" smtClean="0"/>
              <a:t> </a:t>
            </a:r>
            <a:r>
              <a:rPr lang="en-GB" dirty="0" err="1" smtClean="0"/>
              <a:t>concurrenten</a:t>
            </a:r>
            <a:r>
              <a:rPr lang="en-GB" dirty="0" smtClean="0"/>
              <a:t> </a:t>
            </a:r>
            <a:r>
              <a:rPr lang="en-GB" dirty="0" err="1" smtClean="0"/>
              <a:t>hebt</a:t>
            </a:r>
            <a:r>
              <a:rPr lang="en-GB" dirty="0" smtClean="0"/>
              <a:t> </a:t>
            </a:r>
            <a:r>
              <a:rPr lang="en-GB" dirty="0" err="1" smtClean="0"/>
              <a:t>gezien</a:t>
            </a:r>
            <a:r>
              <a:rPr lang="en-GB" dirty="0" smtClean="0"/>
              <a:t>, </a:t>
            </a:r>
            <a:r>
              <a:rPr lang="en-GB" dirty="0" err="1" smtClean="0"/>
              <a:t>moet</a:t>
            </a:r>
            <a:r>
              <a:rPr lang="en-GB" dirty="0" smtClean="0"/>
              <a:t> je </a:t>
            </a:r>
            <a:r>
              <a:rPr lang="en-GB" dirty="0" err="1" smtClean="0"/>
              <a:t>je</a:t>
            </a:r>
            <a:r>
              <a:rPr lang="en-GB" dirty="0" smtClean="0"/>
              <a:t> </a:t>
            </a:r>
            <a:r>
              <a:rPr lang="en-GB" dirty="0" err="1" smtClean="0"/>
              <a:t>meer</a:t>
            </a:r>
            <a:r>
              <a:rPr lang="en-GB" dirty="0" smtClean="0"/>
              <a:t> </a:t>
            </a:r>
            <a:r>
              <a:rPr lang="en-GB" dirty="0" err="1" smtClean="0"/>
              <a:t>bewust</a:t>
            </a:r>
            <a:r>
              <a:rPr lang="en-GB" dirty="0" smtClean="0"/>
              <a:t> </a:t>
            </a:r>
            <a:r>
              <a:rPr lang="en-GB" dirty="0" err="1" smtClean="0"/>
              <a:t>zijn</a:t>
            </a:r>
            <a:r>
              <a:rPr lang="en-GB" dirty="0" smtClean="0"/>
              <a:t> van de </a:t>
            </a:r>
            <a:r>
              <a:rPr lang="en-GB" dirty="0" err="1" smtClean="0"/>
              <a:t>onderzoeken</a:t>
            </a:r>
            <a:r>
              <a:rPr lang="en-GB" dirty="0" smtClean="0"/>
              <a:t> die je </a:t>
            </a:r>
            <a:r>
              <a:rPr lang="en-GB" dirty="0" err="1" smtClean="0"/>
              <a:t>nodig</a:t>
            </a:r>
            <a:r>
              <a:rPr lang="en-GB" dirty="0" smtClean="0"/>
              <a:t> </a:t>
            </a:r>
            <a:r>
              <a:rPr lang="en-GB" dirty="0" err="1" smtClean="0"/>
              <a:t>hebt</a:t>
            </a:r>
            <a:r>
              <a:rPr lang="en-GB" dirty="0" smtClean="0"/>
              <a:t>. </a:t>
            </a:r>
          </a:p>
          <a:p>
            <a:r>
              <a:rPr lang="en-GB" b="1" dirty="0" err="1" smtClean="0"/>
              <a:t>Instructies</a:t>
            </a:r>
            <a:r>
              <a:rPr lang="en-GB" b="1" dirty="0" smtClean="0"/>
              <a:t> </a:t>
            </a:r>
            <a:r>
              <a:rPr lang="en-GB" b="1" dirty="0" err="1" smtClean="0"/>
              <a:t>voor</a:t>
            </a:r>
            <a:r>
              <a:rPr lang="en-GB" b="1" dirty="0" smtClean="0"/>
              <a:t> de </a:t>
            </a:r>
            <a:r>
              <a:rPr lang="en-GB" b="1" dirty="0" err="1" smtClean="0"/>
              <a:t>studenten</a:t>
            </a:r>
            <a:r>
              <a:rPr lang="en-GB" b="1" dirty="0" smtClean="0"/>
              <a:t>:</a:t>
            </a:r>
            <a:r>
              <a:rPr lang="en-GB" dirty="0" smtClean="0"/>
              <a:t> </a:t>
            </a:r>
            <a:r>
              <a:rPr lang="en-GB" dirty="0" err="1" smtClean="0"/>
              <a:t>Vul</a:t>
            </a:r>
            <a:r>
              <a:rPr lang="en-GB" dirty="0" smtClean="0"/>
              <a:t> de </a:t>
            </a:r>
            <a:r>
              <a:rPr lang="en-GB" dirty="0" err="1" smtClean="0"/>
              <a:t>onderstaande</a:t>
            </a:r>
            <a:r>
              <a:rPr lang="en-GB" dirty="0" smtClean="0"/>
              <a:t> table in met de </a:t>
            </a:r>
            <a:r>
              <a:rPr lang="en-GB" dirty="0" err="1" smtClean="0"/>
              <a:t>gevraagde</a:t>
            </a:r>
            <a:r>
              <a:rPr lang="en-GB" dirty="0" smtClean="0"/>
              <a:t> </a:t>
            </a:r>
            <a:r>
              <a:rPr lang="en-GB" dirty="0" err="1" smtClean="0"/>
              <a:t>informatie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190616"/>
              </p:ext>
            </p:extLst>
          </p:nvPr>
        </p:nvGraphicFramePr>
        <p:xfrm>
          <a:off x="1095376" y="4051788"/>
          <a:ext cx="9858374" cy="2015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810"/>
                <a:gridCol w="2602073"/>
                <a:gridCol w="2187903"/>
                <a:gridCol w="3105588"/>
              </a:tblGrid>
              <a:tr h="714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Resources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Description of resources needed 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Resources current availability 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3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Technological Resources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YES (provide details)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NO (ideas for acquiring the resources)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6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Human Resources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YES (provide details)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NO (ideas for acquiring the resources)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1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Financial Resources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YES (provide details)</a:t>
                      </a:r>
                      <a:endParaRPr lang="it-IT" sz="110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NO (ideas for acquiring the resources)</a:t>
                      </a:r>
                      <a:endParaRPr lang="it-IT" sz="1100" dirty="0"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Activiteit 1.3 (online)</a:t>
            </a:r>
            <a:br>
              <a:rPr lang="it-IT" dirty="0" smtClean="0"/>
            </a:br>
            <a:r>
              <a:rPr lang="it-IT" dirty="0" smtClean="0"/>
              <a:t>Mijn persoonljke SWOT analyse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 err="1" smtClean="0"/>
              <a:t>Beschrijving</a:t>
            </a:r>
            <a:r>
              <a:rPr lang="en-GB" sz="2400" b="1" dirty="0" smtClean="0"/>
              <a:t>:</a:t>
            </a:r>
            <a:r>
              <a:rPr lang="en-GB" sz="2400" dirty="0" smtClean="0"/>
              <a:t> Na de </a:t>
            </a:r>
            <a:r>
              <a:rPr lang="en-GB" sz="2400" dirty="0" err="1" smtClean="0"/>
              <a:t>voorbeelden</a:t>
            </a:r>
            <a:r>
              <a:rPr lang="en-GB" sz="2400" dirty="0" smtClean="0"/>
              <a:t> </a:t>
            </a:r>
            <a:r>
              <a:rPr lang="en-GB" sz="2400" dirty="0" err="1" smtClean="0"/>
              <a:t>en</a:t>
            </a:r>
            <a:r>
              <a:rPr lang="en-GB" sz="2400" dirty="0" smtClean="0"/>
              <a:t> </a:t>
            </a:r>
            <a:r>
              <a:rPr lang="en-GB" sz="2400" dirty="0" err="1" smtClean="0"/>
              <a:t>informatie</a:t>
            </a:r>
            <a:r>
              <a:rPr lang="en-GB" sz="2400" dirty="0" smtClean="0"/>
              <a:t> die je </a:t>
            </a:r>
            <a:r>
              <a:rPr lang="en-GB" sz="2400" dirty="0" err="1" smtClean="0"/>
              <a:t>hebt</a:t>
            </a:r>
            <a:r>
              <a:rPr lang="en-GB" sz="2400" dirty="0" smtClean="0"/>
              <a:t> </a:t>
            </a:r>
            <a:r>
              <a:rPr lang="en-GB" sz="2400" dirty="0" err="1" smtClean="0"/>
              <a:t>gekregen</a:t>
            </a:r>
            <a:r>
              <a:rPr lang="en-GB" sz="2400" dirty="0" smtClean="0"/>
              <a:t> in de </a:t>
            </a:r>
            <a:r>
              <a:rPr lang="en-GB" sz="2400" dirty="0" err="1" smtClean="0"/>
              <a:t>voorgaande</a:t>
            </a:r>
            <a:r>
              <a:rPr lang="en-GB" sz="2400" dirty="0" smtClean="0"/>
              <a:t> </a:t>
            </a:r>
            <a:r>
              <a:rPr lang="en-GB" sz="2400" dirty="0" err="1" smtClean="0"/>
              <a:t>secties</a:t>
            </a:r>
            <a:r>
              <a:rPr lang="en-GB" sz="2400" dirty="0" smtClean="0"/>
              <a:t> van het platform, </a:t>
            </a:r>
            <a:r>
              <a:rPr lang="en-GB" sz="2400" dirty="0" err="1" smtClean="0"/>
              <a:t>zou</a:t>
            </a:r>
            <a:r>
              <a:rPr lang="en-GB" sz="2400" dirty="0" smtClean="0"/>
              <a:t> je in </a:t>
            </a:r>
            <a:r>
              <a:rPr lang="en-GB" sz="2400" dirty="0" err="1" smtClean="0"/>
              <a:t>staat</a:t>
            </a:r>
            <a:r>
              <a:rPr lang="en-GB" sz="2400" dirty="0" smtClean="0"/>
              <a:t> </a:t>
            </a:r>
            <a:r>
              <a:rPr lang="en-GB" sz="2400" dirty="0" err="1" smtClean="0"/>
              <a:t>moeten</a:t>
            </a:r>
            <a:r>
              <a:rPr lang="en-GB" sz="2400" dirty="0" smtClean="0"/>
              <a:t> </a:t>
            </a:r>
            <a:r>
              <a:rPr lang="en-GB" sz="2400" dirty="0" err="1" smtClean="0"/>
              <a:t>zijn</a:t>
            </a:r>
            <a:r>
              <a:rPr lang="en-GB" sz="2400" dirty="0" smtClean="0"/>
              <a:t> om </a:t>
            </a:r>
            <a:r>
              <a:rPr lang="en-GB" sz="2400" dirty="0" err="1" smtClean="0"/>
              <a:t>een</a:t>
            </a:r>
            <a:r>
              <a:rPr lang="en-GB" sz="2400" dirty="0" smtClean="0"/>
              <a:t> SWOT analyse van je </a:t>
            </a:r>
            <a:r>
              <a:rPr lang="en-GB" sz="2400" dirty="0" err="1" smtClean="0"/>
              <a:t>bedrijfsconcept</a:t>
            </a:r>
            <a:r>
              <a:rPr lang="en-GB" sz="2400" dirty="0" smtClean="0"/>
              <a:t> </a:t>
            </a:r>
            <a:r>
              <a:rPr lang="en-GB" sz="2400" dirty="0" err="1" smtClean="0"/>
              <a:t>uit</a:t>
            </a:r>
            <a:r>
              <a:rPr lang="en-GB" sz="2400" dirty="0" smtClean="0"/>
              <a:t> </a:t>
            </a:r>
            <a:r>
              <a:rPr lang="en-GB" sz="2400" dirty="0" err="1" smtClean="0"/>
              <a:t>te</a:t>
            </a:r>
            <a:r>
              <a:rPr lang="en-GB" sz="2400" dirty="0" smtClean="0"/>
              <a:t> </a:t>
            </a:r>
            <a:r>
              <a:rPr lang="en-GB" sz="2400" dirty="0" err="1" smtClean="0"/>
              <a:t>voeren</a:t>
            </a:r>
            <a:r>
              <a:rPr lang="en-GB" sz="2400" dirty="0" smtClean="0"/>
              <a:t>. </a:t>
            </a:r>
          </a:p>
          <a:p>
            <a:r>
              <a:rPr lang="en-GB" sz="2400" b="1" dirty="0" err="1" smtClean="0"/>
              <a:t>Instructies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voor</a:t>
            </a:r>
            <a:r>
              <a:rPr lang="en-GB" sz="2400" b="1" dirty="0" smtClean="0"/>
              <a:t> de </a:t>
            </a:r>
            <a:r>
              <a:rPr lang="en-GB" sz="2400" b="1" dirty="0" err="1" smtClean="0"/>
              <a:t>studenten</a:t>
            </a:r>
            <a:r>
              <a:rPr lang="en-GB" sz="2400" b="1" dirty="0" smtClean="0"/>
              <a:t>:</a:t>
            </a:r>
            <a:r>
              <a:rPr lang="en-GB" sz="2400" dirty="0" smtClean="0"/>
              <a:t> </a:t>
            </a:r>
            <a:r>
              <a:rPr lang="en-GB" sz="2400" dirty="0" err="1" smtClean="0"/>
              <a:t>Bedenk</a:t>
            </a:r>
            <a:r>
              <a:rPr lang="en-GB" sz="2400" dirty="0" smtClean="0"/>
              <a:t> de </a:t>
            </a:r>
            <a:r>
              <a:rPr lang="en-GB" sz="2400" dirty="0" err="1" smtClean="0"/>
              <a:t>sterkte</a:t>
            </a:r>
            <a:r>
              <a:rPr lang="en-GB" sz="2400" dirty="0" smtClean="0"/>
              <a:t>, </a:t>
            </a:r>
            <a:r>
              <a:rPr lang="en-GB" sz="2400" dirty="0" err="1" smtClean="0"/>
              <a:t>zwakheden</a:t>
            </a:r>
            <a:r>
              <a:rPr lang="en-GB" sz="2400" dirty="0" smtClean="0"/>
              <a:t>, </a:t>
            </a:r>
            <a:r>
              <a:rPr lang="en-GB" sz="2400" dirty="0" err="1" smtClean="0"/>
              <a:t>mogelijkheden</a:t>
            </a:r>
            <a:r>
              <a:rPr lang="en-GB" sz="2400" dirty="0" smtClean="0"/>
              <a:t> </a:t>
            </a:r>
            <a:r>
              <a:rPr lang="en-GB" sz="2400" dirty="0" err="1" smtClean="0"/>
              <a:t>en</a:t>
            </a:r>
            <a:r>
              <a:rPr lang="en-GB" sz="2400" dirty="0" smtClean="0"/>
              <a:t> </a:t>
            </a:r>
            <a:r>
              <a:rPr lang="en-GB" sz="2400" dirty="0" err="1" smtClean="0"/>
              <a:t>dreigingen</a:t>
            </a:r>
            <a:r>
              <a:rPr lang="en-GB" sz="2400" dirty="0" smtClean="0"/>
              <a:t> van </a:t>
            </a:r>
            <a:r>
              <a:rPr lang="en-GB" sz="2400" dirty="0" err="1" smtClean="0"/>
              <a:t>jouw</a:t>
            </a:r>
            <a:r>
              <a:rPr lang="en-GB" sz="2400" dirty="0" smtClean="0"/>
              <a:t> product/</a:t>
            </a:r>
            <a:r>
              <a:rPr lang="en-GB" sz="2400" dirty="0" err="1" smtClean="0"/>
              <a:t>dienst</a:t>
            </a:r>
            <a:r>
              <a:rPr lang="en-GB" sz="2400" dirty="0" smtClean="0"/>
              <a:t> </a:t>
            </a:r>
            <a:r>
              <a:rPr lang="en-GB" sz="2400" dirty="0" err="1" smtClean="0"/>
              <a:t>en</a:t>
            </a:r>
            <a:r>
              <a:rPr lang="en-GB" sz="2400" dirty="0" smtClean="0"/>
              <a:t> </a:t>
            </a:r>
            <a:r>
              <a:rPr lang="en-GB" sz="2400" dirty="0" err="1" smtClean="0"/>
              <a:t>vul</a:t>
            </a:r>
            <a:r>
              <a:rPr lang="en-GB" sz="2400" dirty="0" smtClean="0"/>
              <a:t> de </a:t>
            </a:r>
            <a:r>
              <a:rPr lang="en-GB" sz="2400" dirty="0" err="1" smtClean="0"/>
              <a:t>onderstaande</a:t>
            </a:r>
            <a:r>
              <a:rPr lang="en-GB" sz="2400" dirty="0" smtClean="0"/>
              <a:t> </a:t>
            </a:r>
            <a:r>
              <a:rPr lang="en-GB" sz="2400" dirty="0" err="1" smtClean="0"/>
              <a:t>tabel</a:t>
            </a:r>
            <a:r>
              <a:rPr lang="en-GB" sz="2400" dirty="0" smtClean="0"/>
              <a:t> in met, ten </a:t>
            </a:r>
            <a:r>
              <a:rPr lang="en-GB" sz="2400" dirty="0" err="1" smtClean="0"/>
              <a:t>minste</a:t>
            </a:r>
            <a:r>
              <a:rPr lang="en-GB" sz="2400" dirty="0" smtClean="0"/>
              <a:t> </a:t>
            </a:r>
            <a:r>
              <a:rPr lang="en-GB" sz="2400" dirty="0" err="1" smtClean="0"/>
              <a:t>drie</a:t>
            </a:r>
            <a:r>
              <a:rPr lang="en-GB" sz="2400" dirty="0" smtClean="0"/>
              <a:t> </a:t>
            </a:r>
            <a:r>
              <a:rPr lang="en-GB" sz="2400" dirty="0" err="1" smtClean="0"/>
              <a:t>elementen</a:t>
            </a:r>
            <a:r>
              <a:rPr lang="en-GB" sz="2400" dirty="0" smtClean="0"/>
              <a:t> </a:t>
            </a:r>
            <a:r>
              <a:rPr lang="en-GB" sz="2400" dirty="0" err="1" smtClean="0"/>
              <a:t>voor</a:t>
            </a:r>
            <a:r>
              <a:rPr lang="en-GB" sz="2400" dirty="0" smtClean="0"/>
              <a:t> </a:t>
            </a:r>
            <a:r>
              <a:rPr lang="en-GB" sz="2400" dirty="0" err="1" smtClean="0"/>
              <a:t>iedere</a:t>
            </a:r>
            <a:r>
              <a:rPr lang="en-GB" sz="2400" dirty="0" smtClean="0"/>
              <a:t> box!</a:t>
            </a:r>
            <a:endParaRPr lang="it-IT" sz="24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440803"/>
              </p:ext>
            </p:extLst>
          </p:nvPr>
        </p:nvGraphicFramePr>
        <p:xfrm>
          <a:off x="2527788" y="4107503"/>
          <a:ext cx="7069016" cy="2282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4508"/>
                <a:gridCol w="3534508"/>
              </a:tblGrid>
              <a:tr h="211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chemeClr val="tx1"/>
                          </a:solidFill>
                          <a:effectLst/>
                        </a:rPr>
                        <a:t>STRENGTHS</a:t>
                      </a:r>
                      <a:r>
                        <a:rPr lang="it-IT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POINTS </a:t>
                      </a:r>
                      <a:endParaRPr lang="it-IT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WEAKNESSES POINTS</a:t>
                      </a:r>
                      <a:endParaRPr lang="it-IT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>
                          <a:effectLst/>
                        </a:rPr>
                        <a:t> </a:t>
                      </a:r>
                      <a:endParaRPr lang="it-IT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1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solidFill>
                            <a:schemeClr val="tx1"/>
                          </a:solidFill>
                          <a:effectLst/>
                        </a:rPr>
                        <a:t>OPPORTUNITIES</a:t>
                      </a:r>
                      <a:r>
                        <a:rPr lang="it-IT" sz="11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it-IT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 smtClean="0">
                          <a:effectLst/>
                        </a:rPr>
                        <a:t>THREATS</a:t>
                      </a:r>
                      <a:endParaRPr lang="it-IT" sz="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600" dirty="0">
                          <a:effectLst/>
                        </a:rPr>
                        <a:t> </a:t>
                      </a:r>
                      <a:endParaRPr lang="it-IT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12" marR="2531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8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Thema 2</a:t>
            </a:r>
            <a:br>
              <a:rPr lang="it-IT" dirty="0" smtClean="0"/>
            </a:br>
            <a:r>
              <a:rPr lang="it-IT" dirty="0" smtClean="0"/>
              <a:t>Het marktonderzoek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Nu is het </a:t>
            </a:r>
            <a:r>
              <a:rPr lang="en-US" dirty="0" err="1" smtClean="0"/>
              <a:t>tijd</a:t>
            </a:r>
            <a:r>
              <a:rPr lang="en-US" dirty="0" smtClean="0"/>
              <a:t> om wat tot nu toe </a:t>
            </a:r>
            <a:r>
              <a:rPr lang="en-US" dirty="0" err="1" smtClean="0"/>
              <a:t>gedaan</a:t>
            </a:r>
            <a:r>
              <a:rPr lang="en-US" dirty="0" smtClean="0"/>
              <a:t> is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integreren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. </a:t>
            </a:r>
            <a:r>
              <a:rPr lang="en-US" dirty="0" err="1" smtClean="0"/>
              <a:t>Eerst</a:t>
            </a:r>
            <a:r>
              <a:rPr lang="en-US" dirty="0" smtClean="0"/>
              <a:t> door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vergelijking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van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markten</a:t>
            </a:r>
            <a:r>
              <a:rPr lang="en-US" dirty="0" smtClean="0"/>
              <a:t> om </a:t>
            </a:r>
            <a:r>
              <a:rPr lang="en-US" dirty="0" err="1" smtClean="0"/>
              <a:t>bijkomende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belangrijke</a:t>
            </a:r>
            <a:r>
              <a:rPr lang="en-US" dirty="0" smtClean="0"/>
              <a:t> </a:t>
            </a:r>
            <a:r>
              <a:rPr lang="en-US" dirty="0" err="1" smtClean="0"/>
              <a:t>informatie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verkrijgen</a:t>
            </a:r>
            <a:r>
              <a:rPr lang="en-US" dirty="0" smtClean="0"/>
              <a:t> door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gepast</a:t>
            </a:r>
            <a:r>
              <a:rPr lang="en-US" dirty="0" smtClean="0"/>
              <a:t> </a:t>
            </a:r>
            <a:r>
              <a:rPr lang="en-US" dirty="0" err="1" smtClean="0"/>
              <a:t>marktonderzoek</a:t>
            </a:r>
            <a:r>
              <a:rPr lang="en-US" dirty="0" smtClean="0"/>
              <a:t>.</a:t>
            </a:r>
            <a:endParaRPr lang="it-IT" dirty="0"/>
          </a:p>
          <a:p>
            <a:pPr marL="0" indent="0">
              <a:buNone/>
            </a:pPr>
            <a:r>
              <a:rPr lang="en-US" smtClean="0"/>
              <a:t>Marktonderzoek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systematische</a:t>
            </a:r>
            <a:r>
              <a:rPr lang="en-US" dirty="0" smtClean="0"/>
              <a:t> </a:t>
            </a:r>
            <a:r>
              <a:rPr lang="en-US" dirty="0" err="1" smtClean="0"/>
              <a:t>verzameling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analyse</a:t>
            </a:r>
            <a:r>
              <a:rPr lang="en-US" dirty="0" smtClean="0"/>
              <a:t> van data </a:t>
            </a:r>
            <a:r>
              <a:rPr lang="en-US" dirty="0" err="1" smtClean="0"/>
              <a:t>gericht</a:t>
            </a:r>
            <a:r>
              <a:rPr lang="en-US" dirty="0" smtClean="0"/>
              <a:t> op het </a:t>
            </a:r>
            <a:r>
              <a:rPr lang="en-US" dirty="0" err="1" smtClean="0"/>
              <a:t>vaststellen</a:t>
            </a:r>
            <a:r>
              <a:rPr lang="en-US" dirty="0" smtClean="0"/>
              <a:t> van </a:t>
            </a:r>
            <a:r>
              <a:rPr lang="en-US" dirty="0" err="1" smtClean="0"/>
              <a:t>marktsinformatie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bepaald</a:t>
            </a:r>
            <a:r>
              <a:rPr lang="en-US" dirty="0" smtClean="0"/>
              <a:t> product </a:t>
            </a:r>
            <a:r>
              <a:rPr lang="en-US" dirty="0" err="1" smtClean="0"/>
              <a:t>en</a:t>
            </a:r>
            <a:r>
              <a:rPr lang="en-US" dirty="0" smtClean="0"/>
              <a:t>/of </a:t>
            </a:r>
            <a:r>
              <a:rPr lang="en-US" dirty="0" err="1" smtClean="0"/>
              <a:t>dienst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Of de </a:t>
            </a:r>
            <a:r>
              <a:rPr lang="en-US" dirty="0" err="1" smtClean="0"/>
              <a:t>activiteit</a:t>
            </a:r>
            <a:r>
              <a:rPr lang="en-US" dirty="0" smtClean="0"/>
              <a:t> </a:t>
            </a:r>
            <a:r>
              <a:rPr lang="en-US" dirty="0" err="1" smtClean="0"/>
              <a:t>beginnend</a:t>
            </a:r>
            <a:r>
              <a:rPr lang="en-US" dirty="0" smtClean="0"/>
              <a:t> is of al </a:t>
            </a:r>
            <a:r>
              <a:rPr lang="en-US" dirty="0" err="1" smtClean="0"/>
              <a:t>betstaand</a:t>
            </a:r>
            <a:r>
              <a:rPr lang="en-US" dirty="0" smtClean="0"/>
              <a:t>, </a:t>
            </a:r>
            <a:r>
              <a:rPr lang="en-US" dirty="0" err="1" smtClean="0"/>
              <a:t>marktonderzoeken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bron</a:t>
            </a:r>
            <a:r>
              <a:rPr lang="en-US" dirty="0" smtClean="0"/>
              <a:t> van </a:t>
            </a:r>
            <a:r>
              <a:rPr lang="en-US" dirty="0" err="1" smtClean="0"/>
              <a:t>informatie</a:t>
            </a:r>
            <a:r>
              <a:rPr lang="en-US" dirty="0" smtClean="0"/>
              <a:t> die </a:t>
            </a:r>
            <a:r>
              <a:rPr lang="en-US" dirty="0" err="1" smtClean="0"/>
              <a:t>bedrijven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organisaties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 om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besluiten</a:t>
            </a:r>
            <a:r>
              <a:rPr lang="en-US" dirty="0" smtClean="0"/>
              <a:t>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/of </a:t>
            </a:r>
            <a:r>
              <a:rPr lang="en-US" dirty="0" err="1" smtClean="0"/>
              <a:t>diensten</a:t>
            </a:r>
            <a:r>
              <a:rPr lang="en-US" dirty="0" smtClean="0"/>
              <a:t> </a:t>
            </a:r>
            <a:r>
              <a:rPr lang="en-US" dirty="0" err="1" smtClean="0"/>
              <a:t>aangeboden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publiek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hoe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aangeboden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De </a:t>
            </a:r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hoofdgebieden</a:t>
            </a:r>
            <a:r>
              <a:rPr lang="en-US" dirty="0" smtClean="0"/>
              <a:t> van de </a:t>
            </a:r>
            <a:r>
              <a:rPr lang="en-US" dirty="0" err="1" smtClean="0"/>
              <a:t>studie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- Product, </a:t>
            </a:r>
            <a:r>
              <a:rPr lang="en-US" dirty="0" err="1" smtClean="0">
                <a:solidFill>
                  <a:srgbClr val="FF0000"/>
                </a:solidFill>
              </a:rPr>
              <a:t>Verkoop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Promotie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Consument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hecht</a:t>
            </a:r>
            <a:r>
              <a:rPr lang="en-US" dirty="0" smtClean="0"/>
              <a:t> </a:t>
            </a:r>
            <a:r>
              <a:rPr lang="en-US" dirty="0" err="1" smtClean="0"/>
              <a:t>verbonden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Productonderzoek</a:t>
            </a:r>
            <a:r>
              <a:rPr lang="en-US" dirty="0" smtClean="0"/>
              <a:t>: </a:t>
            </a:r>
            <a:r>
              <a:rPr lang="en-US" dirty="0" err="1" smtClean="0"/>
              <a:t>bevat</a:t>
            </a:r>
            <a:r>
              <a:rPr lang="en-US" dirty="0" smtClean="0"/>
              <a:t> de </a:t>
            </a:r>
            <a:r>
              <a:rPr lang="en-US" dirty="0" err="1" smtClean="0"/>
              <a:t>ontwikkeling</a:t>
            </a:r>
            <a:r>
              <a:rPr lang="en-US" dirty="0" smtClean="0"/>
              <a:t> van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het </a:t>
            </a:r>
            <a:r>
              <a:rPr lang="en-US" dirty="0" err="1" smtClean="0"/>
              <a:t>testen</a:t>
            </a:r>
            <a:r>
              <a:rPr lang="en-US" dirty="0" smtClean="0"/>
              <a:t> </a:t>
            </a:r>
            <a:r>
              <a:rPr lang="en-US" dirty="0" err="1" smtClean="0"/>
              <a:t>daarvan</a:t>
            </a:r>
            <a:r>
              <a:rPr lang="en-US" dirty="0" smtClean="0"/>
              <a:t>, </a:t>
            </a:r>
            <a:r>
              <a:rPr lang="en-US" dirty="0" err="1" smtClean="0"/>
              <a:t>verbetering</a:t>
            </a:r>
            <a:r>
              <a:rPr lang="en-US" dirty="0" smtClean="0"/>
              <a:t> van </a:t>
            </a:r>
            <a:r>
              <a:rPr lang="en-US" dirty="0" err="1" smtClean="0"/>
              <a:t>bestaande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op de </a:t>
            </a:r>
            <a:r>
              <a:rPr lang="en-US" dirty="0" err="1" smtClean="0"/>
              <a:t>makrt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waarschijnlijke</a:t>
            </a:r>
            <a:r>
              <a:rPr lang="en-US" dirty="0" smtClean="0"/>
              <a:t> </a:t>
            </a:r>
            <a:r>
              <a:rPr lang="en-US" dirty="0" err="1" smtClean="0"/>
              <a:t>veranderingen</a:t>
            </a:r>
            <a:r>
              <a:rPr lang="en-US" dirty="0" smtClean="0"/>
              <a:t> in de </a:t>
            </a:r>
            <a:r>
              <a:rPr lang="en-US" dirty="0" err="1" smtClean="0"/>
              <a:t>voorkeur</a:t>
            </a:r>
            <a:r>
              <a:rPr lang="en-US" dirty="0" smtClean="0"/>
              <a:t> van de </a:t>
            </a:r>
            <a:r>
              <a:rPr lang="en-US" dirty="0" err="1" smtClean="0"/>
              <a:t>consument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Verkooponderzoek</a:t>
            </a:r>
            <a:r>
              <a:rPr lang="en-US" dirty="0" smtClean="0"/>
              <a:t>: </a:t>
            </a:r>
            <a:r>
              <a:rPr lang="en-US" dirty="0" err="1" smtClean="0"/>
              <a:t>bevat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uitgebreide</a:t>
            </a:r>
            <a:r>
              <a:rPr lang="en-US" dirty="0" smtClean="0"/>
              <a:t> </a:t>
            </a:r>
            <a:r>
              <a:rPr lang="en-US" dirty="0" err="1" smtClean="0"/>
              <a:t>keuring</a:t>
            </a:r>
            <a:r>
              <a:rPr lang="en-US" dirty="0"/>
              <a:t> </a:t>
            </a:r>
            <a:r>
              <a:rPr lang="en-US" dirty="0" smtClean="0"/>
              <a:t>van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verkoopactiviteiten</a:t>
            </a:r>
            <a:r>
              <a:rPr lang="en-US" dirty="0" smtClean="0"/>
              <a:t> van het </a:t>
            </a:r>
            <a:r>
              <a:rPr lang="en-US" dirty="0" err="1" smtClean="0"/>
              <a:t>bedrijf</a:t>
            </a:r>
            <a:endParaRPr lang="en-US" dirty="0" smtClean="0"/>
          </a:p>
          <a:p>
            <a:r>
              <a:rPr lang="en-US" dirty="0" err="1" smtClean="0"/>
              <a:t>Promotie-onderzoek</a:t>
            </a:r>
            <a:r>
              <a:rPr lang="en-US" dirty="0" smtClean="0"/>
              <a:t>: </a:t>
            </a:r>
            <a:r>
              <a:rPr lang="en-US" dirty="0" err="1" smtClean="0"/>
              <a:t>betreft</a:t>
            </a:r>
            <a:r>
              <a:rPr lang="en-US" dirty="0" smtClean="0"/>
              <a:t> de </a:t>
            </a:r>
            <a:r>
              <a:rPr lang="en-US" dirty="0" err="1" smtClean="0"/>
              <a:t>analyse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evaluatie</a:t>
            </a:r>
            <a:r>
              <a:rPr lang="en-US" dirty="0" smtClean="0"/>
              <a:t> van de </a:t>
            </a:r>
            <a:r>
              <a:rPr lang="en-US" dirty="0" err="1" smtClean="0"/>
              <a:t>effectiviteit</a:t>
            </a:r>
            <a:r>
              <a:rPr lang="en-US" dirty="0" smtClean="0"/>
              <a:t> van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methoden</a:t>
            </a:r>
            <a:r>
              <a:rPr lang="en-US" dirty="0" smtClean="0"/>
              <a:t> die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om de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diensten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bedrijf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promoten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Consumentenonderzoek</a:t>
            </a:r>
            <a:r>
              <a:rPr lang="en-US" dirty="0" smtClean="0"/>
              <a:t>: </a:t>
            </a:r>
            <a:r>
              <a:rPr lang="en-US" dirty="0" err="1" smtClean="0"/>
              <a:t>betreft</a:t>
            </a:r>
            <a:r>
              <a:rPr lang="en-US" dirty="0" smtClean="0"/>
              <a:t> </a:t>
            </a:r>
            <a:r>
              <a:rPr lang="en-US" dirty="0" err="1" smtClean="0"/>
              <a:t>enquêtes</a:t>
            </a:r>
            <a:r>
              <a:rPr lang="en-US" dirty="0" smtClean="0"/>
              <a:t> over </a:t>
            </a:r>
            <a:r>
              <a:rPr lang="en-US" dirty="0" err="1" smtClean="0"/>
              <a:t>consumentengedrag</a:t>
            </a:r>
            <a:r>
              <a:rPr lang="en-US" dirty="0" smtClean="0"/>
              <a:t> om de </a:t>
            </a:r>
            <a:r>
              <a:rPr lang="en-US" dirty="0" err="1" smtClean="0"/>
              <a:t>sociale</a:t>
            </a:r>
            <a:r>
              <a:rPr lang="en-US" dirty="0" smtClean="0"/>
              <a:t>, </a:t>
            </a:r>
            <a:r>
              <a:rPr lang="en-US" dirty="0" err="1" smtClean="0"/>
              <a:t>economische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psychologische</a:t>
            </a:r>
            <a:r>
              <a:rPr lang="en-US" dirty="0" smtClean="0"/>
              <a:t> </a:t>
            </a:r>
            <a:r>
              <a:rPr lang="en-US" dirty="0" err="1" smtClean="0"/>
              <a:t>factoren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bestuderen</a:t>
            </a:r>
            <a:r>
              <a:rPr lang="en-US" dirty="0" smtClean="0"/>
              <a:t> die het </a:t>
            </a:r>
            <a:r>
              <a:rPr lang="en-US" dirty="0" err="1" smtClean="0"/>
              <a:t>koopgedrag</a:t>
            </a:r>
            <a:r>
              <a:rPr lang="en-US" dirty="0" smtClean="0"/>
              <a:t> </a:t>
            </a:r>
            <a:r>
              <a:rPr lang="en-US" dirty="0" err="1" smtClean="0"/>
              <a:t>beinvloeden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08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2911</TotalTime>
  <Words>1825</Words>
  <Application>Microsoft Office PowerPoint</Application>
  <PresentationFormat>Aangepast</PresentationFormat>
  <Paragraphs>206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Tema di Office</vt:lpstr>
      <vt:lpstr>MODULE 2</vt:lpstr>
      <vt:lpstr>Thema 1 SWOT ANALYSE</vt:lpstr>
      <vt:lpstr>Bron1.1 Video’s over SWOT Analyse</vt:lpstr>
      <vt:lpstr>Bron 1.2a Voorbeelden van «A scuola d’impresa»</vt:lpstr>
      <vt:lpstr>Bron 1.2b Voorbeelden van «A scuola d’impresa»</vt:lpstr>
      <vt:lpstr>Activiteit 1.1 (Online)  Voorafgaand Onderzoek </vt:lpstr>
      <vt:lpstr>Activiteit 1.2 (Online)   Welke onderzoeken heb je nodig?</vt:lpstr>
      <vt:lpstr>Activiteit 1.3 (online) Mijn persoonljke SWOT analyse</vt:lpstr>
      <vt:lpstr>Thema 2 Het marktonderzoek</vt:lpstr>
      <vt:lpstr>Bron 2.1 Video’s over Marktsonderzoek</vt:lpstr>
      <vt:lpstr>Activiteit 2.1   Het plan voor mijn marktsonderzoek</vt:lpstr>
      <vt:lpstr>Thema 3 De vragenlijst</vt:lpstr>
      <vt:lpstr>Bron 3.1 Video’s over Hoe maak je een vragenlijst</vt:lpstr>
      <vt:lpstr>Bron 3.2a Voorbeelden van vraagsoorten</vt:lpstr>
      <vt:lpstr>Bron 3.2b Voorbeelden van vraagsoorten</vt:lpstr>
      <vt:lpstr>Bron 3.3 Voorbeelden van «A scuola d’impresa»</vt:lpstr>
      <vt:lpstr>Bron 3.2a Voorbeelden van marktonderzoek</vt:lpstr>
      <vt:lpstr>Bron 3.2b Voorbeelden van marktonderzoek</vt:lpstr>
      <vt:lpstr>Afsluitende activiteit van de module Groep workshop die gehouden wordt op school</vt:lpstr>
      <vt:lpstr>Afsluitende activiteit van de module Activiteit n.1 – Het opzetten van het marktsonderzoek (4 uur nodig)</vt:lpstr>
      <vt:lpstr>Afsluitende activiteit van de module Activiteit n.1 – Het opzetten van het marktonderzoek (4 uur nodig)</vt:lpstr>
      <vt:lpstr>Afsluitende activiteit van de module Activiteit n.2 – De uitvoering van het marktonderzoek (huiswerkactiviteit – 12 uur)</vt:lpstr>
      <vt:lpstr>Afsluitende activiteit van de module Activiteit n.3 – De voorbereiding van de eindrapporten (klasactiviteit – 4 uur)</vt:lpstr>
      <vt:lpstr>Bijeenkomst in Januari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Altheo</dc:creator>
  <cp:lastModifiedBy>pvs dutchfoundationofinnovation</cp:lastModifiedBy>
  <cp:revision>184</cp:revision>
  <dcterms:created xsi:type="dcterms:W3CDTF">2015-05-04T07:29:15Z</dcterms:created>
  <dcterms:modified xsi:type="dcterms:W3CDTF">2015-11-13T11:52:30Z</dcterms:modified>
</cp:coreProperties>
</file>