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91" r:id="rId8"/>
    <p:sldId id="283" r:id="rId9"/>
    <p:sldId id="284" r:id="rId10"/>
    <p:sldId id="285" r:id="rId11"/>
    <p:sldId id="286" r:id="rId12"/>
    <p:sldId id="262" r:id="rId13"/>
    <p:sldId id="287" r:id="rId14"/>
    <p:sldId id="292" r:id="rId15"/>
    <p:sldId id="290" r:id="rId16"/>
    <p:sldId id="271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F0F-63CE-4D4B-A928-21D88D63B967}" type="datetimeFigureOut">
              <a:rPr lang="it-IT" smtClean="0"/>
              <a:t>15/11/2015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22A-9590-43F9-89EE-A222B6FAEFFB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logomaker.com/" TargetMode="External"/><Relationship Id="rId2" Type="http://schemas.openxmlformats.org/officeDocument/2006/relationships/hyperlink" Target="http://www.gim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ignmantic.com/index11?utm_expid=68723407-19.ALiBcuyrTqaUsiunYjOIAw.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ltobsrl.ucoz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6f6KPSJ2w" TargetMode="External"/><Relationship Id="rId2" Type="http://schemas.openxmlformats.org/officeDocument/2006/relationships/hyperlink" Target="Links%20to%20the%20&#171;A%20scuola%20d&#8217;impresa&#187;%20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HQfowQfp4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url=http://comefarepubblicita.blogspot.com/2012/08/come-ideare-uno-slogan.html&amp;rct=j&amp;frm=1&amp;q=&amp;esrc=s&amp;sa=U&amp;ei=7WOhVcrpBoWR7Aa60YPwDg&amp;ved=0CC4Q9QEwDA&amp;usg=AFQjCNFOld1xbE2PwrHTRpWbDjUJJSCM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ilpost.it/2015/04/11/slogan-famosi/4-8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dsoftheworld.com/" TargetMode="External"/><Relationship Id="rId7" Type="http://schemas.openxmlformats.org/officeDocument/2006/relationships/hyperlink" Target="http://www.wipo.int/portal/index.html.en" TargetMode="External"/><Relationship Id="rId2" Type="http://schemas.openxmlformats.org/officeDocument/2006/relationships/hyperlink" Target="http://logooftheday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oami.europa.eu/ows/rw/pages/index.it.do" TargetMode="External"/><Relationship Id="rId5" Type="http://schemas.openxmlformats.org/officeDocument/2006/relationships/hyperlink" Target="http://www.logofaves.com/" TargetMode="External"/><Relationship Id="rId4" Type="http://schemas.openxmlformats.org/officeDocument/2006/relationships/hyperlink" Target="http://www.logomoos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MODULE 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Communicatiestrategie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826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2.1 (online) </a:t>
            </a:r>
            <a:br>
              <a:rPr lang="it-IT" dirty="0" smtClean="0"/>
            </a:br>
            <a:r>
              <a:rPr lang="en-GB" dirty="0" err="1" smtClean="0"/>
              <a:t>Mijn</a:t>
            </a:r>
            <a:r>
              <a:rPr lang="en-GB" dirty="0" smtClean="0"/>
              <a:t> </a:t>
            </a:r>
            <a:r>
              <a:rPr lang="en-GB" dirty="0" err="1" smtClean="0"/>
              <a:t>favoriete</a:t>
            </a:r>
            <a:r>
              <a:rPr lang="en-GB" dirty="0" smtClean="0"/>
              <a:t> logo’s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 smtClean="0"/>
              <a:t>Beschrijving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Denk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je </a:t>
            </a:r>
            <a:r>
              <a:rPr lang="en-GB" dirty="0" err="1" smtClean="0"/>
              <a:t>favoriete</a:t>
            </a:r>
            <a:r>
              <a:rPr lang="en-GB" dirty="0" smtClean="0"/>
              <a:t> logo’s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merken</a:t>
            </a:r>
            <a:r>
              <a:rPr lang="en-GB" dirty="0" smtClean="0"/>
              <a:t>. </a:t>
            </a:r>
            <a:r>
              <a:rPr lang="en-GB" dirty="0" err="1" smtClean="0"/>
              <a:t>Heb</a:t>
            </a:r>
            <a:r>
              <a:rPr lang="en-GB" dirty="0" smtClean="0"/>
              <a:t> je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ooit</a:t>
            </a:r>
            <a:r>
              <a:rPr lang="en-GB" dirty="0" smtClean="0"/>
              <a:t> over </a:t>
            </a:r>
            <a:r>
              <a:rPr lang="en-GB" dirty="0" err="1" smtClean="0"/>
              <a:t>nagedacht</a:t>
            </a:r>
            <a:r>
              <a:rPr lang="en-GB" dirty="0" smtClean="0"/>
              <a:t> </a:t>
            </a:r>
            <a:r>
              <a:rPr lang="en-GB" dirty="0" err="1" smtClean="0"/>
              <a:t>waarom</a:t>
            </a:r>
            <a:r>
              <a:rPr lang="en-GB" dirty="0" smtClean="0"/>
              <a:t> die </a:t>
            </a:r>
            <a:r>
              <a:rPr lang="en-GB" dirty="0" err="1" smtClean="0"/>
              <a:t>bedrijven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bepaalde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predominante</a:t>
            </a:r>
            <a:r>
              <a:rPr lang="en-GB" dirty="0" smtClean="0"/>
              <a:t>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gekozen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hun</a:t>
            </a:r>
            <a:r>
              <a:rPr lang="en-GB" dirty="0" smtClean="0"/>
              <a:t> logo?</a:t>
            </a:r>
          </a:p>
          <a:p>
            <a:r>
              <a:rPr lang="en-GB" b="1" dirty="0" err="1" smtClean="0"/>
              <a:t>Instructies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de </a:t>
            </a:r>
            <a:r>
              <a:rPr lang="en-GB" b="1" dirty="0" err="1" smtClean="0"/>
              <a:t>studenten</a:t>
            </a:r>
            <a:r>
              <a:rPr lang="en-GB" b="1" dirty="0" smtClean="0"/>
              <a:t>:</a:t>
            </a:r>
            <a:r>
              <a:rPr lang="en-GB" dirty="0" smtClean="0"/>
              <a:t> Upload de logo’s van </a:t>
            </a:r>
            <a:r>
              <a:rPr lang="en-GB" dirty="0" err="1" smtClean="0"/>
              <a:t>jouw</a:t>
            </a:r>
            <a:r>
              <a:rPr lang="en-GB" dirty="0" smtClean="0"/>
              <a:t> </a:t>
            </a:r>
            <a:r>
              <a:rPr lang="en-GB" dirty="0" err="1" smtClean="0"/>
              <a:t>favouriete</a:t>
            </a:r>
            <a:r>
              <a:rPr lang="en-GB" dirty="0" smtClean="0"/>
              <a:t> </a:t>
            </a:r>
            <a:r>
              <a:rPr lang="en-GB" dirty="0" err="1" smtClean="0"/>
              <a:t>merken</a:t>
            </a:r>
            <a:r>
              <a:rPr lang="en-GB" dirty="0" smtClean="0"/>
              <a:t> </a:t>
            </a:r>
            <a:r>
              <a:rPr lang="en-GB" dirty="0" err="1" smtClean="0"/>
              <a:t>gesorteerd</a:t>
            </a:r>
            <a:r>
              <a:rPr lang="en-GB" dirty="0" smtClean="0"/>
              <a:t> op </a:t>
            </a:r>
            <a:r>
              <a:rPr lang="en-GB" dirty="0" err="1" smtClean="0"/>
              <a:t>predominante</a:t>
            </a:r>
            <a:r>
              <a:rPr lang="en-GB" dirty="0" smtClean="0"/>
              <a:t>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leg </a:t>
            </a:r>
            <a:r>
              <a:rPr lang="en-GB" dirty="0" err="1" smtClean="0"/>
              <a:t>kort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waarom</a:t>
            </a:r>
            <a:r>
              <a:rPr lang="en-GB" dirty="0" smtClean="0"/>
              <a:t> het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volgens</a:t>
            </a:r>
            <a:r>
              <a:rPr lang="en-GB" dirty="0" smtClean="0"/>
              <a:t> </a:t>
            </a:r>
            <a:r>
              <a:rPr lang="en-GB" dirty="0" err="1" smtClean="0"/>
              <a:t>jou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heeft</a:t>
            </a:r>
            <a:r>
              <a:rPr lang="en-GB" dirty="0" smtClean="0"/>
              <a:t> </a:t>
            </a:r>
            <a:r>
              <a:rPr lang="en-GB" dirty="0" err="1" smtClean="0"/>
              <a:t>gekozen</a:t>
            </a:r>
            <a:r>
              <a:rPr lang="en-GB" dirty="0" smtClean="0"/>
              <a:t>. </a:t>
            </a:r>
            <a:r>
              <a:rPr lang="en-GB" dirty="0" err="1" smtClean="0"/>
              <a:t>Bedenk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foute</a:t>
            </a:r>
            <a:r>
              <a:rPr lang="en-GB" dirty="0" smtClean="0"/>
              <a:t> of </a:t>
            </a:r>
            <a:r>
              <a:rPr lang="en-GB" dirty="0" err="1" smtClean="0"/>
              <a:t>goede</a:t>
            </a:r>
            <a:r>
              <a:rPr lang="en-GB" dirty="0" smtClean="0"/>
              <a:t> </a:t>
            </a:r>
            <a:r>
              <a:rPr lang="en-GB" dirty="0" err="1" smtClean="0"/>
              <a:t>antwoorden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, </a:t>
            </a:r>
            <a:r>
              <a:rPr lang="en-GB" dirty="0" err="1" smtClean="0"/>
              <a:t>dus</a:t>
            </a:r>
            <a:r>
              <a:rPr lang="en-GB" dirty="0" smtClean="0"/>
              <a:t> google het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verkondig</a:t>
            </a:r>
            <a:r>
              <a:rPr lang="en-GB" dirty="0" smtClean="0"/>
              <a:t> je </a:t>
            </a:r>
            <a:r>
              <a:rPr lang="en-GB" dirty="0" err="1" smtClean="0"/>
              <a:t>eigen</a:t>
            </a:r>
            <a:r>
              <a:rPr lang="en-GB" dirty="0" smtClean="0"/>
              <a:t> </a:t>
            </a:r>
            <a:r>
              <a:rPr lang="en-GB" dirty="0" err="1" smtClean="0"/>
              <a:t>mening</a:t>
            </a:r>
            <a:r>
              <a:rPr lang="en-GB" dirty="0" smtClean="0"/>
              <a:t>. </a:t>
            </a:r>
          </a:p>
          <a:p>
            <a:r>
              <a:rPr lang="en-GB" b="1" dirty="0" err="1" smtClean="0"/>
              <a:t>Interactie</a:t>
            </a:r>
            <a:r>
              <a:rPr lang="en-GB" b="1" dirty="0" smtClean="0"/>
              <a:t> met het platform:</a:t>
            </a:r>
            <a:r>
              <a:rPr lang="en-GB" dirty="0" smtClean="0"/>
              <a:t> </a:t>
            </a:r>
            <a:r>
              <a:rPr lang="en-GB" dirty="0" err="1" smtClean="0"/>
              <a:t>gekleurde</a:t>
            </a:r>
            <a:r>
              <a:rPr lang="en-GB" dirty="0" smtClean="0"/>
              <a:t> </a:t>
            </a:r>
            <a:r>
              <a:rPr lang="en-GB" dirty="0" err="1" smtClean="0"/>
              <a:t>vakken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gepresenteerd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achter</a:t>
            </a:r>
            <a:r>
              <a:rPr lang="en-GB" dirty="0" smtClean="0"/>
              <a:t> </a:t>
            </a:r>
            <a:r>
              <a:rPr lang="en-GB" dirty="0" err="1" smtClean="0"/>
              <a:t>elkaar</a:t>
            </a:r>
            <a:r>
              <a:rPr lang="en-GB" dirty="0" smtClean="0"/>
              <a:t> </a:t>
            </a:r>
            <a:r>
              <a:rPr lang="en-GB" dirty="0" err="1" smtClean="0"/>
              <a:t>genoemd</a:t>
            </a:r>
            <a:r>
              <a:rPr lang="en-GB" dirty="0" smtClean="0"/>
              <a:t> (op basis van de </a:t>
            </a:r>
            <a:r>
              <a:rPr lang="en-GB" dirty="0" err="1" smtClean="0"/>
              <a:t>lijst</a:t>
            </a:r>
            <a:r>
              <a:rPr lang="en-GB" dirty="0" smtClean="0"/>
              <a:t> in de </a:t>
            </a:r>
            <a:r>
              <a:rPr lang="en-GB" dirty="0" err="1" smtClean="0"/>
              <a:t>vorige</a:t>
            </a:r>
            <a:r>
              <a:rPr lang="en-GB" dirty="0" smtClean="0"/>
              <a:t> </a:t>
            </a:r>
            <a:r>
              <a:rPr lang="en-GB" dirty="0" err="1" smtClean="0"/>
              <a:t>dia</a:t>
            </a:r>
            <a:r>
              <a:rPr lang="en-GB" dirty="0" smtClean="0"/>
              <a:t>).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elke</a:t>
            </a:r>
            <a:r>
              <a:rPr lang="en-GB" dirty="0" smtClean="0"/>
              <a:t>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de </a:t>
            </a:r>
            <a:r>
              <a:rPr lang="en-GB" dirty="0" err="1" smtClean="0"/>
              <a:t>studenten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afbeelding</a:t>
            </a:r>
            <a:r>
              <a:rPr lang="en-GB" dirty="0" smtClean="0"/>
              <a:t> van </a:t>
            </a:r>
            <a:r>
              <a:rPr lang="en-GB" dirty="0" err="1" smtClean="0"/>
              <a:t>hun</a:t>
            </a:r>
            <a:r>
              <a:rPr lang="en-GB" dirty="0" smtClean="0"/>
              <a:t> computer of </a:t>
            </a:r>
            <a:r>
              <a:rPr lang="en-GB" dirty="0" err="1" smtClean="0"/>
              <a:t>een</a:t>
            </a:r>
            <a:r>
              <a:rPr lang="en-GB" dirty="0" smtClean="0"/>
              <a:t> link </a:t>
            </a:r>
            <a:r>
              <a:rPr lang="en-GB" dirty="0" err="1" smtClean="0"/>
              <a:t>uploaden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moeten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antwoordveld</a:t>
            </a:r>
            <a:r>
              <a:rPr lang="en-GB" dirty="0" smtClean="0"/>
              <a:t> </a:t>
            </a:r>
            <a:r>
              <a:rPr lang="en-GB" dirty="0" err="1" smtClean="0"/>
              <a:t>invullen</a:t>
            </a:r>
            <a:r>
              <a:rPr lang="en-GB" dirty="0" smtClean="0"/>
              <a:t> </a:t>
            </a:r>
            <a:r>
              <a:rPr lang="en-GB" dirty="0" err="1" smtClean="0"/>
              <a:t>volgens</a:t>
            </a:r>
            <a:r>
              <a:rPr lang="en-GB" dirty="0" smtClean="0"/>
              <a:t> de </a:t>
            </a:r>
            <a:r>
              <a:rPr lang="en-GB" dirty="0" err="1" smtClean="0"/>
              <a:t>instructies</a:t>
            </a:r>
            <a:r>
              <a:rPr lang="en-GB" dirty="0" smtClean="0"/>
              <a:t> die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activiteit</a:t>
            </a:r>
            <a:r>
              <a:rPr lang="en-GB" dirty="0" smtClean="0"/>
              <a:t> </a:t>
            </a:r>
            <a:r>
              <a:rPr lang="en-GB" dirty="0" err="1" smtClean="0"/>
              <a:t>gegeven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04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2.2 (online) </a:t>
            </a:r>
            <a:br>
              <a:rPr lang="it-IT" dirty="0" smtClean="0"/>
            </a:br>
            <a:r>
              <a:rPr lang="en-GB" dirty="0" smtClean="0"/>
              <a:t>Nu is het </a:t>
            </a:r>
            <a:r>
              <a:rPr lang="en-GB" dirty="0" err="1" smtClean="0"/>
              <a:t>tijd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mijn</a:t>
            </a:r>
            <a:r>
              <a:rPr lang="en-GB" dirty="0" smtClean="0"/>
              <a:t>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 smtClean="0"/>
              <a:t>Beschrijving</a:t>
            </a:r>
            <a:r>
              <a:rPr lang="en-GB" b="1" dirty="0" smtClean="0"/>
              <a:t>:</a:t>
            </a:r>
            <a:r>
              <a:rPr lang="en-GB" dirty="0" smtClean="0"/>
              <a:t> Met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informatie</a:t>
            </a:r>
            <a:r>
              <a:rPr lang="en-GB" dirty="0" smtClean="0"/>
              <a:t> in het </a:t>
            </a:r>
            <a:r>
              <a:rPr lang="en-GB" dirty="0" err="1" smtClean="0"/>
              <a:t>achterhoofd</a:t>
            </a:r>
            <a:r>
              <a:rPr lang="en-GB" dirty="0" smtClean="0"/>
              <a:t> die je </a:t>
            </a:r>
            <a:r>
              <a:rPr lang="en-GB" dirty="0" err="1" smtClean="0"/>
              <a:t>voor</a:t>
            </a:r>
            <a:r>
              <a:rPr lang="en-GB" dirty="0" smtClean="0"/>
              <a:t> je </a:t>
            </a:r>
            <a:r>
              <a:rPr lang="en-GB" dirty="0" err="1" smtClean="0"/>
              <a:t>transnationale</a:t>
            </a:r>
            <a:r>
              <a:rPr lang="en-GB" dirty="0" smtClean="0"/>
              <a:t> </a:t>
            </a:r>
            <a:r>
              <a:rPr lang="en-GB" dirty="0" err="1" smtClean="0"/>
              <a:t>bedrijfsconcept</a:t>
            </a:r>
            <a:r>
              <a:rPr lang="en-GB" dirty="0" smtClean="0"/>
              <a:t> </a:t>
            </a:r>
            <a:r>
              <a:rPr lang="en-GB" dirty="0" err="1" smtClean="0"/>
              <a:t>hebt</a:t>
            </a:r>
            <a:r>
              <a:rPr lang="en-GB" dirty="0" smtClean="0"/>
              <a:t> </a:t>
            </a:r>
            <a:r>
              <a:rPr lang="en-GB" dirty="0" err="1" smtClean="0"/>
              <a:t>verzameld</a:t>
            </a:r>
            <a:r>
              <a:rPr lang="en-GB" dirty="0" smtClean="0"/>
              <a:t>, </a:t>
            </a:r>
            <a:r>
              <a:rPr lang="en-GB" dirty="0" err="1" smtClean="0"/>
              <a:t>probeer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simpele</a:t>
            </a:r>
            <a:r>
              <a:rPr lang="en-GB" dirty="0" smtClean="0"/>
              <a:t> </a:t>
            </a:r>
            <a:r>
              <a:rPr lang="en-GB" dirty="0" err="1" smtClean="0"/>
              <a:t>versie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logo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jouw</a:t>
            </a:r>
            <a:r>
              <a:rPr lang="en-GB" dirty="0" smtClean="0"/>
              <a:t> team’s product of </a:t>
            </a:r>
            <a:r>
              <a:rPr lang="en-GB" dirty="0" err="1" smtClean="0"/>
              <a:t>dienst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ontwerpen</a:t>
            </a:r>
            <a:r>
              <a:rPr lang="en-GB" dirty="0" smtClean="0"/>
              <a:t>. </a:t>
            </a:r>
          </a:p>
          <a:p>
            <a:r>
              <a:rPr lang="en-GB" b="1" dirty="0" err="1" smtClean="0"/>
              <a:t>Instructies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de </a:t>
            </a:r>
            <a:r>
              <a:rPr lang="en-GB" b="1" dirty="0" err="1" smtClean="0"/>
              <a:t>studenten</a:t>
            </a:r>
            <a:r>
              <a:rPr lang="en-GB" b="1" dirty="0" smtClean="0"/>
              <a:t>:</a:t>
            </a:r>
            <a:r>
              <a:rPr lang="en-GB" dirty="0" smtClean="0"/>
              <a:t> Het is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belangrijk</a:t>
            </a:r>
            <a:r>
              <a:rPr lang="en-GB" dirty="0" smtClean="0"/>
              <a:t> hoe je het </a:t>
            </a:r>
            <a:r>
              <a:rPr lang="en-GB" dirty="0" err="1" smtClean="0"/>
              <a:t>doet</a:t>
            </a:r>
            <a:r>
              <a:rPr lang="en-GB" dirty="0" smtClean="0"/>
              <a:t>, maar “</a:t>
            </a:r>
            <a:r>
              <a:rPr lang="en-GB" dirty="0" err="1" smtClean="0"/>
              <a:t>gewoon</a:t>
            </a:r>
            <a:r>
              <a:rPr lang="en-GB" dirty="0" smtClean="0"/>
              <a:t> </a:t>
            </a:r>
            <a:r>
              <a:rPr lang="en-GB" dirty="0" err="1" smtClean="0"/>
              <a:t>doen</a:t>
            </a:r>
            <a:r>
              <a:rPr lang="en-GB" dirty="0" smtClean="0"/>
              <a:t>” </a:t>
            </a:r>
            <a:r>
              <a:rPr lang="en-GB" dirty="0" smtClean="0">
                <a:sym typeface="Wingdings" panose="05000000000000000000" pitchFamily="2" charset="2"/>
              </a:rPr>
              <a:t>. Je </a:t>
            </a:r>
            <a:r>
              <a:rPr lang="en-GB" dirty="0" err="1" smtClean="0">
                <a:sym typeface="Wingdings" panose="05000000000000000000" pitchFamily="2" charset="2"/>
              </a:rPr>
              <a:t>kan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gebruik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maken</a:t>
            </a:r>
            <a:r>
              <a:rPr lang="en-GB" dirty="0" smtClean="0">
                <a:sym typeface="Wingdings" panose="05000000000000000000" pitchFamily="2" charset="2"/>
              </a:rPr>
              <a:t> van </a:t>
            </a:r>
            <a:r>
              <a:rPr lang="en-GB" dirty="0" err="1" smtClean="0">
                <a:sym typeface="Wingdings" panose="05000000000000000000" pitchFamily="2" charset="2"/>
              </a:rPr>
              <a:t>kleurpotloden</a:t>
            </a:r>
            <a:r>
              <a:rPr lang="en-GB" dirty="0" smtClean="0">
                <a:sym typeface="Wingdings" panose="05000000000000000000" pitchFamily="2" charset="2"/>
              </a:rPr>
              <a:t> of </a:t>
            </a:r>
            <a:r>
              <a:rPr lang="en-GB" dirty="0" err="1" smtClean="0">
                <a:sym typeface="Wingdings" panose="05000000000000000000" pitchFamily="2" charset="2"/>
              </a:rPr>
              <a:t>grafisch</a:t>
            </a:r>
            <a:r>
              <a:rPr lang="en-GB" dirty="0" smtClean="0">
                <a:sym typeface="Wingdings" panose="05000000000000000000" pitchFamily="2" charset="2"/>
              </a:rPr>
              <a:t> design software (</a:t>
            </a:r>
            <a:r>
              <a:rPr lang="en-GB" dirty="0" err="1" smtClean="0">
                <a:sym typeface="Wingdings" panose="05000000000000000000" pitchFamily="2" charset="2"/>
              </a:rPr>
              <a:t>wist</a:t>
            </a:r>
            <a:r>
              <a:rPr lang="en-GB" dirty="0" smtClean="0">
                <a:sym typeface="Wingdings" panose="05000000000000000000" pitchFamily="2" charset="2"/>
              </a:rPr>
              <a:t> je </a:t>
            </a:r>
            <a:r>
              <a:rPr lang="en-GB" dirty="0" err="1" smtClean="0">
                <a:sym typeface="Wingdings" panose="05000000000000000000" pitchFamily="2" charset="2"/>
              </a:rPr>
              <a:t>dat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een</a:t>
            </a:r>
            <a:r>
              <a:rPr lang="en-GB" dirty="0" smtClean="0">
                <a:sym typeface="Wingdings" panose="05000000000000000000" pitchFamily="2" charset="2"/>
              </a:rPr>
              <a:t> hoop open </a:t>
            </a:r>
            <a:r>
              <a:rPr lang="en-GB" dirty="0" err="1" smtClean="0">
                <a:sym typeface="Wingdings" panose="05000000000000000000" pitchFamily="2" charset="2"/>
              </a:rPr>
              <a:t>bron</a:t>
            </a:r>
            <a:r>
              <a:rPr lang="en-GB" dirty="0" smtClean="0">
                <a:sym typeface="Wingdings" panose="05000000000000000000" pitchFamily="2" charset="2"/>
              </a:rPr>
              <a:t> software online is </a:t>
            </a:r>
            <a:r>
              <a:rPr lang="en-GB" dirty="0" err="1" smtClean="0">
                <a:sym typeface="Wingdings" panose="05000000000000000000" pitchFamily="2" charset="2"/>
              </a:rPr>
              <a:t>hiervoor</a:t>
            </a:r>
            <a:r>
              <a:rPr lang="en-GB" dirty="0" smtClean="0">
                <a:sym typeface="Wingdings" panose="05000000000000000000" pitchFamily="2" charset="2"/>
              </a:rPr>
              <a:t>? </a:t>
            </a:r>
            <a:r>
              <a:rPr lang="en-GB" dirty="0" err="1" smtClean="0">
                <a:sym typeface="Wingdings" panose="05000000000000000000" pitchFamily="2" charset="2"/>
              </a:rPr>
              <a:t>Bijvoorbeeld</a:t>
            </a:r>
            <a:r>
              <a:rPr lang="en-GB" dirty="0" smtClean="0">
                <a:sym typeface="Wingdings" panose="05000000000000000000" pitchFamily="2" charset="2"/>
              </a:rPr>
              <a:t>: </a:t>
            </a:r>
            <a:r>
              <a:rPr lang="en-GB" dirty="0" smtClean="0">
                <a:sym typeface="Wingdings" panose="05000000000000000000" pitchFamily="2" charset="2"/>
                <a:hlinkClick r:id="rId2"/>
              </a:rPr>
              <a:t>GIMP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  <a:hlinkClick r:id="rId3"/>
              </a:rPr>
              <a:t>OnlineLogoMaker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  <a:hlinkClick r:id="rId4"/>
              </a:rPr>
              <a:t>DesignMantic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vele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anderen</a:t>
            </a:r>
            <a:r>
              <a:rPr lang="en-GB" dirty="0" smtClean="0">
                <a:sym typeface="Wingdings" panose="05000000000000000000" pitchFamily="2" charset="2"/>
              </a:rPr>
              <a:t>). </a:t>
            </a:r>
            <a:r>
              <a:rPr lang="en-GB" dirty="0" err="1" smtClean="0">
                <a:sym typeface="Wingdings" panose="05000000000000000000" pitchFamily="2" charset="2"/>
              </a:rPr>
              <a:t>Zorg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ervoor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dat</a:t>
            </a:r>
            <a:r>
              <a:rPr lang="en-GB" dirty="0" smtClean="0">
                <a:sym typeface="Wingdings" panose="05000000000000000000" pitchFamily="2" charset="2"/>
              </a:rPr>
              <a:t> je logo </a:t>
            </a:r>
            <a:r>
              <a:rPr lang="en-GB" dirty="0" err="1" smtClean="0">
                <a:sym typeface="Wingdings" panose="05000000000000000000" pitchFamily="2" charset="2"/>
              </a:rPr>
              <a:t>aan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alle</a:t>
            </a:r>
            <a:r>
              <a:rPr lang="en-GB" dirty="0" smtClean="0">
                <a:sym typeface="Wingdings" panose="05000000000000000000" pitchFamily="2" charset="2"/>
              </a:rPr>
              <a:t> criteria </a:t>
            </a:r>
            <a:r>
              <a:rPr lang="en-GB" dirty="0" err="1" smtClean="0">
                <a:sym typeface="Wingdings" panose="05000000000000000000" pitchFamily="2" charset="2"/>
              </a:rPr>
              <a:t>beschreven</a:t>
            </a:r>
            <a:r>
              <a:rPr lang="en-GB" dirty="0" smtClean="0">
                <a:sym typeface="Wingdings" panose="05000000000000000000" pitchFamily="2" charset="2"/>
              </a:rPr>
              <a:t> in </a:t>
            </a:r>
            <a:r>
              <a:rPr lang="en-GB" dirty="0" err="1" smtClean="0">
                <a:sym typeface="Wingdings" panose="05000000000000000000" pitchFamily="2" charset="2"/>
              </a:rPr>
              <a:t>thema</a:t>
            </a:r>
            <a:r>
              <a:rPr lang="en-GB" dirty="0" smtClean="0">
                <a:sym typeface="Wingdings" panose="05000000000000000000" pitchFamily="2" charset="2"/>
              </a:rPr>
              <a:t> n.2 </a:t>
            </a:r>
            <a:r>
              <a:rPr lang="en-GB" dirty="0" err="1" smtClean="0">
                <a:sym typeface="Wingdings" panose="05000000000000000000" pitchFamily="2" charset="2"/>
              </a:rPr>
              <a:t>voldoet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en</a:t>
            </a:r>
            <a:r>
              <a:rPr lang="en-GB" dirty="0" smtClean="0">
                <a:sym typeface="Wingdings" panose="05000000000000000000" pitchFamily="2" charset="2"/>
              </a:rPr>
              <a:t> upload het in het platform </a:t>
            </a:r>
            <a:r>
              <a:rPr lang="en-GB" dirty="0" err="1" smtClean="0">
                <a:sym typeface="Wingdings" panose="05000000000000000000" pitchFamily="2" charset="2"/>
              </a:rPr>
              <a:t>als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hij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af</a:t>
            </a:r>
            <a:r>
              <a:rPr lang="en-GB" dirty="0" smtClean="0">
                <a:sym typeface="Wingdings" panose="05000000000000000000" pitchFamily="2" charset="2"/>
              </a:rPr>
              <a:t> is, </a:t>
            </a:r>
            <a:r>
              <a:rPr lang="en-GB" dirty="0" err="1" smtClean="0">
                <a:sym typeface="Wingdings" panose="05000000000000000000" pitchFamily="2" charset="2"/>
              </a:rPr>
              <a:t>samen</a:t>
            </a:r>
            <a:r>
              <a:rPr lang="en-GB" dirty="0" smtClean="0">
                <a:sym typeface="Wingdings" panose="05000000000000000000" pitchFamily="2" charset="2"/>
              </a:rPr>
              <a:t> met </a:t>
            </a:r>
            <a:r>
              <a:rPr lang="en-GB" dirty="0" err="1" smtClean="0">
                <a:sym typeface="Wingdings" panose="05000000000000000000" pitchFamily="2" charset="2"/>
              </a:rPr>
              <a:t>een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korte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uitleg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  <a:r>
              <a:rPr lang="en-GB" dirty="0" smtClean="0"/>
              <a:t> </a:t>
            </a:r>
          </a:p>
          <a:p>
            <a:r>
              <a:rPr lang="en-GB" b="1" dirty="0" err="1" smtClean="0"/>
              <a:t>Interactie</a:t>
            </a:r>
            <a:r>
              <a:rPr lang="en-GB" b="1" dirty="0" smtClean="0"/>
              <a:t> met het platform:</a:t>
            </a:r>
            <a:r>
              <a:rPr lang="en-GB" dirty="0" smtClean="0"/>
              <a:t> net </a:t>
            </a:r>
            <a:r>
              <a:rPr lang="en-GB" dirty="0" err="1" smtClean="0"/>
              <a:t>zoals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vorige</a:t>
            </a:r>
            <a:r>
              <a:rPr lang="en-GB" dirty="0" smtClean="0"/>
              <a:t> </a:t>
            </a:r>
            <a:r>
              <a:rPr lang="en-GB" dirty="0" err="1" smtClean="0"/>
              <a:t>activiteit</a:t>
            </a:r>
            <a:r>
              <a:rPr lang="en-GB" dirty="0" smtClean="0"/>
              <a:t>, </a:t>
            </a:r>
            <a:r>
              <a:rPr lang="en-GB" dirty="0" err="1" smtClean="0"/>
              <a:t>moeten</a:t>
            </a:r>
            <a:r>
              <a:rPr lang="en-GB" dirty="0" smtClean="0"/>
              <a:t> de </a:t>
            </a:r>
            <a:r>
              <a:rPr lang="en-GB" dirty="0" err="1" smtClean="0"/>
              <a:t>studenten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afbeelding</a:t>
            </a:r>
            <a:r>
              <a:rPr lang="en-GB" dirty="0" smtClean="0"/>
              <a:t> </a:t>
            </a:r>
            <a:r>
              <a:rPr lang="en-GB" dirty="0" err="1" smtClean="0"/>
              <a:t>uploaden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beschrijving</a:t>
            </a:r>
            <a:r>
              <a:rPr lang="en-GB" dirty="0" smtClean="0"/>
              <a:t> </a:t>
            </a:r>
            <a:r>
              <a:rPr lang="en-GB" dirty="0" err="1" smtClean="0"/>
              <a:t>leveren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verder</a:t>
            </a:r>
            <a:r>
              <a:rPr lang="en-GB" dirty="0" smtClean="0"/>
              <a:t> </a:t>
            </a:r>
            <a:r>
              <a:rPr lang="en-GB" dirty="0" err="1" smtClean="0"/>
              <a:t>gaan</a:t>
            </a:r>
            <a:r>
              <a:rPr lang="en-GB" dirty="0" smtClean="0"/>
              <a:t> met de module.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28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Thema 3</a:t>
            </a:r>
            <a:br>
              <a:rPr lang="it-IT" dirty="0" smtClean="0"/>
            </a:br>
            <a:r>
              <a:rPr lang="it-IT" dirty="0" smtClean="0"/>
              <a:t>Het marketing plan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Marketing </a:t>
            </a:r>
            <a:r>
              <a:rPr lang="en-GB" dirty="0" err="1" smtClean="0"/>
              <a:t>communicatie</a:t>
            </a:r>
            <a:r>
              <a:rPr lang="en-GB" dirty="0" smtClean="0"/>
              <a:t> </a:t>
            </a:r>
            <a:r>
              <a:rPr lang="en-GB" dirty="0" err="1" smtClean="0"/>
              <a:t>helpt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het </a:t>
            </a:r>
            <a:r>
              <a:rPr lang="en-GB" dirty="0" err="1" smtClean="0"/>
              <a:t>ontwikkelen</a:t>
            </a:r>
            <a:r>
              <a:rPr lang="en-GB" dirty="0" smtClean="0"/>
              <a:t> van het </a:t>
            </a:r>
            <a:r>
              <a:rPr lang="en-GB" dirty="0" err="1" smtClean="0"/>
              <a:t>besef</a:t>
            </a:r>
            <a:r>
              <a:rPr lang="en-GB" dirty="0" smtClean="0"/>
              <a:t> van het </a:t>
            </a:r>
            <a:r>
              <a:rPr lang="en-GB" dirty="0" err="1" smtClean="0"/>
              <a:t>merk</a:t>
            </a:r>
            <a:r>
              <a:rPr lang="en-GB" dirty="0" smtClean="0"/>
              <a:t>, wat </a:t>
            </a:r>
            <a:r>
              <a:rPr lang="en-GB" dirty="0" err="1" smtClean="0"/>
              <a:t>betekent</a:t>
            </a:r>
            <a:r>
              <a:rPr lang="en-GB" dirty="0" smtClean="0"/>
              <a:t> het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consumenten</a:t>
            </a:r>
            <a:r>
              <a:rPr lang="en-GB" dirty="0" smtClean="0"/>
              <a:t> </a:t>
            </a:r>
            <a:r>
              <a:rPr lang="en-GB" dirty="0" err="1" smtClean="0"/>
              <a:t>productinformatie</a:t>
            </a:r>
            <a:r>
              <a:rPr lang="en-GB" dirty="0" smtClean="0"/>
              <a:t> </a:t>
            </a:r>
            <a:r>
              <a:rPr lang="en-GB" dirty="0" err="1" smtClean="0"/>
              <a:t>vertalen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percepties</a:t>
            </a:r>
            <a:r>
              <a:rPr lang="en-GB" dirty="0" smtClean="0"/>
              <a:t> over de </a:t>
            </a:r>
            <a:r>
              <a:rPr lang="en-GB" dirty="0" err="1" smtClean="0"/>
              <a:t>attributen</a:t>
            </a:r>
            <a:r>
              <a:rPr lang="en-GB" dirty="0" smtClean="0"/>
              <a:t> van het product </a:t>
            </a:r>
            <a:r>
              <a:rPr lang="en-GB" dirty="0" err="1" smtClean="0"/>
              <a:t>en</a:t>
            </a:r>
            <a:r>
              <a:rPr lang="en-GB" dirty="0" smtClean="0"/>
              <a:t> de </a:t>
            </a:r>
            <a:r>
              <a:rPr lang="en-GB" dirty="0" err="1" smtClean="0"/>
              <a:t>positie</a:t>
            </a:r>
            <a:r>
              <a:rPr lang="en-GB" dirty="0" smtClean="0"/>
              <a:t> </a:t>
            </a:r>
            <a:r>
              <a:rPr lang="en-GB" dirty="0" err="1" smtClean="0"/>
              <a:t>binnen</a:t>
            </a:r>
            <a:r>
              <a:rPr lang="en-GB" dirty="0" smtClean="0"/>
              <a:t> de </a:t>
            </a:r>
            <a:r>
              <a:rPr lang="en-GB" dirty="0" err="1" smtClean="0"/>
              <a:t>grote</a:t>
            </a:r>
            <a:r>
              <a:rPr lang="en-GB" dirty="0" smtClean="0"/>
              <a:t> </a:t>
            </a:r>
            <a:r>
              <a:rPr lang="en-GB" dirty="0" err="1" smtClean="0"/>
              <a:t>markt</a:t>
            </a:r>
            <a:r>
              <a:rPr lang="en-GB" dirty="0" smtClean="0"/>
              <a:t>. </a:t>
            </a:r>
            <a:r>
              <a:rPr lang="en-GB" dirty="0" err="1" smtClean="0"/>
              <a:t>Bedrijven</a:t>
            </a:r>
            <a:r>
              <a:rPr lang="en-GB" dirty="0" smtClean="0"/>
              <a:t> </a:t>
            </a:r>
            <a:r>
              <a:rPr lang="en-GB" dirty="0" err="1" smtClean="0"/>
              <a:t>gebruiken</a:t>
            </a:r>
            <a:r>
              <a:rPr lang="en-GB" dirty="0" smtClean="0"/>
              <a:t> marketing </a:t>
            </a:r>
            <a:r>
              <a:rPr lang="en-GB" dirty="0" err="1" smtClean="0"/>
              <a:t>communicatie</a:t>
            </a:r>
            <a:r>
              <a:rPr lang="en-GB" dirty="0" smtClean="0"/>
              <a:t> </a:t>
            </a:r>
            <a:r>
              <a:rPr lang="en-GB" dirty="0" err="1" smtClean="0"/>
              <a:t>ook</a:t>
            </a:r>
            <a:r>
              <a:rPr lang="en-GB" dirty="0" smtClean="0"/>
              <a:t> om de </a:t>
            </a:r>
            <a:r>
              <a:rPr lang="en-GB" dirty="0" err="1" smtClean="0"/>
              <a:t>huidige</a:t>
            </a:r>
            <a:r>
              <a:rPr lang="en-GB" dirty="0" smtClean="0"/>
              <a:t> </a:t>
            </a:r>
            <a:r>
              <a:rPr lang="en-GB" dirty="0" err="1" smtClean="0"/>
              <a:t>consumenten</a:t>
            </a:r>
            <a:r>
              <a:rPr lang="en-GB" dirty="0" smtClean="0"/>
              <a:t> basis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behouden</a:t>
            </a:r>
            <a:r>
              <a:rPr lang="en-GB" dirty="0" smtClean="0"/>
              <a:t>, </a:t>
            </a:r>
            <a:r>
              <a:rPr lang="en-GB" dirty="0" err="1" smtClean="0"/>
              <a:t>en</a:t>
            </a:r>
            <a:r>
              <a:rPr lang="en-GB" dirty="0" smtClean="0"/>
              <a:t> om </a:t>
            </a:r>
            <a:r>
              <a:rPr lang="en-GB" dirty="0" err="1" smtClean="0"/>
              <a:t>relaties</a:t>
            </a:r>
            <a:r>
              <a:rPr lang="en-GB" dirty="0" smtClean="0"/>
              <a:t> met </a:t>
            </a:r>
            <a:r>
              <a:rPr lang="en-GB" dirty="0" err="1" smtClean="0"/>
              <a:t>consumenten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leveraars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bevestigen</a:t>
            </a:r>
            <a:r>
              <a:rPr lang="en-GB" dirty="0" smtClean="0"/>
              <a:t>, </a:t>
            </a:r>
            <a:r>
              <a:rPr lang="en-GB" dirty="0" err="1" smtClean="0"/>
              <a:t>zoals</a:t>
            </a:r>
            <a:r>
              <a:rPr lang="en-GB" dirty="0" smtClean="0"/>
              <a:t> “Reference for Business”. De marketing </a:t>
            </a:r>
            <a:r>
              <a:rPr lang="en-GB" dirty="0" err="1" smtClean="0"/>
              <a:t>communicatie-strategie</a:t>
            </a:r>
            <a:r>
              <a:rPr lang="en-GB" dirty="0"/>
              <a:t> </a:t>
            </a:r>
            <a:r>
              <a:rPr lang="en-GB" dirty="0" err="1" smtClean="0"/>
              <a:t>definieert</a:t>
            </a:r>
            <a:r>
              <a:rPr lang="en-GB" dirty="0" smtClean="0"/>
              <a:t> het </a:t>
            </a:r>
            <a:r>
              <a:rPr lang="en-GB" dirty="0" err="1" smtClean="0"/>
              <a:t>bedrijfsplan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productinformatieverspreiding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de </a:t>
            </a:r>
            <a:r>
              <a:rPr lang="en-GB" dirty="0" err="1" smtClean="0"/>
              <a:t>ontwikkeling</a:t>
            </a:r>
            <a:r>
              <a:rPr lang="en-GB" dirty="0" smtClean="0"/>
              <a:t> van het </a:t>
            </a:r>
            <a:r>
              <a:rPr lang="en-GB" dirty="0" err="1" smtClean="0"/>
              <a:t>besef</a:t>
            </a:r>
            <a:r>
              <a:rPr lang="en-GB" dirty="0" smtClean="0"/>
              <a:t> van het </a:t>
            </a:r>
            <a:r>
              <a:rPr lang="en-GB" dirty="0" err="1" smtClean="0"/>
              <a:t>merk</a:t>
            </a:r>
            <a:r>
              <a:rPr lang="en-GB" dirty="0" smtClean="0"/>
              <a:t>.</a:t>
            </a:r>
            <a:endParaRPr lang="it-IT" dirty="0"/>
          </a:p>
          <a:p>
            <a:r>
              <a:rPr lang="en-GB" dirty="0" err="1" smtClean="0"/>
              <a:t>Ontwerp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effectieve</a:t>
            </a:r>
            <a:r>
              <a:rPr lang="en-GB" dirty="0" smtClean="0"/>
              <a:t> marketing </a:t>
            </a:r>
            <a:r>
              <a:rPr lang="en-GB" dirty="0" err="1" smtClean="0"/>
              <a:t>communicatiestrategie</a:t>
            </a:r>
            <a:r>
              <a:rPr lang="en-GB" dirty="0" smtClean="0"/>
              <a:t> met </a:t>
            </a:r>
            <a:r>
              <a:rPr lang="en-GB" dirty="0" err="1" smtClean="0"/>
              <a:t>één</a:t>
            </a:r>
            <a:r>
              <a:rPr lang="en-GB" dirty="0" smtClean="0"/>
              <a:t> of </a:t>
            </a:r>
            <a:r>
              <a:rPr lang="en-GB" dirty="0" err="1" smtClean="0"/>
              <a:t>meer</a:t>
            </a:r>
            <a:r>
              <a:rPr lang="en-GB" dirty="0" smtClean="0"/>
              <a:t> marketing </a:t>
            </a:r>
            <a:r>
              <a:rPr lang="en-GB" dirty="0" err="1" smtClean="0"/>
              <a:t>communicatiecomponenten</a:t>
            </a:r>
            <a:r>
              <a:rPr lang="en-GB" dirty="0" smtClean="0"/>
              <a:t>. </a:t>
            </a:r>
            <a:r>
              <a:rPr lang="en-GB" dirty="0" err="1" smtClean="0"/>
              <a:t>Middels</a:t>
            </a:r>
            <a:r>
              <a:rPr lang="en-GB" dirty="0" smtClean="0"/>
              <a:t> </a:t>
            </a:r>
            <a:r>
              <a:rPr lang="en-GB" dirty="0" err="1" smtClean="0"/>
              <a:t>adverteren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groot</a:t>
            </a:r>
            <a:r>
              <a:rPr lang="en-GB" dirty="0" smtClean="0"/>
              <a:t> </a:t>
            </a:r>
            <a:r>
              <a:rPr lang="en-GB" dirty="0" err="1" smtClean="0"/>
              <a:t>publiek</a:t>
            </a:r>
            <a:r>
              <a:rPr lang="en-GB" dirty="0" smtClean="0"/>
              <a:t> </a:t>
            </a:r>
            <a:r>
              <a:rPr lang="en-GB" dirty="0" err="1" smtClean="0"/>
              <a:t>bereiken</a:t>
            </a:r>
            <a:r>
              <a:rPr lang="en-GB" dirty="0" smtClean="0"/>
              <a:t> door </a:t>
            </a:r>
            <a:r>
              <a:rPr lang="en-GB" dirty="0" err="1" smtClean="0"/>
              <a:t>massamarketing</a:t>
            </a:r>
            <a:r>
              <a:rPr lang="en-GB" dirty="0" smtClean="0"/>
              <a:t> </a:t>
            </a:r>
            <a:r>
              <a:rPr lang="en-GB" dirty="0" smtClean="0"/>
              <a:t>of </a:t>
            </a:r>
            <a:r>
              <a:rPr lang="en-GB" dirty="0" err="1" smtClean="0"/>
              <a:t>doelmarkt</a:t>
            </a:r>
            <a:r>
              <a:rPr lang="en-GB" dirty="0" smtClean="0"/>
              <a:t> </a:t>
            </a:r>
            <a:r>
              <a:rPr lang="en-GB" dirty="0" err="1" smtClean="0"/>
              <a:t>aantrekkingskracht</a:t>
            </a:r>
            <a:r>
              <a:rPr lang="en-GB" dirty="0" smtClean="0"/>
              <a:t>. </a:t>
            </a:r>
            <a:r>
              <a:rPr lang="en-GB" dirty="0" err="1" smtClean="0"/>
              <a:t>Persoonlijke</a:t>
            </a:r>
            <a:r>
              <a:rPr lang="en-GB" dirty="0" smtClean="0"/>
              <a:t> </a:t>
            </a:r>
            <a:r>
              <a:rPr lang="en-GB" dirty="0" err="1" smtClean="0"/>
              <a:t>verkoop</a:t>
            </a:r>
            <a:r>
              <a:rPr lang="en-GB" dirty="0" smtClean="0"/>
              <a:t> </a:t>
            </a:r>
            <a:r>
              <a:rPr lang="en-GB" dirty="0" err="1" smtClean="0"/>
              <a:t>stelt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bedrijf</a:t>
            </a:r>
            <a:r>
              <a:rPr lang="en-GB" dirty="0" smtClean="0"/>
              <a:t> in </a:t>
            </a:r>
            <a:r>
              <a:rPr lang="en-GB" dirty="0" err="1" smtClean="0"/>
              <a:t>staat</a:t>
            </a:r>
            <a:r>
              <a:rPr lang="en-GB" dirty="0" smtClean="0"/>
              <a:t> om de </a:t>
            </a:r>
            <a:r>
              <a:rPr lang="en-GB" dirty="0" err="1" smtClean="0"/>
              <a:t>voordelen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product direct met de </a:t>
            </a:r>
            <a:r>
              <a:rPr lang="en-GB" dirty="0" err="1" smtClean="0"/>
              <a:t>consument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communiceren</a:t>
            </a:r>
            <a:r>
              <a:rPr lang="en-GB" dirty="0" smtClean="0"/>
              <a:t>, </a:t>
            </a:r>
            <a:r>
              <a:rPr lang="en-GB" dirty="0" err="1" smtClean="0"/>
              <a:t>zoals</a:t>
            </a:r>
            <a:r>
              <a:rPr lang="en-GB" dirty="0" smtClean="0"/>
              <a:t> in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winkel</a:t>
            </a:r>
            <a:r>
              <a:rPr lang="en-GB" dirty="0" smtClean="0"/>
              <a:t>. </a:t>
            </a:r>
            <a:r>
              <a:rPr lang="en-GB" dirty="0" err="1" smtClean="0"/>
              <a:t>Directe</a:t>
            </a:r>
            <a:r>
              <a:rPr lang="en-GB" dirty="0" smtClean="0"/>
              <a:t> marketing </a:t>
            </a:r>
            <a:r>
              <a:rPr lang="en-GB" dirty="0" err="1" smtClean="0"/>
              <a:t>laat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consumenten</a:t>
            </a:r>
            <a:r>
              <a:rPr lang="en-GB" dirty="0" smtClean="0"/>
              <a:t> </a:t>
            </a:r>
            <a:r>
              <a:rPr lang="en-GB" dirty="0" err="1" smtClean="0"/>
              <a:t>bereiken</a:t>
            </a:r>
            <a:r>
              <a:rPr lang="en-GB" dirty="0" smtClean="0"/>
              <a:t> </a:t>
            </a:r>
            <a:r>
              <a:rPr lang="en-GB" dirty="0" err="1" smtClean="0"/>
              <a:t>zonder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partij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intermediair</a:t>
            </a:r>
            <a:r>
              <a:rPr lang="en-GB" dirty="0" smtClean="0"/>
              <a:t>; </a:t>
            </a:r>
            <a:r>
              <a:rPr lang="en-GB" dirty="0" err="1" smtClean="0"/>
              <a:t>bijv</a:t>
            </a:r>
            <a:r>
              <a:rPr lang="en-GB" dirty="0" smtClean="0"/>
              <a:t>. </a:t>
            </a:r>
            <a:r>
              <a:rPr lang="en-GB" dirty="0" err="1" smtClean="0"/>
              <a:t>o.a</a:t>
            </a:r>
            <a:r>
              <a:rPr lang="en-GB" dirty="0" smtClean="0"/>
              <a:t>. </a:t>
            </a:r>
            <a:r>
              <a:rPr lang="en-GB" dirty="0" err="1" smtClean="0"/>
              <a:t>catalogi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post. </a:t>
            </a:r>
            <a:r>
              <a:rPr lang="en-GB" dirty="0" err="1" smtClean="0"/>
              <a:t>Verkoop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promotie</a:t>
            </a:r>
            <a:r>
              <a:rPr lang="en-GB" dirty="0" smtClean="0"/>
              <a:t> </a:t>
            </a:r>
            <a:r>
              <a:rPr lang="en-GB" dirty="0" err="1" smtClean="0"/>
              <a:t>spoort</a:t>
            </a:r>
            <a:r>
              <a:rPr lang="en-GB" dirty="0" smtClean="0"/>
              <a:t> de </a:t>
            </a:r>
            <a:r>
              <a:rPr lang="en-GB" dirty="0" err="1" smtClean="0"/>
              <a:t>consument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om de </a:t>
            </a:r>
            <a:r>
              <a:rPr lang="en-GB" dirty="0" err="1" smtClean="0"/>
              <a:t>producten</a:t>
            </a:r>
            <a:r>
              <a:rPr lang="en-GB" dirty="0" smtClean="0"/>
              <a:t> van het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komen</a:t>
            </a:r>
            <a:r>
              <a:rPr lang="en-GB" dirty="0" smtClean="0"/>
              <a:t>, </a:t>
            </a:r>
            <a:r>
              <a:rPr lang="en-GB" dirty="0" err="1" smtClean="0"/>
              <a:t>zoals</a:t>
            </a:r>
            <a:r>
              <a:rPr lang="en-GB" dirty="0" smtClean="0"/>
              <a:t> </a:t>
            </a:r>
            <a:r>
              <a:rPr lang="en-GB" dirty="0" err="1" smtClean="0"/>
              <a:t>wanneer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iedere</a:t>
            </a:r>
            <a:r>
              <a:rPr lang="en-GB" dirty="0" smtClean="0"/>
              <a:t> </a:t>
            </a:r>
            <a:r>
              <a:rPr lang="en-GB" dirty="0" err="1" smtClean="0"/>
              <a:t>verkoop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donatie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goed</a:t>
            </a:r>
            <a:r>
              <a:rPr lang="en-GB" dirty="0" smtClean="0"/>
              <a:t> </a:t>
            </a:r>
            <a:r>
              <a:rPr lang="en-GB" dirty="0" err="1" smtClean="0"/>
              <a:t>doel</a:t>
            </a:r>
            <a:r>
              <a:rPr lang="en-GB" dirty="0" smtClean="0"/>
              <a:t> </a:t>
            </a:r>
            <a:r>
              <a:rPr lang="en-GB" dirty="0" err="1" smtClean="0"/>
              <a:t>maakt</a:t>
            </a:r>
            <a:r>
              <a:rPr lang="en-GB" dirty="0" smtClean="0"/>
              <a:t>. </a:t>
            </a:r>
            <a:r>
              <a:rPr lang="en-GB" dirty="0" err="1" smtClean="0"/>
              <a:t>Publieke</a:t>
            </a:r>
            <a:r>
              <a:rPr lang="en-GB" dirty="0" smtClean="0"/>
              <a:t> </a:t>
            </a:r>
            <a:r>
              <a:rPr lang="en-GB" dirty="0" err="1" smtClean="0"/>
              <a:t>relaties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betrekking</a:t>
            </a:r>
            <a:r>
              <a:rPr lang="en-GB" dirty="0" smtClean="0"/>
              <a:t> op de </a:t>
            </a:r>
            <a:r>
              <a:rPr lang="en-GB" dirty="0" err="1" smtClean="0"/>
              <a:t>informatiestroom</a:t>
            </a:r>
            <a:r>
              <a:rPr lang="en-GB" dirty="0" smtClean="0"/>
              <a:t> van het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de </a:t>
            </a:r>
            <a:r>
              <a:rPr lang="en-GB" dirty="0" err="1" smtClean="0"/>
              <a:t>consumenten</a:t>
            </a:r>
            <a:r>
              <a:rPr lang="en-GB" dirty="0" smtClean="0"/>
              <a:t>, </a:t>
            </a:r>
            <a:r>
              <a:rPr lang="en-GB" dirty="0" err="1" smtClean="0"/>
              <a:t>leveranciers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groepen</a:t>
            </a:r>
            <a:r>
              <a:rPr lang="en-GB" dirty="0" smtClean="0"/>
              <a:t> die </a:t>
            </a:r>
            <a:r>
              <a:rPr lang="en-GB" dirty="0" err="1" smtClean="0"/>
              <a:t>betrokken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bedrijfsactiviteiten</a:t>
            </a:r>
            <a:r>
              <a:rPr lang="en-GB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1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</a:t>
            </a:r>
            <a:r>
              <a:rPr lang="it-IT" dirty="0"/>
              <a:t>3</a:t>
            </a:r>
            <a:r>
              <a:rPr lang="it-IT" dirty="0" smtClean="0"/>
              <a:t>.1a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 smtClean="0"/>
              <a:t>ALTOB </a:t>
            </a:r>
            <a:r>
              <a:rPr lang="en-GB" b="1" i="1" dirty="0" err="1" smtClean="0"/>
              <a:t>publiciteitstrategie</a:t>
            </a:r>
            <a:endParaRPr lang="en-GB" b="1" i="1" dirty="0" smtClean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besloten</a:t>
            </a:r>
            <a:r>
              <a:rPr lang="en-GB" dirty="0" smtClean="0"/>
              <a:t> om </a:t>
            </a:r>
            <a:r>
              <a:rPr lang="en-GB" dirty="0" err="1" smtClean="0"/>
              <a:t>ons</a:t>
            </a:r>
            <a:r>
              <a:rPr lang="en-GB" dirty="0" smtClean="0"/>
              <a:t> product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promoten</a:t>
            </a:r>
            <a:r>
              <a:rPr lang="en-GB" dirty="0" smtClean="0"/>
              <a:t> door:</a:t>
            </a:r>
          </a:p>
          <a:p>
            <a:r>
              <a:rPr lang="en-GB" dirty="0" err="1" smtClean="0"/>
              <a:t>Verspreiding</a:t>
            </a:r>
            <a:r>
              <a:rPr lang="en-GB" dirty="0" smtClean="0"/>
              <a:t> van folders in </a:t>
            </a:r>
            <a:r>
              <a:rPr lang="en-GB" dirty="0" err="1" smtClean="0"/>
              <a:t>winkels</a:t>
            </a:r>
            <a:endParaRPr lang="en-GB" dirty="0" smtClean="0"/>
          </a:p>
          <a:p>
            <a:r>
              <a:rPr lang="en-GB" dirty="0" smtClean="0"/>
              <a:t>De website van het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>
                <a:hlinkClick r:id="rId2"/>
              </a:rPr>
              <a:t>http://altobsrl.ucoz.com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</a:t>
            </a:r>
          </a:p>
          <a:p>
            <a:r>
              <a:rPr lang="en-GB" dirty="0" smtClean="0"/>
              <a:t>Facebook </a:t>
            </a:r>
            <a:r>
              <a:rPr lang="en-GB" dirty="0" err="1" smtClean="0"/>
              <a:t>en</a:t>
            </a:r>
            <a:r>
              <a:rPr lang="en-GB" dirty="0" smtClean="0"/>
              <a:t> Twitter </a:t>
            </a:r>
            <a:r>
              <a:rPr lang="en-GB" dirty="0" err="1" smtClean="0"/>
              <a:t>pagina’s</a:t>
            </a:r>
            <a:r>
              <a:rPr lang="en-GB" dirty="0" smtClean="0"/>
              <a:t>, </a:t>
            </a:r>
            <a:r>
              <a:rPr lang="en-GB" dirty="0" err="1" smtClean="0"/>
              <a:t>zeker</a:t>
            </a:r>
            <a:r>
              <a:rPr lang="en-GB" dirty="0" smtClean="0"/>
              <a:t> door de </a:t>
            </a:r>
            <a:r>
              <a:rPr lang="en-GB" dirty="0" err="1" smtClean="0"/>
              <a:t>snelle</a:t>
            </a:r>
            <a:r>
              <a:rPr lang="en-GB" dirty="0" smtClean="0"/>
              <a:t> </a:t>
            </a:r>
            <a:r>
              <a:rPr lang="en-GB" dirty="0" err="1" smtClean="0"/>
              <a:t>verspreiding</a:t>
            </a:r>
            <a:r>
              <a:rPr lang="en-GB" dirty="0" smtClean="0"/>
              <a:t> </a:t>
            </a:r>
            <a:r>
              <a:rPr lang="en-GB" dirty="0" smtClean="0"/>
              <a:t>van </a:t>
            </a:r>
            <a:r>
              <a:rPr lang="en-GB" dirty="0" err="1" smtClean="0"/>
              <a:t>nieuws</a:t>
            </a:r>
            <a:r>
              <a:rPr lang="en-GB" dirty="0" smtClean="0"/>
              <a:t> door de </a:t>
            </a:r>
            <a:r>
              <a:rPr lang="en-GB" dirty="0" err="1" smtClean="0"/>
              <a:t>sociale</a:t>
            </a:r>
            <a:r>
              <a:rPr lang="en-GB" dirty="0" smtClean="0"/>
              <a:t> </a:t>
            </a:r>
            <a:r>
              <a:rPr lang="en-GB" dirty="0" err="1" smtClean="0"/>
              <a:t>netwerken</a:t>
            </a:r>
            <a:endParaRPr lang="en-GB" dirty="0" smtClean="0"/>
          </a:p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toegewijde</a:t>
            </a:r>
            <a:r>
              <a:rPr lang="en-GB" dirty="0" smtClean="0"/>
              <a:t> </a:t>
            </a:r>
            <a:r>
              <a:rPr lang="en-GB" dirty="0" err="1" smtClean="0"/>
              <a:t>advertentie</a:t>
            </a:r>
            <a:r>
              <a:rPr lang="en-GB" dirty="0" smtClean="0"/>
              <a:t> </a:t>
            </a:r>
            <a:r>
              <a:rPr lang="en-GB" dirty="0" err="1" smtClean="0"/>
              <a:t>campagne</a:t>
            </a:r>
            <a:r>
              <a:rPr lang="en-GB" dirty="0" smtClean="0"/>
              <a:t> op Facebook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1" y="3171959"/>
            <a:ext cx="2304488" cy="2030144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65" y="4789275"/>
            <a:ext cx="3603048" cy="20179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75" y="1690688"/>
            <a:ext cx="362133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3.1b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SWITCHER </a:t>
            </a:r>
            <a:r>
              <a:rPr lang="en-GB" b="1" i="1" dirty="0" err="1" smtClean="0"/>
              <a:t>publiciteitsstrategie</a:t>
            </a:r>
            <a:endParaRPr lang="en-GB" b="1" i="1" dirty="0" smtClean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besloten</a:t>
            </a:r>
            <a:r>
              <a:rPr lang="en-GB" dirty="0" smtClean="0"/>
              <a:t> om </a:t>
            </a:r>
            <a:r>
              <a:rPr lang="en-GB" dirty="0" err="1" smtClean="0"/>
              <a:t>ons</a:t>
            </a:r>
            <a:r>
              <a:rPr lang="en-GB" dirty="0" smtClean="0"/>
              <a:t> product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promoten</a:t>
            </a:r>
            <a:r>
              <a:rPr lang="en-GB" dirty="0" smtClean="0"/>
              <a:t> door:</a:t>
            </a:r>
          </a:p>
          <a:p>
            <a:r>
              <a:rPr lang="en-GB" dirty="0" err="1" smtClean="0"/>
              <a:t>Een</a:t>
            </a:r>
            <a:r>
              <a:rPr lang="en-GB" dirty="0" smtClean="0"/>
              <a:t> website, </a:t>
            </a:r>
            <a:r>
              <a:rPr lang="en-GB" dirty="0" err="1" smtClean="0"/>
              <a:t>omdat</a:t>
            </a:r>
            <a:r>
              <a:rPr lang="en-GB" dirty="0" smtClean="0"/>
              <a:t> die </a:t>
            </a:r>
            <a:r>
              <a:rPr lang="en-GB" dirty="0" err="1" smtClean="0"/>
              <a:t>belangrijk</a:t>
            </a:r>
            <a:r>
              <a:rPr lang="en-GB" dirty="0" smtClean="0"/>
              <a:t> is </a:t>
            </a:r>
            <a:r>
              <a:rPr lang="en-GB" dirty="0" err="1" smtClean="0"/>
              <a:t>voor</a:t>
            </a:r>
            <a:r>
              <a:rPr lang="en-GB" dirty="0" smtClean="0"/>
              <a:t> de </a:t>
            </a:r>
            <a:r>
              <a:rPr lang="en-GB" dirty="0" err="1" smtClean="0"/>
              <a:t>aanvragen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het </a:t>
            </a:r>
            <a:r>
              <a:rPr lang="en-GB" dirty="0" err="1" smtClean="0"/>
              <a:t>gebruik</a:t>
            </a:r>
            <a:r>
              <a:rPr lang="en-GB" dirty="0" smtClean="0"/>
              <a:t> van </a:t>
            </a:r>
            <a:r>
              <a:rPr lang="en-GB" dirty="0" err="1" smtClean="0"/>
              <a:t>onze</a:t>
            </a:r>
            <a:r>
              <a:rPr lang="en-GB" dirty="0" smtClean="0"/>
              <a:t> </a:t>
            </a:r>
            <a:r>
              <a:rPr lang="en-GB" dirty="0" err="1" smtClean="0"/>
              <a:t>dienst</a:t>
            </a:r>
            <a:endParaRPr lang="en-GB" dirty="0" smtClean="0"/>
          </a:p>
          <a:p>
            <a:r>
              <a:rPr lang="en-GB" dirty="0" err="1" smtClean="0"/>
              <a:t>Een</a:t>
            </a:r>
            <a:r>
              <a:rPr lang="en-GB" dirty="0" smtClean="0"/>
              <a:t> Facebook </a:t>
            </a:r>
            <a:r>
              <a:rPr lang="en-GB" dirty="0" err="1" smtClean="0"/>
              <a:t>pagina</a:t>
            </a:r>
            <a:r>
              <a:rPr lang="en-GB" dirty="0" smtClean="0"/>
              <a:t> door het </a:t>
            </a:r>
            <a:r>
              <a:rPr lang="en-GB" dirty="0" err="1" smtClean="0"/>
              <a:t>grote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van </a:t>
            </a:r>
            <a:r>
              <a:rPr lang="en-GB" dirty="0" err="1" smtClean="0"/>
              <a:t>sociale</a:t>
            </a:r>
            <a:r>
              <a:rPr lang="en-GB" dirty="0" smtClean="0"/>
              <a:t> </a:t>
            </a:r>
            <a:r>
              <a:rPr lang="en-GB" dirty="0" err="1" smtClean="0"/>
              <a:t>netwerken</a:t>
            </a:r>
            <a:endParaRPr lang="en-GB" dirty="0" smtClean="0"/>
          </a:p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reclamespotje</a:t>
            </a:r>
            <a:r>
              <a:rPr lang="en-GB" dirty="0" smtClean="0"/>
              <a:t>, door </a:t>
            </a:r>
            <a:r>
              <a:rPr lang="en-GB" dirty="0" err="1" smtClean="0"/>
              <a:t>ons</a:t>
            </a:r>
            <a:r>
              <a:rPr lang="en-GB" dirty="0" smtClean="0"/>
              <a:t> </a:t>
            </a:r>
            <a:r>
              <a:rPr lang="en-GB" dirty="0" err="1" smtClean="0"/>
              <a:t>gemaakt</a:t>
            </a:r>
            <a:r>
              <a:rPr lang="en-GB" dirty="0" smtClean="0"/>
              <a:t>, om </a:t>
            </a:r>
            <a:r>
              <a:rPr lang="en-GB" dirty="0" err="1" smtClean="0"/>
              <a:t>makelijk</a:t>
            </a:r>
            <a:r>
              <a:rPr lang="en-GB" dirty="0" smtClean="0"/>
              <a:t> in de </a:t>
            </a:r>
            <a:r>
              <a:rPr lang="en-GB" dirty="0" err="1" smtClean="0"/>
              <a:t>huiskamers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komen</a:t>
            </a:r>
            <a:endParaRPr lang="en-GB" dirty="0" smtClean="0"/>
          </a:p>
          <a:p>
            <a:r>
              <a:rPr lang="en-GB" dirty="0" smtClean="0"/>
              <a:t>Folders, posters </a:t>
            </a:r>
            <a:r>
              <a:rPr lang="en-GB" dirty="0" err="1" smtClean="0"/>
              <a:t>en</a:t>
            </a:r>
            <a:r>
              <a:rPr lang="en-GB" dirty="0" smtClean="0"/>
              <a:t> banners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920202"/>
            <a:ext cx="4923860" cy="413769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7" y="4915773"/>
            <a:ext cx="2176461" cy="16094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27" y="1379033"/>
            <a:ext cx="2176272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Bron 3.2</a:t>
            </a:r>
            <a:br>
              <a:rPr lang="it-IT" dirty="0" smtClean="0"/>
            </a:br>
            <a:r>
              <a:rPr lang="it-IT" dirty="0" smtClean="0"/>
              <a:t>Video’s over Inspirerende promotiecampagnes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Links </a:t>
            </a:r>
            <a:r>
              <a:rPr lang="it-IT" dirty="0" smtClean="0"/>
              <a:t>naar video’s in het Engels</a:t>
            </a:r>
            <a:endParaRPr lang="it-IT" dirty="0"/>
          </a:p>
          <a:p>
            <a:pPr lvl="1"/>
            <a:r>
              <a:rPr lang="it-IT" dirty="0" smtClean="0">
                <a:hlinkClick r:id="rId2" action="ppaction://hlinkfile"/>
              </a:rPr>
              <a:t>Coca-Cola and </a:t>
            </a:r>
            <a:r>
              <a:rPr lang="it-IT" dirty="0" err="1" smtClean="0">
                <a:hlinkClick r:id="rId2" action="ppaction://hlinkfile"/>
              </a:rPr>
              <a:t>prejudices</a:t>
            </a:r>
            <a:r>
              <a:rPr lang="it-IT" dirty="0" smtClean="0"/>
              <a:t> </a:t>
            </a:r>
            <a:endParaRPr lang="it-IT" dirty="0"/>
          </a:p>
          <a:p>
            <a:pPr lvl="1"/>
            <a:r>
              <a:rPr lang="it-IT" dirty="0" smtClean="0">
                <a:hlinkClick r:id="rId3"/>
              </a:rPr>
              <a:t>Apple and family feeling</a:t>
            </a:r>
            <a:endParaRPr lang="it-IT" dirty="0" smtClean="0"/>
          </a:p>
          <a:p>
            <a:pPr lvl="1"/>
            <a:r>
              <a:rPr lang="it-IT" dirty="0" err="1" smtClean="0">
                <a:hlinkClick r:id="rId4"/>
              </a:rPr>
              <a:t>Funny</a:t>
            </a:r>
            <a:r>
              <a:rPr lang="it-IT" dirty="0" smtClean="0">
                <a:hlinkClick r:id="rId4"/>
              </a:rPr>
              <a:t> commercial</a:t>
            </a:r>
            <a:endParaRPr lang="it-IT" dirty="0" smtClean="0"/>
          </a:p>
          <a:p>
            <a:pPr marL="457200" lvl="1" indent="0">
              <a:buNone/>
            </a:pPr>
            <a:endParaRPr lang="it-IT" dirty="0"/>
          </a:p>
          <a:p>
            <a:r>
              <a:rPr lang="it-IT" dirty="0" smtClean="0"/>
              <a:t>VIDEO’S OVER NATIONALE RECLAMES MOETEN INGEVOERD WORDEN IN HET PLATFORM DOOR DE PARTNERS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0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Afsluitende activiteit van de 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solidFill>
                  <a:schemeClr val="accent2"/>
                </a:solidFill>
              </a:rPr>
              <a:t>Groep workshop die gehouden wordt op school</a:t>
            </a:r>
            <a:endParaRPr lang="it-IT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 smtClean="0"/>
              <a:t>Richtlijn</a:t>
            </a:r>
            <a:r>
              <a:rPr lang="en-US" b="1" i="1" dirty="0" smtClean="0"/>
              <a:t> </a:t>
            </a:r>
            <a:r>
              <a:rPr lang="en-US" b="1" i="1" dirty="0" err="1" smtClean="0"/>
              <a:t>voor</a:t>
            </a:r>
            <a:r>
              <a:rPr lang="en-US" b="1" i="1" dirty="0" smtClean="0"/>
              <a:t> </a:t>
            </a:r>
            <a:r>
              <a:rPr lang="en-US" b="1" i="1" dirty="0" err="1" smtClean="0"/>
              <a:t>docenten</a:t>
            </a:r>
            <a:endParaRPr lang="en-US" b="1" i="1" dirty="0" smtClean="0"/>
          </a:p>
          <a:p>
            <a:pPr marL="0" indent="0">
              <a:buNone/>
            </a:pPr>
            <a:r>
              <a:rPr lang="en-US" dirty="0" smtClean="0"/>
              <a:t>Op basis van je interne </a:t>
            </a:r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/of </a:t>
            </a:r>
            <a:r>
              <a:rPr lang="en-US" dirty="0" err="1" smtClean="0"/>
              <a:t>mogelijkheden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samenwerking</a:t>
            </a:r>
            <a:r>
              <a:rPr lang="en-US" dirty="0" smtClean="0"/>
              <a:t>,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ieder</a:t>
            </a:r>
            <a:r>
              <a:rPr lang="en-US" dirty="0" smtClean="0"/>
              <a:t> land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concentreren</a:t>
            </a:r>
            <a:r>
              <a:rPr lang="en-US" dirty="0" smtClean="0"/>
              <a:t> op de </a:t>
            </a:r>
            <a:r>
              <a:rPr lang="en-US" dirty="0" err="1" smtClean="0"/>
              <a:t>uitvoering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workshop </a:t>
            </a:r>
            <a:r>
              <a:rPr lang="en-US" dirty="0" err="1" smtClean="0"/>
              <a:t>gericht</a:t>
            </a:r>
            <a:r>
              <a:rPr lang="en-US" dirty="0" smtClean="0"/>
              <a:t> op </a:t>
            </a:r>
            <a:r>
              <a:rPr lang="en-US" dirty="0" err="1" smtClean="0"/>
              <a:t>één</a:t>
            </a:r>
            <a:r>
              <a:rPr lang="en-US" dirty="0" smtClean="0"/>
              <a:t> </a:t>
            </a:r>
            <a:r>
              <a:rPr lang="en-US" dirty="0" err="1" smtClean="0"/>
              <a:t>specifiek</a:t>
            </a:r>
            <a:r>
              <a:rPr lang="en-US" dirty="0" smtClean="0"/>
              <a:t> aspect van de </a:t>
            </a:r>
            <a:r>
              <a:rPr lang="en-US" dirty="0" err="1" smtClean="0"/>
              <a:t>communicatiestrategie</a:t>
            </a:r>
            <a:r>
              <a:rPr lang="en-US" dirty="0" smtClean="0"/>
              <a:t>, </a:t>
            </a:r>
            <a:r>
              <a:rPr lang="en-US" dirty="0" err="1" smtClean="0"/>
              <a:t>zoals</a:t>
            </a:r>
            <a:r>
              <a:rPr lang="en-US" dirty="0" smtClean="0"/>
              <a:t>: het logo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grafische</a:t>
            </a:r>
            <a:r>
              <a:rPr lang="en-US" dirty="0" smtClean="0"/>
              <a:t> </a:t>
            </a:r>
            <a:r>
              <a:rPr lang="en-US" dirty="0" err="1" smtClean="0"/>
              <a:t>identiteit</a:t>
            </a:r>
            <a:r>
              <a:rPr lang="en-US" dirty="0" smtClean="0"/>
              <a:t>, </a:t>
            </a:r>
            <a:r>
              <a:rPr lang="en-US" dirty="0" smtClean="0"/>
              <a:t>website </a:t>
            </a:r>
            <a:r>
              <a:rPr lang="en-US" dirty="0" err="1" smtClean="0"/>
              <a:t>ontwikkeling</a:t>
            </a:r>
            <a:r>
              <a:rPr lang="en-US" dirty="0" smtClean="0"/>
              <a:t>, </a:t>
            </a:r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netwerk</a:t>
            </a:r>
            <a:r>
              <a:rPr lang="en-US" dirty="0" smtClean="0"/>
              <a:t>, </a:t>
            </a:r>
            <a:r>
              <a:rPr lang="en-US" dirty="0" err="1" smtClean="0"/>
              <a:t>innovatieve</a:t>
            </a:r>
            <a:r>
              <a:rPr lang="en-US" dirty="0" smtClean="0"/>
              <a:t> marketing, </a:t>
            </a:r>
            <a:r>
              <a:rPr lang="en-US" dirty="0" err="1" smtClean="0"/>
              <a:t>etc</a:t>
            </a:r>
            <a:r>
              <a:rPr lang="en-US" dirty="0" smtClean="0"/>
              <a:t>… (</a:t>
            </a:r>
            <a:r>
              <a:rPr lang="en-US" dirty="0" err="1" smtClean="0"/>
              <a:t>dit</a:t>
            </a:r>
            <a:r>
              <a:rPr lang="en-US" dirty="0" smtClean="0"/>
              <a:t> aspect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vastgelegd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2016).</a:t>
            </a:r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smtClean="0"/>
              <a:t>workshop </a:t>
            </a:r>
            <a:r>
              <a:rPr lang="en-GB" dirty="0" err="1" smtClean="0"/>
              <a:t>activiteiten</a:t>
            </a:r>
            <a:r>
              <a:rPr lang="en-GB" dirty="0" smtClean="0"/>
              <a:t> </a:t>
            </a:r>
            <a:r>
              <a:rPr lang="en-GB" dirty="0" err="1" smtClean="0"/>
              <a:t>zullen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afgesproken</a:t>
            </a:r>
            <a:r>
              <a:rPr lang="en-GB" dirty="0" smtClean="0"/>
              <a:t> op basis van de </a:t>
            </a:r>
            <a:r>
              <a:rPr lang="en-GB" dirty="0" err="1" smtClean="0"/>
              <a:t>internationale</a:t>
            </a:r>
            <a:r>
              <a:rPr lang="en-GB" dirty="0" smtClean="0"/>
              <a:t> </a:t>
            </a:r>
            <a:r>
              <a:rPr lang="en-GB" dirty="0" err="1" smtClean="0"/>
              <a:t>afspraken</a:t>
            </a:r>
            <a:r>
              <a:rPr lang="en-GB" dirty="0" smtClean="0"/>
              <a:t> met de </a:t>
            </a:r>
            <a:r>
              <a:rPr lang="en-GB" dirty="0" err="1" smtClean="0"/>
              <a:t>scholen</a:t>
            </a:r>
            <a:r>
              <a:rPr lang="en-GB" dirty="0" smtClean="0"/>
              <a:t>. De </a:t>
            </a:r>
            <a:r>
              <a:rPr lang="en-GB" dirty="0" err="1" smtClean="0"/>
              <a:t>leden</a:t>
            </a:r>
            <a:r>
              <a:rPr lang="en-GB" dirty="0" smtClean="0"/>
              <a:t> van de </a:t>
            </a:r>
            <a:r>
              <a:rPr lang="en-GB" dirty="0" err="1" smtClean="0"/>
              <a:t>transnationale</a:t>
            </a:r>
            <a:r>
              <a:rPr lang="en-GB" dirty="0" smtClean="0"/>
              <a:t> </a:t>
            </a:r>
            <a:r>
              <a:rPr lang="en-GB" dirty="0" err="1" smtClean="0"/>
              <a:t>bedrijfsgroepen</a:t>
            </a:r>
            <a:r>
              <a:rPr lang="en-GB" dirty="0" smtClean="0"/>
              <a:t> </a:t>
            </a:r>
            <a:r>
              <a:rPr lang="en-GB" dirty="0" err="1" smtClean="0"/>
              <a:t>zullen</a:t>
            </a:r>
            <a:r>
              <a:rPr lang="en-GB" dirty="0" smtClean="0"/>
              <a:t> </a:t>
            </a:r>
            <a:r>
              <a:rPr lang="en-GB" dirty="0" err="1" smtClean="0"/>
              <a:t>samen</a:t>
            </a:r>
            <a:r>
              <a:rPr lang="en-GB" dirty="0" smtClean="0"/>
              <a:t> </a:t>
            </a:r>
            <a:r>
              <a:rPr lang="en-GB" dirty="0" err="1" smtClean="0"/>
              <a:t>werken</a:t>
            </a:r>
            <a:r>
              <a:rPr lang="en-GB" dirty="0" smtClean="0"/>
              <a:t> om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bereiden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de </a:t>
            </a:r>
            <a:r>
              <a:rPr lang="en-GB" dirty="0" err="1" smtClean="0"/>
              <a:t>bijeenkomst</a:t>
            </a:r>
            <a:r>
              <a:rPr lang="en-GB" dirty="0" smtClean="0"/>
              <a:t> in Nederland die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aspecten</a:t>
            </a:r>
            <a:r>
              <a:rPr lang="en-GB" dirty="0" smtClean="0"/>
              <a:t> van de </a:t>
            </a:r>
            <a:r>
              <a:rPr lang="en-GB" dirty="0" err="1" smtClean="0"/>
              <a:t>communicatie-strategie</a:t>
            </a:r>
            <a:r>
              <a:rPr lang="en-GB" dirty="0" smtClean="0"/>
              <a:t> </a:t>
            </a:r>
            <a:r>
              <a:rPr lang="en-GB" dirty="0" err="1" smtClean="0"/>
              <a:t>zal</a:t>
            </a:r>
            <a:r>
              <a:rPr lang="en-GB" dirty="0" smtClean="0"/>
              <a:t> </a:t>
            </a:r>
            <a:r>
              <a:rPr lang="en-GB" dirty="0" err="1" smtClean="0"/>
              <a:t>bevatten</a:t>
            </a:r>
            <a:r>
              <a:rPr lang="en-GB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8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hoofddoel</a:t>
            </a:r>
            <a:r>
              <a:rPr lang="en-US" dirty="0" smtClean="0"/>
              <a:t> van de </a:t>
            </a:r>
            <a:r>
              <a:rPr lang="en-US" dirty="0" err="1" smtClean="0"/>
              <a:t>transnationale</a:t>
            </a:r>
            <a:r>
              <a:rPr lang="en-US" dirty="0" smtClean="0"/>
              <a:t> </a:t>
            </a:r>
            <a:r>
              <a:rPr lang="en-US" dirty="0" err="1" smtClean="0"/>
              <a:t>mobiliteit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laatste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verbetering</a:t>
            </a:r>
            <a:r>
              <a:rPr lang="en-US" dirty="0" smtClean="0"/>
              <a:t> van de </a:t>
            </a:r>
            <a:r>
              <a:rPr lang="en-US" dirty="0" err="1" smtClean="0"/>
              <a:t>bedrijfsconcepten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,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specifieke</a:t>
            </a:r>
            <a:r>
              <a:rPr lang="en-US" dirty="0" smtClean="0"/>
              <a:t> focus op </a:t>
            </a:r>
            <a:r>
              <a:rPr lang="en-US" dirty="0" err="1" smtClean="0"/>
              <a:t>sociale</a:t>
            </a:r>
            <a:r>
              <a:rPr lang="en-US" dirty="0" smtClean="0"/>
              <a:t> marketing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selectie</a:t>
            </a:r>
            <a:r>
              <a:rPr lang="en-US" dirty="0" smtClean="0"/>
              <a:t> van logo’s of het </a:t>
            </a:r>
            <a:r>
              <a:rPr lang="en-US" dirty="0" err="1" smtClean="0"/>
              <a:t>visuele</a:t>
            </a:r>
            <a:r>
              <a:rPr lang="en-US" dirty="0" smtClean="0"/>
              <a:t> imago van het </a:t>
            </a:r>
            <a:r>
              <a:rPr lang="en-US" dirty="0" err="1" smtClean="0"/>
              <a:t>bedrijf</a:t>
            </a:r>
            <a:r>
              <a:rPr lang="en-US" dirty="0" smtClean="0"/>
              <a:t>. </a:t>
            </a:r>
            <a:r>
              <a:rPr lang="en-US" i="1" u="sng" dirty="0" err="1" smtClean="0"/>
              <a:t>Advies</a:t>
            </a:r>
            <a:r>
              <a:rPr lang="en-US" i="1" u="sng" dirty="0" smtClean="0"/>
              <a:t>: Elk </a:t>
            </a:r>
            <a:r>
              <a:rPr lang="en-US" i="1" u="sng" dirty="0" err="1" smtClean="0"/>
              <a:t>Hoofd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Communicatie</a:t>
            </a:r>
            <a:r>
              <a:rPr lang="en-US" i="1" u="sng" dirty="0" smtClean="0"/>
              <a:t> van </a:t>
            </a:r>
            <a:r>
              <a:rPr lang="en-US" i="1" u="sng" dirty="0" err="1" smtClean="0"/>
              <a:t>iedere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nationale</a:t>
            </a:r>
            <a:r>
              <a:rPr lang="en-US" i="1" u="sng" dirty="0" smtClean="0"/>
              <a:t> sub-</a:t>
            </a:r>
            <a:r>
              <a:rPr lang="en-US" i="1" u="sng" dirty="0" err="1" smtClean="0"/>
              <a:t>groep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dient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deel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te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nemen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aan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bijeenkomst</a:t>
            </a:r>
            <a:r>
              <a:rPr lang="en-US" i="1" u="sng" dirty="0" smtClean="0"/>
              <a:t>. </a:t>
            </a:r>
            <a:r>
              <a:rPr lang="en-US" i="1" u="sng" dirty="0" err="1" smtClean="0"/>
              <a:t>Als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een</a:t>
            </a:r>
            <a:r>
              <a:rPr lang="en-US" i="1" u="sng" dirty="0" smtClean="0"/>
              <a:t> school </a:t>
            </a:r>
            <a:r>
              <a:rPr lang="en-US" i="1" u="sng" dirty="0" err="1" smtClean="0"/>
              <a:t>meer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studenten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wil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brengen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raden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wij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aan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Hoofd</a:t>
            </a:r>
            <a:r>
              <a:rPr lang="en-US" i="1" u="sng" dirty="0" smtClean="0"/>
              <a:t> Marketing of Product/</a:t>
            </a:r>
            <a:r>
              <a:rPr lang="en-US" i="1" u="sng" dirty="0" err="1" smtClean="0"/>
              <a:t>operatie</a:t>
            </a:r>
            <a:r>
              <a:rPr lang="en-US" i="1" u="sng" dirty="0" smtClean="0"/>
              <a:t> manager </a:t>
            </a:r>
            <a:r>
              <a:rPr lang="en-US" i="1" u="sng" dirty="0" err="1" smtClean="0"/>
              <a:t>te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kiezen</a:t>
            </a:r>
            <a:r>
              <a:rPr lang="en-US" i="1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gedetailleerde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r>
              <a:rPr lang="en-US" dirty="0" smtClean="0"/>
              <a:t> van de </a:t>
            </a:r>
            <a:r>
              <a:rPr lang="en-US" dirty="0" err="1" smtClean="0"/>
              <a:t>workshopactiviteiten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voorbereid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rondgestuurd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partners in </a:t>
            </a:r>
            <a:r>
              <a:rPr lang="en-US" dirty="0" err="1" smtClean="0"/>
              <a:t>februari</a:t>
            </a:r>
            <a:r>
              <a:rPr lang="en-US" dirty="0" smtClean="0"/>
              <a:t> 2016.</a:t>
            </a:r>
            <a:endParaRPr lang="it-IT" dirty="0"/>
          </a:p>
          <a:p>
            <a:r>
              <a:rPr lang="en-US" b="1" dirty="0" err="1" smtClean="0"/>
              <a:t>Wanneer</a:t>
            </a:r>
            <a:r>
              <a:rPr lang="en-US" b="1" dirty="0" smtClean="0"/>
              <a:t> de </a:t>
            </a:r>
            <a:r>
              <a:rPr lang="en-US" b="1" dirty="0" err="1" smtClean="0"/>
              <a:t>studenten</a:t>
            </a:r>
            <a:r>
              <a:rPr lang="en-US" b="1" dirty="0" smtClean="0"/>
              <a:t> </a:t>
            </a:r>
            <a:r>
              <a:rPr lang="en-US" b="1" dirty="0" err="1" smtClean="0"/>
              <a:t>terug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school </a:t>
            </a:r>
            <a:r>
              <a:rPr lang="en-US" b="1" dirty="0" err="1" smtClean="0"/>
              <a:t>gaan</a:t>
            </a:r>
            <a:r>
              <a:rPr lang="en-US" b="1" dirty="0" smtClean="0"/>
              <a:t>, </a:t>
            </a:r>
            <a:r>
              <a:rPr lang="en-US" b="1" dirty="0" err="1" smtClean="0"/>
              <a:t>moet</a:t>
            </a:r>
            <a:r>
              <a:rPr lang="en-US" b="1" dirty="0" smtClean="0"/>
              <a:t> 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afsluitende</a:t>
            </a:r>
            <a:r>
              <a:rPr lang="en-US" b="1" dirty="0" smtClean="0"/>
              <a:t> </a:t>
            </a:r>
            <a:r>
              <a:rPr lang="en-US" b="1" dirty="0" err="1" smtClean="0"/>
              <a:t>groepsactiviteit</a:t>
            </a:r>
            <a:r>
              <a:rPr lang="en-US" b="1" dirty="0" smtClean="0"/>
              <a:t> </a:t>
            </a:r>
            <a:r>
              <a:rPr lang="en-US" b="1" dirty="0" err="1" smtClean="0"/>
              <a:t>worden</a:t>
            </a:r>
            <a:r>
              <a:rPr lang="en-US" b="1" dirty="0" smtClean="0"/>
              <a:t> </a:t>
            </a:r>
            <a:r>
              <a:rPr lang="en-US" b="1" dirty="0" err="1" smtClean="0"/>
              <a:t>georganiseerd</a:t>
            </a:r>
            <a:r>
              <a:rPr lang="en-US" b="1" dirty="0" smtClean="0"/>
              <a:t> om de </a:t>
            </a:r>
            <a:r>
              <a:rPr lang="en-US" b="1" dirty="0" err="1" smtClean="0"/>
              <a:t>resultaten</a:t>
            </a:r>
            <a:r>
              <a:rPr lang="en-US" b="1" dirty="0" smtClean="0"/>
              <a:t> van de </a:t>
            </a:r>
            <a:r>
              <a:rPr lang="en-US" b="1" dirty="0" err="1" smtClean="0"/>
              <a:t>mobiliteit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de </a:t>
            </a:r>
            <a:r>
              <a:rPr lang="en-US" b="1" dirty="0" err="1" smtClean="0"/>
              <a:t>verberterde</a:t>
            </a:r>
            <a:r>
              <a:rPr lang="en-US" b="1" dirty="0" smtClean="0"/>
              <a:t> </a:t>
            </a:r>
            <a:r>
              <a:rPr lang="en-US" b="1" dirty="0" err="1" smtClean="0"/>
              <a:t>versie</a:t>
            </a:r>
            <a:r>
              <a:rPr lang="en-US" b="1" dirty="0" smtClean="0"/>
              <a:t> van het </a:t>
            </a:r>
            <a:r>
              <a:rPr lang="en-US" b="1" dirty="0" err="1" smtClean="0"/>
              <a:t>bedrijfsconcept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presenteren</a:t>
            </a:r>
            <a:r>
              <a:rPr lang="en-US" b="1" dirty="0" smtClean="0"/>
              <a:t>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Bijeenkomst</a:t>
            </a:r>
            <a:r>
              <a:rPr lang="en-US" b="1" i="1" dirty="0" smtClean="0"/>
              <a:t> </a:t>
            </a:r>
            <a:r>
              <a:rPr lang="en-US" b="1" i="1" dirty="0"/>
              <a:t>in </a:t>
            </a:r>
            <a:r>
              <a:rPr lang="en-US" b="1" i="1" dirty="0" err="1" smtClean="0"/>
              <a:t>Maart</a:t>
            </a:r>
            <a:r>
              <a:rPr lang="en-US" b="1" i="1" dirty="0" smtClean="0"/>
              <a:t> 2016</a:t>
            </a:r>
            <a:endParaRPr lang="it-IT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Thema 1</a:t>
            </a:r>
            <a:br>
              <a:rPr lang="it-IT" dirty="0" smtClean="0"/>
            </a:br>
            <a:r>
              <a:rPr lang="it-IT" dirty="0" smtClean="0"/>
              <a:t>Het belang van communicatie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communiceert</a:t>
            </a:r>
            <a:r>
              <a:rPr lang="en-US" dirty="0" smtClean="0"/>
              <a:t> is </a:t>
            </a:r>
            <a:r>
              <a:rPr lang="en-US" dirty="0" err="1" smtClean="0"/>
              <a:t>gedoemd</a:t>
            </a:r>
            <a:r>
              <a:rPr lang="en-US" dirty="0" smtClean="0"/>
              <a:t> </a:t>
            </a:r>
            <a:r>
              <a:rPr lang="en-US" dirty="0" smtClean="0"/>
              <a:t>tot </a:t>
            </a:r>
            <a:r>
              <a:rPr lang="en-US" dirty="0" err="1" smtClean="0"/>
              <a:t>mislukken</a:t>
            </a:r>
            <a:r>
              <a:rPr lang="en-US" dirty="0" smtClean="0"/>
              <a:t>.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stuurt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wereld</a:t>
            </a:r>
            <a:r>
              <a:rPr lang="en-US" dirty="0" smtClean="0"/>
              <a:t> om </a:t>
            </a:r>
            <a:r>
              <a:rPr lang="en-US" dirty="0" err="1" smtClean="0"/>
              <a:t>zichzelf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profileren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potentiële</a:t>
            </a:r>
            <a:r>
              <a:rPr lang="en-US" dirty="0" smtClean="0"/>
              <a:t> </a:t>
            </a:r>
            <a:r>
              <a:rPr lang="en-US" dirty="0" err="1" smtClean="0"/>
              <a:t>gebruikers</a:t>
            </a:r>
            <a:r>
              <a:rPr lang="en-US" dirty="0" smtClean="0"/>
              <a:t>/</a:t>
            </a:r>
            <a:r>
              <a:rPr lang="en-US" dirty="0" err="1" smtClean="0"/>
              <a:t>cli</a:t>
            </a:r>
            <a:r>
              <a:rPr lang="en-US" dirty="0" err="1">
                <a:solidFill>
                  <a:prstClr val="black"/>
                </a:solidFill>
              </a:rPr>
              <a:t>ë</a:t>
            </a:r>
            <a:r>
              <a:rPr lang="en-US" dirty="0" err="1" smtClean="0"/>
              <a:t>nten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om de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/</a:t>
            </a:r>
            <a:r>
              <a:rPr lang="en-US" dirty="0" err="1" smtClean="0"/>
              <a:t>diensten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stimuleren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Bedrijfscommunicatie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essentieel</a:t>
            </a:r>
            <a:r>
              <a:rPr lang="en-US" dirty="0" smtClean="0"/>
              <a:t> </a:t>
            </a:r>
            <a:r>
              <a:rPr lang="en-US" dirty="0" err="1" smtClean="0"/>
              <a:t>hulpmiddel</a:t>
            </a:r>
            <a:r>
              <a:rPr lang="en-US" dirty="0" smtClean="0"/>
              <a:t> om de </a:t>
            </a:r>
            <a:r>
              <a:rPr lang="en-US" dirty="0" err="1" smtClean="0"/>
              <a:t>identiteit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het imago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verbeteren</a:t>
            </a:r>
            <a:r>
              <a:rPr lang="en-US" dirty="0" smtClean="0"/>
              <a:t> op de </a:t>
            </a:r>
            <a:r>
              <a:rPr lang="en-US" dirty="0" err="1" smtClean="0"/>
              <a:t>markt</a:t>
            </a:r>
            <a:r>
              <a:rPr lang="en-US" dirty="0" smtClean="0"/>
              <a:t>, om </a:t>
            </a:r>
            <a:r>
              <a:rPr lang="en-US" dirty="0" err="1" smtClean="0"/>
              <a:t>geloofwaardigheid</a:t>
            </a:r>
            <a:r>
              <a:rPr lang="en-US" dirty="0" smtClean="0"/>
              <a:t>, </a:t>
            </a:r>
            <a:r>
              <a:rPr lang="en-US" dirty="0" err="1" smtClean="0"/>
              <a:t>vertrouwen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legitimiteit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verkrijgen</a:t>
            </a:r>
            <a:r>
              <a:rPr lang="en-US" dirty="0" smtClean="0"/>
              <a:t> die de </a:t>
            </a:r>
            <a:r>
              <a:rPr lang="en-US" dirty="0" err="1" smtClean="0"/>
              <a:t>benodigde</a:t>
            </a:r>
            <a:r>
              <a:rPr lang="en-US" dirty="0" smtClean="0"/>
              <a:t> </a:t>
            </a:r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structureel</a:t>
            </a:r>
            <a:r>
              <a:rPr lang="en-US" dirty="0" smtClean="0"/>
              <a:t> </a:t>
            </a:r>
            <a:r>
              <a:rPr lang="en-US" dirty="0" err="1" smtClean="0"/>
              <a:t>succes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borgen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Communicatie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invloeden</a:t>
            </a:r>
            <a:r>
              <a:rPr lang="en-US" dirty="0" smtClean="0"/>
              <a:t> </a:t>
            </a:r>
            <a:r>
              <a:rPr lang="en-US" dirty="0" err="1" smtClean="0"/>
              <a:t>ontwikkelen</a:t>
            </a:r>
            <a:r>
              <a:rPr lang="en-US" dirty="0" smtClean="0"/>
              <a:t> die </a:t>
            </a:r>
            <a:r>
              <a:rPr lang="en-US" dirty="0" err="1" smtClean="0"/>
              <a:t>gerelateerd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rationale </a:t>
            </a:r>
            <a:r>
              <a:rPr lang="en-US" dirty="0" err="1" smtClean="0"/>
              <a:t>sfeer</a:t>
            </a:r>
            <a:r>
              <a:rPr lang="en-US" dirty="0" smtClean="0"/>
              <a:t> (</a:t>
            </a:r>
            <a:r>
              <a:rPr lang="en-US" dirty="0" err="1" smtClean="0"/>
              <a:t>informatieve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communicatie</a:t>
            </a:r>
            <a:r>
              <a:rPr lang="en-US" dirty="0" smtClean="0"/>
              <a:t>)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emotionele</a:t>
            </a:r>
            <a:r>
              <a:rPr lang="en-US" dirty="0" smtClean="0"/>
              <a:t> </a:t>
            </a:r>
            <a:r>
              <a:rPr lang="en-US" dirty="0" err="1" smtClean="0"/>
              <a:t>sfeer</a:t>
            </a:r>
            <a:r>
              <a:rPr lang="en-US" dirty="0" smtClean="0"/>
              <a:t> (</a:t>
            </a:r>
            <a:r>
              <a:rPr lang="en-US" dirty="0" err="1" smtClean="0"/>
              <a:t>maximale</a:t>
            </a:r>
            <a:r>
              <a:rPr lang="en-US" dirty="0" smtClean="0"/>
              <a:t> </a:t>
            </a:r>
            <a:r>
              <a:rPr lang="en-US" dirty="0" err="1" smtClean="0"/>
              <a:t>nadruk</a:t>
            </a:r>
            <a:r>
              <a:rPr lang="en-US" dirty="0" smtClean="0"/>
              <a:t> op </a:t>
            </a:r>
            <a:r>
              <a:rPr lang="en-US" dirty="0" err="1" smtClean="0"/>
              <a:t>symbolische</a:t>
            </a:r>
            <a:r>
              <a:rPr lang="en-US" dirty="0" smtClean="0"/>
              <a:t> </a:t>
            </a:r>
            <a:r>
              <a:rPr lang="en-US" dirty="0" err="1" smtClean="0"/>
              <a:t>waarden</a:t>
            </a:r>
            <a:r>
              <a:rPr lang="en-US" dirty="0" smtClean="0"/>
              <a:t>, </a:t>
            </a:r>
            <a:r>
              <a:rPr lang="en-US" dirty="0" err="1" smtClean="0"/>
              <a:t>zoeken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betrokkenheid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commitment met het </a:t>
            </a:r>
            <a:r>
              <a:rPr lang="en-US" dirty="0" err="1" smtClean="0"/>
              <a:t>doel</a:t>
            </a:r>
            <a:r>
              <a:rPr lang="en-US" dirty="0" smtClean="0"/>
              <a:t>)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Bedrijven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in </a:t>
            </a:r>
            <a:r>
              <a:rPr lang="en-US" dirty="0" err="1" smtClean="0"/>
              <a:t>toenemende</a:t>
            </a:r>
            <a:r>
              <a:rPr lang="en-US" dirty="0" smtClean="0"/>
              <a:t> mate </a:t>
            </a:r>
            <a:r>
              <a:rPr lang="en-US" dirty="0" err="1" smtClean="0"/>
              <a:t>zichzelf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promoten</a:t>
            </a:r>
            <a:r>
              <a:rPr lang="en-US" dirty="0" smtClean="0"/>
              <a:t> door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polyhedrale</a:t>
            </a:r>
            <a:r>
              <a:rPr lang="en-US" dirty="0" smtClean="0"/>
              <a:t> </a:t>
            </a:r>
            <a:r>
              <a:rPr lang="en-US" dirty="0" err="1" smtClean="0"/>
              <a:t>hoeveelheid</a:t>
            </a:r>
            <a:r>
              <a:rPr lang="en-US" dirty="0" smtClean="0"/>
              <a:t> van </a:t>
            </a:r>
            <a:r>
              <a:rPr lang="en-US" dirty="0" err="1" smtClean="0"/>
              <a:t>communicatiemiddelen</a:t>
            </a:r>
            <a:r>
              <a:rPr lang="en-US" dirty="0" smtClean="0"/>
              <a:t>, </a:t>
            </a:r>
            <a:r>
              <a:rPr lang="en-US" dirty="0" err="1" smtClean="0"/>
              <a:t>waarbij</a:t>
            </a:r>
            <a:r>
              <a:rPr lang="en-US" dirty="0" smtClean="0"/>
              <a:t>  elk </a:t>
            </a:r>
            <a:r>
              <a:rPr lang="en-US" dirty="0" err="1" smtClean="0"/>
              <a:t>gepast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bereiken</a:t>
            </a:r>
            <a:r>
              <a:rPr lang="en-US" dirty="0" smtClean="0"/>
              <a:t> van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doelstellingen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doelen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1.1 (online) </a:t>
            </a:r>
            <a:br>
              <a:rPr lang="it-IT" dirty="0" smtClean="0"/>
            </a:br>
            <a:r>
              <a:rPr lang="en-GB" dirty="0" err="1" smtClean="0"/>
              <a:t>Effectieve</a:t>
            </a:r>
            <a:r>
              <a:rPr lang="en-GB" dirty="0" smtClean="0"/>
              <a:t> </a:t>
            </a:r>
            <a:r>
              <a:rPr lang="en-GB" dirty="0" err="1" smtClean="0"/>
              <a:t>communicatie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smtClean="0"/>
              <a:t>Beschrijving:</a:t>
            </a:r>
            <a:r>
              <a:rPr lang="it-IT" dirty="0" smtClean="0"/>
              <a:t> Om op een effectieve manier te communiceren, is het noodzakelijk om jezelf af te vragen: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Met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communiceer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                                                                                           Wat </a:t>
            </a:r>
            <a:r>
              <a:rPr lang="en-US" dirty="0" err="1" smtClean="0"/>
              <a:t>communiceer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Welk </a:t>
            </a:r>
            <a:r>
              <a:rPr lang="en-US" dirty="0" err="1" smtClean="0"/>
              <a:t>kanaal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                                                                                         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concurrenten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communiceer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                                                                                           Wat </a:t>
            </a:r>
            <a:r>
              <a:rPr lang="en-US" dirty="0"/>
              <a:t>is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/>
              <a:t>budget</a:t>
            </a:r>
            <a:r>
              <a:rPr lang="en-US" dirty="0" smtClean="0"/>
              <a:t>?</a:t>
            </a:r>
            <a:r>
              <a:rPr lang="en-GB" dirty="0" smtClean="0"/>
              <a:t>  </a:t>
            </a:r>
          </a:p>
          <a:p>
            <a:r>
              <a:rPr lang="en-GB" b="1" dirty="0" err="1" smtClean="0"/>
              <a:t>Instructies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de </a:t>
            </a:r>
            <a:r>
              <a:rPr lang="en-GB" b="1" dirty="0" err="1" smtClean="0"/>
              <a:t>studenten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selecteer</a:t>
            </a:r>
            <a:r>
              <a:rPr lang="en-GB" dirty="0" smtClean="0"/>
              <a:t> het </a:t>
            </a:r>
            <a:r>
              <a:rPr lang="en-GB" dirty="0" err="1" smtClean="0"/>
              <a:t>grafische</a:t>
            </a:r>
            <a:r>
              <a:rPr lang="en-GB" dirty="0" smtClean="0"/>
              <a:t> element </a:t>
            </a:r>
            <a:r>
              <a:rPr lang="en-GB" dirty="0" err="1" smtClean="0"/>
              <a:t>dat</a:t>
            </a:r>
            <a:r>
              <a:rPr lang="en-GB" dirty="0" smtClean="0"/>
              <a:t> het </a:t>
            </a:r>
            <a:r>
              <a:rPr lang="en-GB" dirty="0" err="1" smtClean="0"/>
              <a:t>beste</a:t>
            </a:r>
            <a:r>
              <a:rPr lang="en-GB" dirty="0" smtClean="0"/>
              <a:t> past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sleutelvragen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effectief</a:t>
            </a:r>
            <a:r>
              <a:rPr lang="en-GB" dirty="0" smtClean="0"/>
              <a:t> </a:t>
            </a:r>
            <a:r>
              <a:rPr lang="en-GB" dirty="0" err="1" smtClean="0"/>
              <a:t>communicatieplan</a:t>
            </a:r>
            <a:r>
              <a:rPr lang="en-GB" dirty="0" smtClean="0"/>
              <a:t>. </a:t>
            </a:r>
          </a:p>
          <a:p>
            <a:r>
              <a:rPr lang="en-GB" b="1" dirty="0" err="1" smtClean="0"/>
              <a:t>Interactie</a:t>
            </a:r>
            <a:r>
              <a:rPr lang="en-GB" b="1" dirty="0" smtClean="0"/>
              <a:t> met het platform:</a:t>
            </a:r>
            <a:r>
              <a:rPr lang="en-GB" dirty="0" smtClean="0"/>
              <a:t> </a:t>
            </a:r>
            <a:r>
              <a:rPr lang="en-GB" dirty="0" err="1" smtClean="0"/>
              <a:t>studenten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in </a:t>
            </a:r>
            <a:r>
              <a:rPr lang="en-GB" dirty="0" err="1" smtClean="0"/>
              <a:t>staat</a:t>
            </a:r>
            <a:r>
              <a:rPr lang="en-GB" dirty="0" smtClean="0"/>
              <a:t> om </a:t>
            </a:r>
            <a:r>
              <a:rPr lang="en-GB" dirty="0" err="1" smtClean="0"/>
              <a:t>grafische</a:t>
            </a:r>
            <a:r>
              <a:rPr lang="en-GB" dirty="0" smtClean="0"/>
              <a:t> </a:t>
            </a:r>
            <a:r>
              <a:rPr lang="en-GB" dirty="0" err="1" smtClean="0"/>
              <a:t>elementen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slepen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neer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zetten</a:t>
            </a:r>
            <a:r>
              <a:rPr lang="en-GB" dirty="0" smtClean="0"/>
              <a:t> in het </a:t>
            </a:r>
            <a:r>
              <a:rPr lang="en-GB" dirty="0" err="1" smtClean="0"/>
              <a:t>algemeen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van </a:t>
            </a:r>
            <a:r>
              <a:rPr lang="en-GB" dirty="0" err="1" smtClean="0"/>
              <a:t>ieder</a:t>
            </a:r>
            <a:r>
              <a:rPr lang="en-GB" dirty="0" smtClean="0"/>
              <a:t> van de </a:t>
            </a:r>
            <a:r>
              <a:rPr lang="en-GB" dirty="0" err="1" smtClean="0"/>
              <a:t>vragen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de </a:t>
            </a:r>
            <a:r>
              <a:rPr lang="en-GB" dirty="0" err="1" smtClean="0"/>
              <a:t>activiteit</a:t>
            </a:r>
            <a:r>
              <a:rPr lang="en-GB" dirty="0" smtClean="0"/>
              <a:t>. </a:t>
            </a:r>
            <a:r>
              <a:rPr lang="en-GB" dirty="0" err="1" smtClean="0"/>
              <a:t>Wanneer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de </a:t>
            </a:r>
            <a:r>
              <a:rPr lang="en-GB" dirty="0" err="1" smtClean="0"/>
              <a:t>activiteit</a:t>
            </a:r>
            <a:r>
              <a:rPr lang="en-GB" dirty="0" smtClean="0"/>
              <a:t> </a:t>
            </a:r>
            <a:r>
              <a:rPr lang="en-GB" dirty="0" err="1" smtClean="0"/>
              <a:t>insturen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het </a:t>
            </a:r>
            <a:r>
              <a:rPr lang="en-GB" dirty="0" err="1" smtClean="0"/>
              <a:t>resultaat</a:t>
            </a:r>
            <a:r>
              <a:rPr lang="en-GB" dirty="0" smtClean="0"/>
              <a:t> </a:t>
            </a:r>
            <a:r>
              <a:rPr lang="en-GB" dirty="0" err="1" smtClean="0"/>
              <a:t>gegeven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,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iets</a:t>
            </a:r>
            <a:r>
              <a:rPr lang="en-GB" dirty="0" smtClean="0"/>
              <a:t> </a:t>
            </a:r>
            <a:r>
              <a:rPr lang="en-GB" dirty="0" err="1" smtClean="0"/>
              <a:t>fout</a:t>
            </a:r>
            <a:r>
              <a:rPr lang="en-GB" dirty="0" smtClean="0"/>
              <a:t> </a:t>
            </a:r>
            <a:r>
              <a:rPr lang="en-GB" dirty="0" err="1" smtClean="0"/>
              <a:t>beantwoord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,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de </a:t>
            </a:r>
            <a:r>
              <a:rPr lang="en-GB" dirty="0" err="1" smtClean="0"/>
              <a:t>kans</a:t>
            </a:r>
            <a:r>
              <a:rPr lang="en-GB" dirty="0" smtClean="0"/>
              <a:t> de </a:t>
            </a:r>
            <a:r>
              <a:rPr lang="en-GB" dirty="0" err="1" smtClean="0"/>
              <a:t>activeit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herhalen</a:t>
            </a:r>
            <a:r>
              <a:rPr lang="en-GB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63" y="2214563"/>
            <a:ext cx="715300" cy="6143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53" y="2214563"/>
            <a:ext cx="937121" cy="9286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2" y="2986311"/>
            <a:ext cx="797943" cy="5604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8" y="3704118"/>
            <a:ext cx="451490" cy="4429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25" y="2986311"/>
            <a:ext cx="625578" cy="7149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98" y="3701256"/>
            <a:ext cx="838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Thema 2.a</a:t>
            </a:r>
            <a:br>
              <a:rPr lang="it-IT" dirty="0" smtClean="0"/>
            </a:br>
            <a:r>
              <a:rPr lang="it-IT" dirty="0" smtClean="0"/>
              <a:t>Slogan </a:t>
            </a:r>
            <a:r>
              <a:rPr lang="it-IT" dirty="0"/>
              <a:t>e</a:t>
            </a:r>
            <a:r>
              <a:rPr lang="it-IT" dirty="0" smtClean="0"/>
              <a:t>n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Wanneer</a:t>
            </a:r>
            <a:r>
              <a:rPr lang="en-US" dirty="0" smtClean="0"/>
              <a:t>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je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hebt</a:t>
            </a:r>
            <a:r>
              <a:rPr lang="en-US" dirty="0" smtClean="0"/>
              <a:t> </a:t>
            </a:r>
            <a:r>
              <a:rPr lang="en-US" dirty="0" err="1" smtClean="0"/>
              <a:t>gekozen</a:t>
            </a:r>
            <a:r>
              <a:rPr lang="en-US" dirty="0" smtClean="0"/>
              <a:t>, is het </a:t>
            </a:r>
            <a:r>
              <a:rPr lang="en-US" dirty="0" err="1" smtClean="0"/>
              <a:t>belangrijk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SLOGAN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bedenken</a:t>
            </a:r>
            <a:r>
              <a:rPr lang="en-US" dirty="0" smtClean="0"/>
              <a:t>,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zin die de </a:t>
            </a:r>
            <a:r>
              <a:rPr lang="en-US" dirty="0" err="1" smtClean="0"/>
              <a:t>naam</a:t>
            </a:r>
            <a:r>
              <a:rPr lang="en-US" dirty="0" smtClean="0"/>
              <a:t> “</a:t>
            </a:r>
            <a:r>
              <a:rPr lang="en-US" dirty="0" err="1" smtClean="0"/>
              <a:t>ondersteunt</a:t>
            </a:r>
            <a:r>
              <a:rPr lang="en-US" dirty="0" smtClean="0"/>
              <a:t>” </a:t>
            </a:r>
            <a:r>
              <a:rPr lang="en-US" dirty="0" err="1" smtClean="0"/>
              <a:t>en</a:t>
            </a:r>
            <a:r>
              <a:rPr lang="en-US" dirty="0" smtClean="0"/>
              <a:t>, </a:t>
            </a:r>
            <a:r>
              <a:rPr lang="en-US" dirty="0" err="1" smtClean="0"/>
              <a:t>soms</a:t>
            </a:r>
            <a:r>
              <a:rPr lang="en-US" dirty="0" smtClean="0"/>
              <a:t>, </a:t>
            </a:r>
            <a:r>
              <a:rPr lang="en-US" dirty="0" err="1" smtClean="0"/>
              <a:t>geintegreerd</a:t>
            </a:r>
            <a:r>
              <a:rPr lang="en-US" dirty="0" smtClean="0"/>
              <a:t> is in het logo.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belangrijkste</a:t>
            </a:r>
            <a:r>
              <a:rPr lang="en-US" dirty="0" smtClean="0"/>
              <a:t> </a:t>
            </a:r>
            <a:r>
              <a:rPr lang="en-US" dirty="0" err="1" smtClean="0"/>
              <a:t>iconische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van het </a:t>
            </a:r>
            <a:r>
              <a:rPr lang="en-US" dirty="0" err="1" smtClean="0"/>
              <a:t>merk</a:t>
            </a:r>
            <a:r>
              <a:rPr lang="en-US" dirty="0" smtClean="0"/>
              <a:t> is het LOGO, </a:t>
            </a:r>
            <a:r>
              <a:rPr lang="en-US" dirty="0" err="1" smtClean="0"/>
              <a:t>een</a:t>
            </a:r>
            <a:r>
              <a:rPr lang="en-US" dirty="0" smtClean="0"/>
              <a:t> mix van </a:t>
            </a:r>
            <a:r>
              <a:rPr lang="en-US" dirty="0" err="1" smtClean="0"/>
              <a:t>typografische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figuurlijke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r>
              <a:rPr lang="en-US" dirty="0" smtClean="0"/>
              <a:t> die, </a:t>
            </a:r>
            <a:r>
              <a:rPr lang="en-US" dirty="0" err="1" smtClean="0"/>
              <a:t>samen</a:t>
            </a:r>
            <a:r>
              <a:rPr lang="en-US" dirty="0" smtClean="0"/>
              <a:t> met de </a:t>
            </a:r>
            <a:r>
              <a:rPr lang="en-US" dirty="0" err="1" smtClean="0"/>
              <a:t>namen</a:t>
            </a:r>
            <a:r>
              <a:rPr lang="en-US" dirty="0" smtClean="0"/>
              <a:t>, het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belangrijkste</a:t>
            </a:r>
            <a:r>
              <a:rPr lang="en-US" dirty="0" smtClean="0"/>
              <a:t> </a:t>
            </a:r>
            <a:r>
              <a:rPr lang="en-US" dirty="0" err="1" smtClean="0"/>
              <a:t>aangeboden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/of </a:t>
            </a:r>
            <a:r>
              <a:rPr lang="en-US" dirty="0" err="1" smtClean="0"/>
              <a:t>diensten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Immagine 3" descr="https://encrypted-tbn0.gstatic.com/images?q=tbn:ANd9GcSLRaDM_I3GKKUgCDGLgjJReQwPS_iCHcdZC2Q88f-vR1sr5chKtQkQ-S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00" y="3419231"/>
            <a:ext cx="1585264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Think Differen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2" y="3419232"/>
            <a:ext cx="12382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llout con freccia a destra 5"/>
          <p:cNvSpPr/>
          <p:nvPr/>
        </p:nvSpPr>
        <p:spPr>
          <a:xfrm>
            <a:off x="500063" y="3419230"/>
            <a:ext cx="5757862" cy="866775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Ik raad aan om een internationaal een een nationaal logo in te voegen. Voorzie Jose van een voorbeeld van jouw respectieve landen.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0687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Thema 2.b</a:t>
            </a:r>
            <a:br>
              <a:rPr lang="it-IT" dirty="0" smtClean="0"/>
            </a:br>
            <a:r>
              <a:rPr lang="it-IT" dirty="0" smtClean="0"/>
              <a:t>Slogan en logo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bedrijfslogo</a:t>
            </a:r>
            <a:r>
              <a:rPr lang="en-US" dirty="0" smtClean="0"/>
              <a:t> </a:t>
            </a:r>
            <a:r>
              <a:rPr lang="en-US" dirty="0" err="1" smtClean="0"/>
              <a:t>draagt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opstellen</a:t>
            </a:r>
            <a:r>
              <a:rPr lang="en-US" dirty="0" smtClean="0"/>
              <a:t> van de </a:t>
            </a:r>
            <a:r>
              <a:rPr lang="en-US" dirty="0" err="1" smtClean="0"/>
              <a:t>bedrijfsidentiteit</a:t>
            </a:r>
            <a:r>
              <a:rPr lang="en-US" dirty="0" smtClean="0"/>
              <a:t> door het </a:t>
            </a:r>
            <a:r>
              <a:rPr lang="en-US" dirty="0" err="1" smtClean="0"/>
              <a:t>gebruik</a:t>
            </a:r>
            <a:r>
              <a:rPr lang="en-US" dirty="0" smtClean="0"/>
              <a:t> van </a:t>
            </a:r>
            <a:r>
              <a:rPr lang="en-US" b="1" dirty="0" err="1" smtClean="0"/>
              <a:t>kleuren</a:t>
            </a:r>
            <a:r>
              <a:rPr lang="en-US" b="1" dirty="0" smtClean="0"/>
              <a:t>, </a:t>
            </a:r>
            <a:r>
              <a:rPr lang="en-US" b="1" dirty="0" err="1" smtClean="0"/>
              <a:t>symbolen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karakters</a:t>
            </a:r>
            <a:r>
              <a:rPr lang="en-US" b="1" dirty="0" smtClean="0"/>
              <a:t>,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 toe om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in de </a:t>
            </a:r>
            <a:r>
              <a:rPr lang="en-US" dirty="0" err="1" smtClean="0"/>
              <a:t>ogen</a:t>
            </a:r>
            <a:r>
              <a:rPr lang="en-US" dirty="0" smtClean="0"/>
              <a:t> van de </a:t>
            </a:r>
            <a:r>
              <a:rPr lang="en-US" dirty="0" err="1" smtClean="0"/>
              <a:t>consument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concurrenten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belang</a:t>
            </a:r>
            <a:r>
              <a:rPr lang="en-US" dirty="0" smtClean="0"/>
              <a:t> </a:t>
            </a:r>
            <a:r>
              <a:rPr lang="en-US" dirty="0" err="1" smtClean="0"/>
              <a:t>hangt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van </a:t>
            </a:r>
            <a:r>
              <a:rPr lang="en-US" dirty="0" err="1" smtClean="0"/>
              <a:t>herkenbaarheid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het </a:t>
            </a:r>
            <a:r>
              <a:rPr lang="en-US" dirty="0" err="1" smtClean="0"/>
              <a:t>overbrengen</a:t>
            </a:r>
            <a:r>
              <a:rPr lang="en-US" dirty="0" smtClean="0"/>
              <a:t> van de </a:t>
            </a:r>
            <a:r>
              <a:rPr lang="en-US" dirty="0" err="1" smtClean="0"/>
              <a:t>essentie</a:t>
            </a:r>
            <a:r>
              <a:rPr lang="en-US" dirty="0" smtClean="0"/>
              <a:t> van de </a:t>
            </a:r>
            <a:r>
              <a:rPr lang="en-US" dirty="0" err="1" smtClean="0"/>
              <a:t>activiteiten</a:t>
            </a:r>
            <a:r>
              <a:rPr lang="en-US" dirty="0" smtClean="0"/>
              <a:t> van het </a:t>
            </a:r>
            <a:r>
              <a:rPr lang="en-US" dirty="0" err="1" smtClean="0"/>
              <a:t>bedrijf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oogwenk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ontwerp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r>
              <a:rPr lang="en-US" dirty="0" smtClean="0"/>
              <a:t> van de slogan </a:t>
            </a:r>
            <a:r>
              <a:rPr lang="en-US" dirty="0" err="1" smtClean="0"/>
              <a:t>en</a:t>
            </a:r>
            <a:r>
              <a:rPr lang="en-US" dirty="0" smtClean="0"/>
              <a:t> het logo, </a:t>
            </a:r>
            <a:r>
              <a:rPr lang="en-US" dirty="0" err="1" smtClean="0"/>
              <a:t>moeten</a:t>
            </a:r>
            <a:r>
              <a:rPr lang="en-US" dirty="0" smtClean="0"/>
              <a:t> de </a:t>
            </a:r>
            <a:r>
              <a:rPr lang="en-US" dirty="0" err="1" smtClean="0"/>
              <a:t>hoofdkarakteristieken</a:t>
            </a:r>
            <a:r>
              <a:rPr lang="en-US" dirty="0" smtClean="0"/>
              <a:t>  </a:t>
            </a:r>
            <a:r>
              <a:rPr lang="en-US" dirty="0" err="1" smtClean="0"/>
              <a:t>zijn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err="1" smtClean="0"/>
              <a:t>Simpel</a:t>
            </a:r>
            <a:endParaRPr lang="en-US" b="1" i="1" dirty="0" smtClean="0"/>
          </a:p>
          <a:p>
            <a:pPr lvl="1"/>
            <a:r>
              <a:rPr lang="en-US" b="1" i="1" dirty="0" err="1" smtClean="0"/>
              <a:t>Onderscheidend</a:t>
            </a:r>
            <a:r>
              <a:rPr lang="en-US" dirty="0" smtClean="0"/>
              <a:t> (</a:t>
            </a:r>
            <a:r>
              <a:rPr lang="en-US" dirty="0" err="1" smtClean="0"/>
              <a:t>waargenomen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Herkenbaar</a:t>
            </a:r>
            <a:r>
              <a:rPr lang="en-US" dirty="0" smtClean="0"/>
              <a:t> (</a:t>
            </a:r>
            <a:r>
              <a:rPr lang="en-US" dirty="0" err="1" smtClean="0"/>
              <a:t>makkelijk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herkennen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onthouden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Betekenisvol</a:t>
            </a:r>
            <a:r>
              <a:rPr lang="en-US" dirty="0" smtClean="0"/>
              <a:t> (in </a:t>
            </a:r>
            <a:r>
              <a:rPr lang="en-US" dirty="0" err="1" smtClean="0"/>
              <a:t>staat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juiste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effectieve</a:t>
            </a:r>
            <a:r>
              <a:rPr lang="en-US" dirty="0" smtClean="0"/>
              <a:t> </a:t>
            </a:r>
            <a:r>
              <a:rPr lang="en-US" dirty="0" err="1" smtClean="0"/>
              <a:t>opzet</a:t>
            </a:r>
            <a:r>
              <a:rPr lang="en-US" dirty="0" smtClean="0"/>
              <a:t> van </a:t>
            </a:r>
            <a:r>
              <a:rPr lang="en-US" dirty="0" err="1" smtClean="0"/>
              <a:t>merkassociaties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faciliteren</a:t>
            </a:r>
            <a:r>
              <a:rPr lang="en-US" dirty="0" smtClean="0"/>
              <a:t>, </a:t>
            </a:r>
            <a:r>
              <a:rPr lang="en-US" dirty="0" err="1" smtClean="0"/>
              <a:t>gerelateerd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categorie</a:t>
            </a:r>
            <a:r>
              <a:rPr lang="en-US" dirty="0" smtClean="0"/>
              <a:t> van </a:t>
            </a:r>
            <a:r>
              <a:rPr lang="en-US" dirty="0" err="1" smtClean="0"/>
              <a:t>aangeboden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diensten</a:t>
            </a:r>
            <a:r>
              <a:rPr lang="en-US" dirty="0" smtClean="0"/>
              <a:t>, of in </a:t>
            </a:r>
            <a:r>
              <a:rPr lang="en-US" dirty="0" err="1" smtClean="0"/>
              <a:t>staat</a:t>
            </a:r>
            <a:r>
              <a:rPr lang="en-US" dirty="0" smtClean="0"/>
              <a:t> om </a:t>
            </a:r>
            <a:r>
              <a:rPr lang="en-US" dirty="0" err="1" smtClean="0"/>
              <a:t>duidelijke</a:t>
            </a:r>
            <a:r>
              <a:rPr lang="en-US" dirty="0" smtClean="0"/>
              <a:t> </a:t>
            </a:r>
            <a:r>
              <a:rPr lang="en-US" dirty="0" err="1" smtClean="0"/>
              <a:t>berichten</a:t>
            </a:r>
            <a:r>
              <a:rPr lang="en-US" dirty="0" smtClean="0"/>
              <a:t> over </a:t>
            </a:r>
            <a:r>
              <a:rPr lang="en-US" dirty="0" err="1" smtClean="0"/>
              <a:t>gebruiksvoordelen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promoten</a:t>
            </a:r>
            <a:r>
              <a:rPr lang="en-US" dirty="0" smtClean="0"/>
              <a:t>) </a:t>
            </a:r>
          </a:p>
          <a:p>
            <a:pPr lvl="1"/>
            <a:r>
              <a:rPr lang="en-US" b="1" i="1" dirty="0" smtClean="0"/>
              <a:t>Coherent</a:t>
            </a:r>
            <a:r>
              <a:rPr lang="en-US" dirty="0" smtClean="0"/>
              <a:t> (met de </a:t>
            </a:r>
            <a:r>
              <a:rPr lang="en-US" dirty="0" err="1" smtClean="0"/>
              <a:t>geselecteerde</a:t>
            </a:r>
            <a:r>
              <a:rPr lang="en-US" dirty="0" smtClean="0"/>
              <a:t> </a:t>
            </a:r>
            <a:r>
              <a:rPr lang="en-US" dirty="0" err="1" smtClean="0"/>
              <a:t>plaatsing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Flexibel</a:t>
            </a:r>
            <a:r>
              <a:rPr lang="en-US" dirty="0" smtClean="0"/>
              <a:t> (</a:t>
            </a:r>
            <a:r>
              <a:rPr lang="en-US" dirty="0" err="1" smtClean="0"/>
              <a:t>midden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langertermijn</a:t>
            </a:r>
            <a:r>
              <a:rPr lang="en-US" dirty="0" smtClean="0"/>
              <a:t> </a:t>
            </a:r>
            <a:r>
              <a:rPr lang="en-US" dirty="0" err="1" smtClean="0"/>
              <a:t>aanpassingsvermogen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Verdedigbaar</a:t>
            </a:r>
            <a:r>
              <a:rPr lang="en-US" dirty="0" smtClean="0"/>
              <a:t> (</a:t>
            </a:r>
            <a:r>
              <a:rPr lang="en-US" dirty="0" err="1" smtClean="0"/>
              <a:t>vanuit</a:t>
            </a:r>
            <a:r>
              <a:rPr lang="en-US" dirty="0" smtClean="0"/>
              <a:t> wets-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concurrentie</a:t>
            </a:r>
            <a:r>
              <a:rPr lang="en-US" dirty="0" smtClean="0"/>
              <a:t> </a:t>
            </a:r>
            <a:r>
              <a:rPr lang="en-US" dirty="0" err="1" smtClean="0"/>
              <a:t>perspectief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2.1a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8" y="2732281"/>
            <a:ext cx="4005419" cy="13839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Century Gothic" pitchFamily="34" charset="0"/>
              </a:rPr>
              <a:t>Ons logo komt van de samenstelling van twee Engelse woorden, ALTERNATIVE en TOBACCO.</a:t>
            </a:r>
            <a:endParaRPr lang="it-IT" dirty="0">
              <a:latin typeface="Century Gothic" pitchFamily="34" charset="0"/>
            </a:endParaRPr>
          </a:p>
          <a:p>
            <a:pPr algn="just"/>
            <a:r>
              <a:rPr lang="it-IT" dirty="0" smtClean="0">
                <a:latin typeface="Century Gothic" pitchFamily="34" charset="0"/>
              </a:rPr>
              <a:t>De twee afkortingen (ALT en TOB) delen de letter T, die we groter gemaakt hebben en versierd met tabaksbladeren, die de kern van ons project symboliseren.</a:t>
            </a:r>
            <a:endParaRPr lang="it-IT" dirty="0">
              <a:latin typeface="Century Gothic" pitchFamily="34" charset="0"/>
            </a:endParaRPr>
          </a:p>
          <a:p>
            <a:pPr algn="just"/>
            <a:r>
              <a:rPr lang="it-IT" dirty="0" smtClean="0">
                <a:latin typeface="Century Gothic" pitchFamily="34" charset="0"/>
              </a:rPr>
              <a:t>Wij hebben besloten om een olijfgroene kleur te gebruiken, die neigt naar donker, een inkleuring die een associatie oproept met een tabaksblad, en het gebruik van natuurlijke materialen.</a:t>
            </a:r>
            <a:endParaRPr lang="it-IT" dirty="0">
              <a:latin typeface="Century Gothic" pitchFamily="34" charset="0"/>
            </a:endParaRPr>
          </a:p>
          <a:p>
            <a:pPr algn="just"/>
            <a:r>
              <a:rPr lang="it-IT" dirty="0" smtClean="0">
                <a:latin typeface="Century Gothic" pitchFamily="34" charset="0"/>
              </a:rPr>
              <a:t>Het bericht achter het logo is HET ALTERNATIEVE GEBRUIK VAN TABAK.</a:t>
            </a:r>
            <a:endParaRPr lang="it-IT" dirty="0">
              <a:latin typeface="Century Gothic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89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2.1b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Century Gothic" pitchFamily="34" charset="0"/>
              </a:rPr>
              <a:t>We </a:t>
            </a:r>
            <a:r>
              <a:rPr lang="en-US" dirty="0" err="1" smtClean="0">
                <a:latin typeface="Century Gothic" pitchFamily="34" charset="0"/>
              </a:rPr>
              <a:t>hebben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besloten</a:t>
            </a:r>
            <a:r>
              <a:rPr lang="en-US" dirty="0" smtClean="0">
                <a:latin typeface="Century Gothic" pitchFamily="34" charset="0"/>
              </a:rPr>
              <a:t> om </a:t>
            </a:r>
            <a:r>
              <a:rPr lang="en-US" dirty="0" err="1" smtClean="0">
                <a:latin typeface="Century Gothic" pitchFamily="34" charset="0"/>
              </a:rPr>
              <a:t>onze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bioscoop</a:t>
            </a:r>
            <a:r>
              <a:rPr lang="en-US" dirty="0" smtClean="0">
                <a:latin typeface="Century Gothic" pitchFamily="34" charset="0"/>
              </a:rPr>
              <a:t> “Lumière” </a:t>
            </a:r>
            <a:r>
              <a:rPr lang="en-US" dirty="0" err="1" smtClean="0">
                <a:latin typeface="Century Gothic" pitchFamily="34" charset="0"/>
              </a:rPr>
              <a:t>te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noemen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vernoemd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naar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Auguste</a:t>
            </a:r>
            <a:r>
              <a:rPr lang="en-US" dirty="0" smtClean="0">
                <a:latin typeface="Century Gothic" pitchFamily="34" charset="0"/>
              </a:rPr>
              <a:t> Marie Louis Nicholas </a:t>
            </a:r>
            <a:r>
              <a:rPr lang="en-US" dirty="0" err="1" smtClean="0">
                <a:latin typeface="Century Gothic" pitchFamily="34" charset="0"/>
              </a:rPr>
              <a:t>en</a:t>
            </a:r>
            <a:r>
              <a:rPr lang="en-US" dirty="0" smtClean="0">
                <a:latin typeface="Century Gothic" pitchFamily="34" charset="0"/>
              </a:rPr>
              <a:t> Jean Louis Lumière </a:t>
            </a:r>
            <a:r>
              <a:rPr lang="en-US" dirty="0" err="1" smtClean="0">
                <a:latin typeface="Century Gothic" pitchFamily="34" charset="0"/>
              </a:rPr>
              <a:t>broers</a:t>
            </a:r>
            <a:r>
              <a:rPr lang="en-US" dirty="0" smtClean="0">
                <a:latin typeface="Century Gothic" pitchFamily="34" charset="0"/>
              </a:rPr>
              <a:t> die in 1895 de ‘</a:t>
            </a:r>
            <a:r>
              <a:rPr lang="en-US" dirty="0" err="1" smtClean="0">
                <a:latin typeface="Century Gothic" pitchFamily="34" charset="0"/>
              </a:rPr>
              <a:t>cinomatograaf</a:t>
            </a:r>
            <a:r>
              <a:rPr lang="en-US" dirty="0" smtClean="0">
                <a:latin typeface="Century Gothic" pitchFamily="34" charset="0"/>
              </a:rPr>
              <a:t>’ </a:t>
            </a:r>
            <a:r>
              <a:rPr lang="en-US" dirty="0" err="1" smtClean="0">
                <a:latin typeface="Century Gothic" pitchFamily="34" charset="0"/>
              </a:rPr>
              <a:t>uitvonden</a:t>
            </a:r>
            <a:r>
              <a:rPr lang="en-US" dirty="0" smtClean="0">
                <a:latin typeface="Century Gothic" pitchFamily="34" charset="0"/>
              </a:rPr>
              <a:t>. De </a:t>
            </a:r>
            <a:r>
              <a:rPr lang="en-US" dirty="0" err="1" smtClean="0">
                <a:latin typeface="Century Gothic" pitchFamily="34" charset="0"/>
              </a:rPr>
              <a:t>eerste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film </a:t>
            </a:r>
            <a:r>
              <a:rPr lang="en-US" dirty="0" err="1" smtClean="0">
                <a:latin typeface="Century Gothic" pitchFamily="34" charset="0"/>
              </a:rPr>
              <a:t>werd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opgenomen</a:t>
            </a:r>
            <a:r>
              <a:rPr lang="en-US" dirty="0" smtClean="0">
                <a:latin typeface="Century Gothic" pitchFamily="34" charset="0"/>
              </a:rPr>
              <a:t> met </a:t>
            </a:r>
            <a:r>
              <a:rPr lang="en-US" dirty="0" err="1" smtClean="0">
                <a:latin typeface="Century Gothic" pitchFamily="34" charset="0"/>
              </a:rPr>
              <a:t>deze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nieuwe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technieken</a:t>
            </a:r>
            <a:r>
              <a:rPr lang="en-US" dirty="0" smtClean="0">
                <a:latin typeface="Century Gothic" pitchFamily="34" charset="0"/>
              </a:rPr>
              <a:t> op 19 </a:t>
            </a:r>
            <a:r>
              <a:rPr lang="en-US" dirty="0" err="1" smtClean="0">
                <a:latin typeface="Century Gothic" pitchFamily="34" charset="0"/>
              </a:rPr>
              <a:t>maart</a:t>
            </a:r>
            <a:r>
              <a:rPr lang="en-US" dirty="0" smtClean="0">
                <a:latin typeface="Century Gothic" pitchFamily="34" charset="0"/>
              </a:rPr>
              <a:t> 1895: het was “Workers Leaving the Lumière Factory.”</a:t>
            </a:r>
            <a:endParaRPr lang="en-US" dirty="0">
              <a:latin typeface="Century Gothic" pitchFamily="34" charset="0"/>
            </a:endParaRPr>
          </a:p>
          <a:p>
            <a:pPr algn="just"/>
            <a:r>
              <a:rPr lang="en-US" dirty="0" err="1" smtClean="0">
                <a:latin typeface="Century Gothic" pitchFamily="34" charset="0"/>
              </a:rPr>
              <a:t>Vanaf</a:t>
            </a:r>
            <a:r>
              <a:rPr lang="en-US" dirty="0" smtClean="0">
                <a:latin typeface="Century Gothic" pitchFamily="34" charset="0"/>
              </a:rPr>
              <a:t> de Lumière </a:t>
            </a:r>
            <a:r>
              <a:rPr lang="en-US" dirty="0" err="1" smtClean="0">
                <a:latin typeface="Century Gothic" pitchFamily="34" charset="0"/>
              </a:rPr>
              <a:t>broeders</a:t>
            </a:r>
            <a:r>
              <a:rPr lang="en-US" dirty="0" smtClean="0">
                <a:latin typeface="Century Gothic" pitchFamily="34" charset="0"/>
              </a:rPr>
              <a:t> in 1895 </a:t>
            </a:r>
            <a:r>
              <a:rPr lang="en-US" dirty="0" err="1" smtClean="0">
                <a:latin typeface="Century Gothic" pitchFamily="34" charset="0"/>
              </a:rPr>
              <a:t>beginnen</a:t>
            </a:r>
            <a:r>
              <a:rPr lang="en-US" dirty="0" smtClean="0">
                <a:latin typeface="Century Gothic" pitchFamily="34" charset="0"/>
              </a:rPr>
              <a:t> we </a:t>
            </a:r>
            <a:r>
              <a:rPr lang="en-US" dirty="0" err="1" smtClean="0">
                <a:latin typeface="Century Gothic" pitchFamily="34" charset="0"/>
              </a:rPr>
              <a:t>te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praten</a:t>
            </a:r>
            <a:r>
              <a:rPr lang="en-US" dirty="0" smtClean="0">
                <a:latin typeface="Century Gothic" pitchFamily="34" charset="0"/>
              </a:rPr>
              <a:t> over de </a:t>
            </a:r>
            <a:r>
              <a:rPr lang="en-US" dirty="0" err="1" smtClean="0">
                <a:latin typeface="Century Gothic" pitchFamily="34" charset="0"/>
              </a:rPr>
              <a:t>bioscoop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zelf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bestaande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uit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een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projectieshow</a:t>
            </a:r>
            <a:r>
              <a:rPr lang="en-US" dirty="0" smtClean="0">
                <a:latin typeface="Century Gothic" pitchFamily="34" charset="0"/>
              </a:rPr>
              <a:t> van </a:t>
            </a:r>
            <a:r>
              <a:rPr lang="en-US" dirty="0" err="1" smtClean="0">
                <a:latin typeface="Century Gothic" pitchFamily="34" charset="0"/>
              </a:rPr>
              <a:t>foto’s</a:t>
            </a:r>
            <a:r>
              <a:rPr lang="en-US" dirty="0" smtClean="0">
                <a:latin typeface="Century Gothic" pitchFamily="34" charset="0"/>
              </a:rPr>
              <a:t> (de </a:t>
            </a:r>
            <a:r>
              <a:rPr lang="en-US" dirty="0" err="1" smtClean="0">
                <a:latin typeface="Century Gothic" pitchFamily="34" charset="0"/>
              </a:rPr>
              <a:t>eerste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werd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geprojecteerd</a:t>
            </a:r>
            <a:r>
              <a:rPr lang="en-US" dirty="0" smtClean="0">
                <a:latin typeface="Century Gothic" pitchFamily="34" charset="0"/>
              </a:rPr>
              <a:t> op 28 December 1895 in de </a:t>
            </a:r>
            <a:r>
              <a:rPr lang="en-US" dirty="0" err="1" smtClean="0">
                <a:latin typeface="Century Gothic" pitchFamily="34" charset="0"/>
              </a:rPr>
              <a:t>kelder</a:t>
            </a:r>
            <a:r>
              <a:rPr lang="en-US" dirty="0" smtClean="0">
                <a:latin typeface="Century Gothic" pitchFamily="34" charset="0"/>
              </a:rPr>
              <a:t> van </a:t>
            </a:r>
            <a:r>
              <a:rPr lang="en-US" dirty="0" err="1" smtClean="0">
                <a:latin typeface="Century Gothic" pitchFamily="34" charset="0"/>
              </a:rPr>
              <a:t>een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gebouw</a:t>
            </a:r>
            <a:r>
              <a:rPr lang="en-US" dirty="0" smtClean="0">
                <a:latin typeface="Century Gothic" pitchFamily="34" charset="0"/>
              </a:rPr>
              <a:t> in </a:t>
            </a:r>
            <a:r>
              <a:rPr lang="en-US" dirty="0" err="1" smtClean="0">
                <a:latin typeface="Century Gothic" pitchFamily="34" charset="0"/>
              </a:rPr>
              <a:t>Parijs</a:t>
            </a:r>
            <a:r>
              <a:rPr lang="en-US" dirty="0" smtClean="0">
                <a:latin typeface="Century Gothic" pitchFamily="34" charset="0"/>
              </a:rPr>
              <a:t>) </a:t>
            </a:r>
            <a:r>
              <a:rPr lang="en-US" dirty="0" err="1" smtClean="0">
                <a:latin typeface="Century Gothic" pitchFamily="34" charset="0"/>
              </a:rPr>
              <a:t>snel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achter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elkaar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genomen</a:t>
            </a:r>
            <a:r>
              <a:rPr lang="en-US" dirty="0" smtClean="0">
                <a:latin typeface="Century Gothic" pitchFamily="34" charset="0"/>
              </a:rPr>
              <a:t>, om de </a:t>
            </a:r>
            <a:r>
              <a:rPr lang="en-US" dirty="0" err="1" smtClean="0">
                <a:latin typeface="Century Gothic" pitchFamily="34" charset="0"/>
              </a:rPr>
              <a:t>illusie</a:t>
            </a:r>
            <a:r>
              <a:rPr lang="en-US" dirty="0" smtClean="0">
                <a:latin typeface="Century Gothic" pitchFamily="34" charset="0"/>
              </a:rPr>
              <a:t> van </a:t>
            </a:r>
            <a:r>
              <a:rPr lang="en-US" dirty="0" err="1" smtClean="0">
                <a:latin typeface="Century Gothic" pitchFamily="34" charset="0"/>
              </a:rPr>
              <a:t>beweging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te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wekken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aan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een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betalend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publiek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dat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werd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verzameld</a:t>
            </a:r>
            <a:r>
              <a:rPr lang="en-US" dirty="0" smtClean="0">
                <a:latin typeface="Century Gothic" pitchFamily="34" charset="0"/>
              </a:rPr>
              <a:t> in </a:t>
            </a:r>
            <a:r>
              <a:rPr lang="en-US" dirty="0" err="1" smtClean="0">
                <a:latin typeface="Century Gothic" pitchFamily="34" charset="0"/>
              </a:rPr>
              <a:t>een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hal</a:t>
            </a:r>
            <a:r>
              <a:rPr lang="en-US" dirty="0" smtClean="0">
                <a:latin typeface="Century Gothic" pitchFamily="34" charset="0"/>
              </a:rPr>
              <a:t>.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81" y="2439781"/>
            <a:ext cx="3608614" cy="407445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51" y="74818"/>
            <a:ext cx="5255474" cy="23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2.2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Als je een idee voor een logo online wil vinden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u="sng" dirty="0">
                <a:hlinkClick r:id="rId2" tooltip="Logo of the day"/>
              </a:rPr>
              <a:t>Logo of the day</a:t>
            </a:r>
            <a:r>
              <a:rPr lang="it-IT" dirty="0"/>
              <a:t> </a:t>
            </a:r>
            <a:r>
              <a:rPr lang="it-IT" dirty="0" smtClean="0"/>
              <a:t>is een website dat de beste logovoorbeelden van over heel de wereld beloond.</a:t>
            </a:r>
            <a:endParaRPr lang="it-IT" dirty="0"/>
          </a:p>
          <a:p>
            <a:endParaRPr lang="it-IT" dirty="0"/>
          </a:p>
          <a:p>
            <a:r>
              <a:rPr lang="it-IT" u="sng" dirty="0">
                <a:hlinkClick r:id="rId3" tooltip="Brands of the world"/>
              </a:rPr>
              <a:t>Brands of the world</a:t>
            </a:r>
            <a:r>
              <a:rPr lang="it-IT" dirty="0"/>
              <a:t> </a:t>
            </a:r>
            <a:r>
              <a:rPr lang="it-IT" dirty="0" smtClean="0"/>
              <a:t>is de grootste collectie logo’s die te downloaden is, ook in vectorieel formaat.</a:t>
            </a:r>
          </a:p>
          <a:p>
            <a:endParaRPr lang="it-IT" dirty="0"/>
          </a:p>
          <a:p>
            <a:r>
              <a:rPr lang="it-IT" u="sng" dirty="0">
                <a:hlinkClick r:id="rId4" tooltip="Logomoose"/>
              </a:rPr>
              <a:t>Logomoose</a:t>
            </a:r>
            <a:r>
              <a:rPr lang="it-IT" dirty="0"/>
              <a:t> </a:t>
            </a:r>
            <a:r>
              <a:rPr lang="it-IT" dirty="0" smtClean="0"/>
              <a:t>biedt een selectie van creatieve en originele logo’s.</a:t>
            </a:r>
            <a:endParaRPr lang="it-IT" dirty="0"/>
          </a:p>
          <a:p>
            <a:endParaRPr lang="it-IT" dirty="0"/>
          </a:p>
          <a:p>
            <a:r>
              <a:rPr lang="it-IT" u="sng" dirty="0">
                <a:hlinkClick r:id="rId5" tooltip="Logofaves"/>
              </a:rPr>
              <a:t>Logofaves</a:t>
            </a:r>
            <a:r>
              <a:rPr lang="it-IT" dirty="0"/>
              <a:t> </a:t>
            </a:r>
            <a:r>
              <a:rPr lang="it-IT" dirty="0" smtClean="0"/>
              <a:t>doorzoekt constant de portfolio’s van online ontwerpers en laat de beste logo’s zien.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Patenten en handelsmerken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u="sng" dirty="0" smtClean="0">
                <a:solidFill>
                  <a:schemeClr val="accent2"/>
                </a:solidFill>
              </a:rPr>
              <a:t>Link naar patentbureau in jouw land</a:t>
            </a:r>
          </a:p>
          <a:p>
            <a:endParaRPr lang="it-IT" dirty="0"/>
          </a:p>
          <a:p>
            <a:r>
              <a:rPr lang="it-IT" u="sng" dirty="0" err="1" smtClean="0">
                <a:hlinkClick r:id="rId6" tooltip="Banca dati dell'Ufficio Europeo"/>
              </a:rPr>
              <a:t>European</a:t>
            </a:r>
            <a:r>
              <a:rPr lang="it-IT" u="sng" dirty="0" smtClean="0">
                <a:hlinkClick r:id="rId6" tooltip="Banca dati dell'Ufficio Europeo"/>
              </a:rPr>
              <a:t> office for the </a:t>
            </a:r>
            <a:r>
              <a:rPr lang="it-IT" u="sng" dirty="0" err="1" smtClean="0">
                <a:hlinkClick r:id="rId6" tooltip="Banca dati dell'Ufficio Europeo"/>
              </a:rPr>
              <a:t>harmonization</a:t>
            </a:r>
            <a:r>
              <a:rPr lang="it-IT" u="sng" dirty="0" smtClean="0">
                <a:hlinkClick r:id="rId6" tooltip="Banca dati dell'Ufficio Europeo"/>
              </a:rPr>
              <a:t> of the </a:t>
            </a:r>
            <a:r>
              <a:rPr lang="it-IT" u="sng" dirty="0" err="1" smtClean="0">
                <a:hlinkClick r:id="rId6" tooltip="Banca dati dell'Ufficio Europeo"/>
              </a:rPr>
              <a:t>internal</a:t>
            </a:r>
            <a:r>
              <a:rPr lang="it-IT" u="sng" dirty="0" smtClean="0">
                <a:hlinkClick r:id="rId6" tooltip="Banca dati dell'Ufficio Europeo"/>
              </a:rPr>
              <a:t> market</a:t>
            </a:r>
            <a:endParaRPr lang="it-IT" dirty="0"/>
          </a:p>
          <a:p>
            <a:endParaRPr lang="it-IT" u="sng" dirty="0" smtClean="0">
              <a:hlinkClick r:id="rId7"/>
            </a:endParaRPr>
          </a:p>
          <a:p>
            <a:r>
              <a:rPr lang="it-IT" u="sng" dirty="0" smtClean="0">
                <a:hlinkClick r:id="rId7"/>
              </a:rPr>
              <a:t>WIPO </a:t>
            </a:r>
            <a:r>
              <a:rPr lang="it-IT" u="sng" dirty="0">
                <a:hlinkClick r:id="rId7"/>
              </a:rPr>
              <a:t>– World Intellectual Property Organization</a:t>
            </a:r>
            <a:r>
              <a:rPr lang="it-IT" dirty="0"/>
              <a:t> </a:t>
            </a:r>
            <a:r>
              <a:rPr lang="it-IT" dirty="0" smtClean="0"/>
              <a:t>(voor internationale handelsmerken)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25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2.2</a:t>
            </a:r>
            <a:br>
              <a:rPr lang="it-IT" dirty="0" smtClean="0"/>
            </a:br>
            <a:r>
              <a:rPr lang="it-IT" dirty="0" smtClean="0"/>
              <a:t>Kleursymboliek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3016"/>
              </p:ext>
            </p:extLst>
          </p:nvPr>
        </p:nvGraphicFramePr>
        <p:xfrm>
          <a:off x="838194" y="1690688"/>
          <a:ext cx="10734680" cy="4967287"/>
        </p:xfrm>
        <a:graphic>
          <a:graphicData uri="http://schemas.openxmlformats.org/drawingml/2006/table">
            <a:tbl>
              <a:tblPr/>
              <a:tblGrid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  <a:gridCol w="1073468"/>
              </a:tblGrid>
              <a:tr h="988321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ROOD</a:t>
                      </a:r>
                      <a:endParaRPr lang="it-IT" sz="1400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inherit"/>
                        </a:rPr>
                        <a:t>BLAUW</a:t>
                      </a:r>
                      <a:endParaRPr lang="it-IT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GROEN</a:t>
                      </a:r>
                      <a:endParaRPr lang="it-IT" sz="1400" dirty="0">
                        <a:solidFill>
                          <a:srgbClr val="00B05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GEEL</a:t>
                      </a:r>
                      <a:endParaRPr lang="it-IT" sz="1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effectLst/>
                          <a:latin typeface="inherit"/>
                        </a:rPr>
                        <a:t>WIT</a:t>
                      </a:r>
                      <a:endParaRPr lang="it-IT" sz="1400" dirty="0"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FFC000"/>
                          </a:solidFill>
                          <a:effectLst/>
                          <a:latin typeface="inherit"/>
                        </a:rPr>
                        <a:t>GOUD</a:t>
                      </a:r>
                      <a:r>
                        <a:rPr lang="it-IT" sz="1400" b="1" dirty="0" smtClean="0">
                          <a:effectLst/>
                          <a:latin typeface="inherit"/>
                        </a:rPr>
                        <a:t>/</a:t>
                      </a:r>
                    </a:p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ZILVER</a:t>
                      </a:r>
                      <a:endParaRPr lang="it-IT" sz="1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350" b="1" dirty="0" smtClean="0">
                          <a:solidFill>
                            <a:schemeClr val="accent2"/>
                          </a:solidFill>
                          <a:effectLst/>
                          <a:latin typeface="inherit"/>
                        </a:rPr>
                        <a:t>ORANJE</a:t>
                      </a:r>
                      <a:endParaRPr lang="it-IT" sz="1350" b="1" dirty="0">
                        <a:solidFill>
                          <a:schemeClr val="accent2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PAARS</a:t>
                      </a:r>
                      <a:endParaRPr lang="it-IT" sz="14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herit"/>
                        </a:rPr>
                        <a:t>GRIJS</a:t>
                      </a:r>
                      <a:endParaRPr lang="it-IT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1" dirty="0" smtClean="0">
                          <a:effectLst/>
                          <a:latin typeface="inherit"/>
                        </a:rPr>
                        <a:t>ZWART</a:t>
                      </a:r>
                      <a:endParaRPr lang="it-IT" sz="1400" b="1" dirty="0">
                        <a:effectLst/>
                        <a:latin typeface="inherit"/>
                      </a:endParaRPr>
                    </a:p>
                  </a:txBody>
                  <a:tcPr marL="69630" marR="69630" marT="34815" marB="3481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8966"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Kracht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Passie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Macht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Onthouding</a:t>
                      </a:r>
                      <a:endParaRPr lang="fr-FR" sz="12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Gevaar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Viriliteit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Moed</a:t>
                      </a:r>
                      <a:endParaRPr lang="fr-FR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Actie</a:t>
                      </a:r>
                      <a:endParaRPr lang="fr-FR" sz="13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Vrede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Deugd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0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Immaterialiteit</a:t>
                      </a:r>
                      <a:endParaRPr lang="en-US" sz="10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Meditatie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Wijsheid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Dromerig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Vertrouwen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Goedheid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Kalmte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Veiligheid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Geloof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1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Vrouwelijkheid</a:t>
                      </a:r>
                      <a:endParaRPr lang="fr-FR" sz="13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Hoop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Natuur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Onsterfelijkheid</a:t>
                      </a:r>
                      <a:endParaRPr lang="en-US" sz="105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Rust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Geloof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Jeugd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Vruchtbaarheid</a:t>
                      </a:r>
                      <a:r>
                        <a:rPr lang="en-US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Tevredenheid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Kalmte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Wetenschap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Bewustzijn</a:t>
                      </a:r>
                      <a:endParaRPr lang="en-US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Idealisme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Actie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Helderheid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Trots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Jaloezie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Kalmte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Veiligheid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E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Puur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Onschuld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Reinheid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Gezondheid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Stilte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Onsterfelijkheid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Rijkdom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Glorie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(Goud)</a:t>
                      </a:r>
                    </a:p>
                    <a:p>
                      <a:pPr algn="ctr" fontAlgn="base"/>
                      <a:r>
                        <a:rPr lang="en-US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Respect(geld)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Zelfrespect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zilver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Energie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Ambitie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Enthousiasme</a:t>
                      </a:r>
                      <a:r>
                        <a:rPr lang="en-US" sz="11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Fantasie</a:t>
                      </a:r>
                      <a:endParaRPr lang="en-US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Rijkdom</a:t>
                      </a:r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Eer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Beleefdheid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Jaloezie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Mysterie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Spiritualiteot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Melancholie</a:t>
                      </a:r>
                      <a:endParaRPr lang="fr-FR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Verdriet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Bescheiden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Religie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1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Onbewustheid</a:t>
                      </a:r>
                      <a:endParaRPr lang="fr-FR" sz="11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Geheim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Duister</a:t>
                      </a:r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Dood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Vroomheid</a:t>
                      </a:r>
                      <a:endParaRPr lang="fr-FR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fr-FR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Adel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Sober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Verdrietig</a:t>
                      </a:r>
                      <a:endParaRPr lang="en-US" sz="13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2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Modernisme</a:t>
                      </a:r>
                      <a:endParaRPr lang="en-US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Angst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Monotoon</a:t>
                      </a:r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Dood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Rouw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Nacht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Mysterie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Monotoon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Verdriet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Tegenspoed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Angst</a:t>
                      </a:r>
                    </a:p>
                    <a:p>
                      <a:pPr algn="ctr" fontAlgn="base"/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Adel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Onderscheid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Elegantie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1300" dirty="0" err="1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Stilte</a:t>
                      </a:r>
                      <a:endParaRPr lang="en-US" sz="1300" dirty="0" smtClean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ase"/>
                      <a:endParaRPr lang="fr-FR" sz="13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9630" marR="69630" marT="34815" marB="3481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http://rlv.zcache.com/vector_fist_punch_original_red_poster-r26486216f56948bebc3caeabcf355a6f_q2z0_8byvr_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4961" r="8109" b="5521"/>
          <a:stretch/>
        </p:blipFill>
        <p:spPr bwMode="auto">
          <a:xfrm>
            <a:off x="965326" y="5669652"/>
            <a:ext cx="754656" cy="80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upload.wikimedia.org/wikipedia/commons/2/21/Love_heart_uidaodjsds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6" y="4961898"/>
            <a:ext cx="754656" cy="6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6269-9001.zippykid.netdna-cdn.com/wp-content/uploads/2013/09/Sky-Blue-Wallpape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96" y="5231811"/>
            <a:ext cx="742729" cy="59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hdwallpaperszon.com/wp-content/uploads/2013/10/Sea-Wallpapers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/>
          <a:stretch/>
        </p:blipFill>
        <p:spPr bwMode="auto">
          <a:xfrm>
            <a:off x="2094945" y="5891459"/>
            <a:ext cx="740880" cy="58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hdwallpaperscorner.com/wp-content/uploads/2013/11/NATURE-Cover-Pictu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11652" r="12721" b="1391"/>
          <a:stretch/>
        </p:blipFill>
        <p:spPr bwMode="auto">
          <a:xfrm>
            <a:off x="3151288" y="4889890"/>
            <a:ext cx="792088" cy="71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hdwpapers.com/walls/hope_wallpaper_3-wid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r="11319"/>
          <a:stretch/>
        </p:blipFill>
        <p:spPr bwMode="auto">
          <a:xfrm>
            <a:off x="3134581" y="5681978"/>
            <a:ext cx="808795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3d model helmet security - Security Helmet... by ramsesvizcain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3671" r="15635" b="17618"/>
          <a:stretch/>
        </p:blipFill>
        <p:spPr bwMode="auto">
          <a:xfrm>
            <a:off x="4205413" y="5858398"/>
            <a:ext cx="792088" cy="61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1.gstatic.com/images?q=tbn:ANd9GcROfPjmXJF7AOKvw3Z8wUeaVCIJujVAzePuTUNueREjSFoTXxECu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79" y="5177922"/>
            <a:ext cx="726357" cy="63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ancoco.a.n.pic.centerblog.net/o/d370601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6" y="5753986"/>
            <a:ext cx="792088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lamborgini-aventador-mini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11609"/>
          <a:stretch/>
        </p:blipFill>
        <p:spPr bwMode="auto">
          <a:xfrm>
            <a:off x="6334505" y="5891459"/>
            <a:ext cx="808302" cy="58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oosgame.weebeetroc.com/wp-content/uploads/2011/02/playstation-3-satin-silver-oosgame-weebeetro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3368" r="7500" b="5986"/>
          <a:stretch/>
        </p:blipFill>
        <p:spPr bwMode="auto">
          <a:xfrm>
            <a:off x="6331618" y="5266598"/>
            <a:ext cx="811189" cy="59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marketwallpapers.com/wallpapers/3/wallpaper-1389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/>
          <a:stretch/>
        </p:blipFill>
        <p:spPr bwMode="auto">
          <a:xfrm>
            <a:off x="5294396" y="5063807"/>
            <a:ext cx="792088" cy="593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tatic.freepik.com/free-photo/evening-of-singing-into-the-audience-and-the-enthusiasm-of-v_15-10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"/>
          <a:stretch/>
        </p:blipFill>
        <p:spPr bwMode="auto">
          <a:xfrm>
            <a:off x="7401847" y="5002832"/>
            <a:ext cx="830291" cy="63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memo.fr/Media/Solei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28" y="5681978"/>
            <a:ext cx="830291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empathangiewynn.yolasite.com/resources/PURPLE%20FAC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55" y="5755203"/>
            <a:ext cx="717646" cy="717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2.bp.blogspot.com/-cTrbMmtinIw/TZtJ7Z6tXyI/AAAAAAAAAzs/AIey6CvzW-E/s1600/monotony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182" r="3462" b="4112"/>
          <a:stretch/>
        </p:blipFill>
        <p:spPr bwMode="auto">
          <a:xfrm>
            <a:off x="9586929" y="5762061"/>
            <a:ext cx="809801" cy="712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theology21.com/wp-content/uploads/2011/06/FEAR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2571" r="1456"/>
          <a:stretch/>
        </p:blipFill>
        <p:spPr bwMode="auto">
          <a:xfrm>
            <a:off x="9592553" y="5085168"/>
            <a:ext cx="804177" cy="59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userserve-ak.last.fm/serve/_/3020769/Dead%2BLetters%2BSpell%2BOut%2BDead%2BWords%2B1878464538_cb938421c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/>
          <a:stretch/>
        </p:blipFill>
        <p:spPr bwMode="auto">
          <a:xfrm>
            <a:off x="10616714" y="5768848"/>
            <a:ext cx="816422" cy="66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1838</Words>
  <Application>Microsoft Office PowerPoint</Application>
  <PresentationFormat>Aangepast</PresentationFormat>
  <Paragraphs>180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Tema di Office</vt:lpstr>
      <vt:lpstr>MODULE 3</vt:lpstr>
      <vt:lpstr>Thema 1 Het belang van communicatie</vt:lpstr>
      <vt:lpstr>Activiteit 1.1 (online)  Effectieve communicatie</vt:lpstr>
      <vt:lpstr>Thema 2.a Slogan en logo</vt:lpstr>
      <vt:lpstr>Thema 2.b Slogan en logo</vt:lpstr>
      <vt:lpstr>Bron 2.1a Voorbeelden van «A scuola d’impresa»</vt:lpstr>
      <vt:lpstr>Bron 2.1b Voorbeelden van «A scuola d’impresa»</vt:lpstr>
      <vt:lpstr>Bron 2.2</vt:lpstr>
      <vt:lpstr>Bron 2.2 Kleursymboliek</vt:lpstr>
      <vt:lpstr>Activiteit 2.1 (online)  Mijn favoriete logo’s </vt:lpstr>
      <vt:lpstr>Activiteit 2.2 (online)  Nu is het tijd voor mijn logo</vt:lpstr>
      <vt:lpstr>Thema 3 Het marketing plan</vt:lpstr>
      <vt:lpstr>Bron 3.1a Voorbeelden van «A scuola d’impresa»</vt:lpstr>
      <vt:lpstr>Bron 3.1b Voorbeelden van «A scuola d’impresa»</vt:lpstr>
      <vt:lpstr>Bron 3.2 Video’s over Inspirerende promotiecampagnes</vt:lpstr>
      <vt:lpstr>Afsluitende activiteit van de module Groep workshop die gehouden wordt op school</vt:lpstr>
      <vt:lpstr>Bijeenkomst in Maart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Altheo</dc:creator>
  <cp:lastModifiedBy>pvs dutchfoundationofinnovation</cp:lastModifiedBy>
  <cp:revision>75</cp:revision>
  <dcterms:created xsi:type="dcterms:W3CDTF">2015-05-04T07:29:15Z</dcterms:created>
  <dcterms:modified xsi:type="dcterms:W3CDTF">2015-11-15T19:09:36Z</dcterms:modified>
</cp:coreProperties>
</file>