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91" r:id="rId8"/>
    <p:sldId id="283" r:id="rId9"/>
    <p:sldId id="284" r:id="rId10"/>
    <p:sldId id="285" r:id="rId11"/>
    <p:sldId id="286" r:id="rId12"/>
    <p:sldId id="262" r:id="rId13"/>
    <p:sldId id="287" r:id="rId14"/>
    <p:sldId id="292" r:id="rId15"/>
    <p:sldId id="290" r:id="rId16"/>
    <p:sldId id="271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t>14/08/2015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ltobsrl.ucoz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6f6KPSJ2w" TargetMode="External"/><Relationship Id="rId2" Type="http://schemas.openxmlformats.org/officeDocument/2006/relationships/hyperlink" Target="Links%20to%20the%20&#171;A%20scuola%20d&#8217;impresa&#187;%20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HQfowQfp4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url=http://comefarepubblicita.blogspot.com/2012/08/come-ideare-uno-slogan.html&amp;rct=j&amp;frm=1&amp;q=&amp;esrc=s&amp;sa=U&amp;ei=7WOhVcrpBoWR7Aa60YPwDg&amp;ved=0CC4Q9QEwDA&amp;usg=AFQjCNFOld1xbE2PwrHTRpWbDjUJJSCM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ilpost.it/2015/04/11/slogan-famosi/4-8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dsoftheworld.com/" TargetMode="External"/><Relationship Id="rId7" Type="http://schemas.openxmlformats.org/officeDocument/2006/relationships/hyperlink" Target="http://www.wipo.int/portal/index.html.en" TargetMode="External"/><Relationship Id="rId2" Type="http://schemas.openxmlformats.org/officeDocument/2006/relationships/hyperlink" Target="http://logooftheda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oami.europa.eu/ows/rw/pages/index.it.do" TargetMode="External"/><Relationship Id="rId5" Type="http://schemas.openxmlformats.org/officeDocument/2006/relationships/hyperlink" Target="http://www.logofaves.com/" TargetMode="External"/><Relationship Id="rId4" Type="http://schemas.openxmlformats.org/officeDocument/2006/relationships/hyperlink" Target="http://www.logomoos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 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Strategija komunikacije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 </a:t>
            </a:r>
            <a:r>
              <a:rPr lang="it-IT" dirty="0" smtClean="0"/>
              <a:t>2.1 (online) </a:t>
            </a:r>
            <a:br>
              <a:rPr lang="it-IT" dirty="0" smtClean="0"/>
            </a:br>
            <a:r>
              <a:rPr lang="hr-HR" dirty="0" smtClean="0"/>
              <a:t>Moji najdraži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Opis</a:t>
            </a:r>
            <a:r>
              <a:rPr lang="en-GB" b="1" dirty="0" smtClean="0"/>
              <a:t>:</a:t>
            </a:r>
            <a:r>
              <a:rPr lang="hr-HR" b="1" dirty="0" smtClean="0"/>
              <a:t> </a:t>
            </a:r>
            <a:r>
              <a:rPr lang="hr-HR" dirty="0" smtClean="0"/>
              <a:t>Razmislite o vašim najdražim logo dizajnu i brandu. Mislite o njima. Jeste li ikada razmišljali o razlozima zašto su te kompanije odabrale određenu i predominantnu boju za svoj logo?</a:t>
            </a:r>
            <a:endParaRPr lang="en-GB" dirty="0" smtClean="0"/>
          </a:p>
          <a:p>
            <a:r>
              <a:rPr lang="hr-HR" b="1" dirty="0" smtClean="0"/>
              <a:t>Upute za učenike: </a:t>
            </a:r>
            <a:r>
              <a:rPr lang="en-GB" dirty="0" smtClean="0"/>
              <a:t>Upload</a:t>
            </a:r>
            <a:r>
              <a:rPr lang="hr-HR" dirty="0" err="1" smtClean="0"/>
              <a:t>ajte</a:t>
            </a:r>
            <a:r>
              <a:rPr lang="hr-HR" dirty="0" smtClean="0"/>
              <a:t> logo dizajne vaših najdražih brandova prema njihovoj predominantnoj boji i ukratko objasnite, po vašem mišljenju, zašto je kompanija odabrala ovu određenu boju? Nema točnih ili netočnih odgovora, zato ne tražite po Googleu i izrazite svoje osobno mišljenje. </a:t>
            </a:r>
            <a:endParaRPr lang="en-GB" dirty="0" smtClean="0"/>
          </a:p>
          <a:p>
            <a:r>
              <a:rPr lang="hr-HR" b="1" dirty="0" smtClean="0"/>
              <a:t>Interakcija sa platformom: </a:t>
            </a:r>
            <a:r>
              <a:rPr lang="hr-HR" dirty="0" smtClean="0"/>
              <a:t>obojana polja su prezentirana i imenovana jedna za drugim (bazirano na listi na prethodnom slajdu). Za svaku boju, učenici mogu </a:t>
            </a:r>
            <a:r>
              <a:rPr lang="hr-HR" dirty="0" err="1" smtClean="0"/>
              <a:t>uploadati</a:t>
            </a:r>
            <a:r>
              <a:rPr lang="hr-HR" dirty="0" smtClean="0"/>
              <a:t> sliku sa svojih računala ili sa linka, te moraju ispuniti polje slijedeći instrukcije dane u aktivnosti.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04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hr-HR" dirty="0" err="1" smtClean="0"/>
              <a:t>ktivnost</a:t>
            </a:r>
            <a:r>
              <a:rPr lang="it-IT" dirty="0" smtClean="0"/>
              <a:t> 2.2 (online) </a:t>
            </a:r>
            <a:br>
              <a:rPr lang="it-IT" dirty="0" smtClean="0"/>
            </a:br>
            <a:r>
              <a:rPr lang="hr-HR" dirty="0" smtClean="0"/>
              <a:t>Sada je vrijeme za </a:t>
            </a:r>
            <a:r>
              <a:rPr lang="hr-HR" smtClean="0"/>
              <a:t>moj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Opis: </a:t>
            </a:r>
            <a:r>
              <a:rPr lang="hr-HR" dirty="0" smtClean="0"/>
              <a:t>Imajući na umu sve informacije koje ste već sakupili za vašu transnacionalnu poslovnu ideju, pokušajte dizajnirati jednostavnu verziju loga za proizvod ili uslugu vašeg tima</a:t>
            </a:r>
            <a:r>
              <a:rPr lang="en-GB" dirty="0" smtClean="0"/>
              <a:t>.  </a:t>
            </a:r>
          </a:p>
          <a:p>
            <a:r>
              <a:rPr lang="hr-HR" b="1" dirty="0" smtClean="0"/>
              <a:t>Upute za učenike:</a:t>
            </a:r>
            <a:r>
              <a:rPr lang="hr-HR" dirty="0" smtClean="0"/>
              <a:t> Nije važno kako napravite, već samo da „napravite”. Možete koristiti olovke u boji ili software za grafički dizajn (Jeste li znali da postoje mnogi software programi za to online? </a:t>
            </a:r>
            <a:r>
              <a:rPr lang="hr-HR" dirty="0"/>
              <a:t>Na </a:t>
            </a:r>
            <a:r>
              <a:rPr lang="hr-HR" dirty="0" smtClean="0"/>
              <a:t>primjer GIMP</a:t>
            </a:r>
            <a:r>
              <a:rPr lang="hr-HR" dirty="0"/>
              <a:t>, </a:t>
            </a:r>
            <a:r>
              <a:rPr lang="hr-HR" dirty="0" err="1"/>
              <a:t>OnlineLogoMaker</a:t>
            </a:r>
            <a:r>
              <a:rPr lang="hr-HR" dirty="0"/>
              <a:t>, </a:t>
            </a:r>
            <a:r>
              <a:rPr lang="hr-HR" dirty="0" err="1" smtClean="0"/>
              <a:t>DesignMantic</a:t>
            </a:r>
            <a:r>
              <a:rPr lang="hr-HR" dirty="0" smtClean="0"/>
              <a:t> i mnogi drugi.) Uvjerite se da vaš logo poštuje kriterije opisane u temi n.2  i kada ste završili </a:t>
            </a:r>
            <a:r>
              <a:rPr lang="hr-HR" dirty="0" err="1" smtClean="0"/>
              <a:t>uploadajte</a:t>
            </a:r>
            <a:r>
              <a:rPr lang="hr-HR" dirty="0" smtClean="0"/>
              <a:t>  ga na platformu, zajedno sa kratkim objašnjenjem.</a:t>
            </a:r>
            <a:r>
              <a:rPr lang="en-GB" dirty="0" smtClean="0"/>
              <a:t> </a:t>
            </a:r>
          </a:p>
          <a:p>
            <a:r>
              <a:rPr lang="hr-HR" b="1" dirty="0" smtClean="0"/>
              <a:t>Interakcija sa platformom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hr-HR" dirty="0" smtClean="0"/>
              <a:t>kao i u prošloj aktivnosti, učenici trebaju </a:t>
            </a:r>
            <a:r>
              <a:rPr lang="hr-HR" dirty="0" err="1" smtClean="0"/>
              <a:t>uploadati</a:t>
            </a:r>
            <a:r>
              <a:rPr lang="hr-HR" dirty="0" smtClean="0"/>
              <a:t> sliku i dati kratki opis prije nastavka sa modulom.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</a:t>
            </a:r>
            <a:r>
              <a:rPr lang="it-IT" dirty="0" smtClean="0"/>
              <a:t> 3</a:t>
            </a:r>
            <a:br>
              <a:rPr lang="it-IT" dirty="0" smtClean="0"/>
            </a:br>
            <a:r>
              <a:rPr lang="hr-HR" dirty="0" smtClean="0"/>
              <a:t>Marketinški plan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Marketinška komunikacija pomaže razviti svjesnost o brandu, što znači da potrošači  prenose informacije o proizvodu u percepciju o atributima proizvoda i poziciji na većem tržištu. Poslovi također koriste marketinšku komunikaciju kako bi zadržali trenutnu bazu klijenata proizvoda i zacementirali vezu sa potrošačima i ponuđačima, „Reference za posao”.</a:t>
            </a:r>
            <a:r>
              <a:rPr lang="hr-HR" dirty="0"/>
              <a:t> </a:t>
            </a:r>
            <a:r>
              <a:rPr lang="hr-HR" dirty="0" smtClean="0"/>
              <a:t>Strategija marketinške komunikacije definira poslovni plan za razvoj informacija o proizvodu i svjesnosti o brandu</a:t>
            </a:r>
            <a:r>
              <a:rPr lang="en-GB" dirty="0" smtClean="0"/>
              <a:t>.</a:t>
            </a:r>
            <a:endParaRPr lang="it-IT" dirty="0" smtClean="0"/>
          </a:p>
          <a:p>
            <a:r>
              <a:rPr lang="hr-HR" dirty="0" smtClean="0"/>
              <a:t>Dizajnirajte efektivnu strategiju marketinške komunikacije sa jednom ili više komponenata marketinške komunikacije.</a:t>
            </a:r>
            <a:r>
              <a:rPr lang="en-GB" dirty="0" smtClean="0"/>
              <a:t> </a:t>
            </a:r>
            <a:r>
              <a:rPr lang="hr-HR" dirty="0" smtClean="0"/>
              <a:t>Oglašavanje omogućuje poslu da dosegne širu publiku kroz masovno tržište  ili ciljane tržišne potražnje .Osobna prodaja omogućuje kompaniji da prenese prednosti proizvoda direktno klijentu, kao u trgovini. Direktan marketing omogućava poslu da dosegne klijente bez medija treće strane; primjeri uključuju kataloge i direktnu poštu</a:t>
            </a:r>
            <a:r>
              <a:rPr lang="en-GB" dirty="0" smtClean="0"/>
              <a:t>. </a:t>
            </a:r>
            <a:r>
              <a:rPr lang="hr-HR" dirty="0" smtClean="0"/>
              <a:t>Prodajna promocija potiče kupca da kupi proizvod kompanije, kao kompanija koja doprinosi dobrotvornim svrhama  sa svakom prodajom. Odnosi s javnošću uključuje odljev informacija klijentima, ponuđačima i ostalim grupama uključenim u rad kompanije.</a:t>
            </a:r>
            <a:r>
              <a:rPr lang="en-GB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1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hr-HR" dirty="0" err="1" smtClean="0"/>
              <a:t>esurs</a:t>
            </a:r>
            <a:r>
              <a:rPr lang="hr-HR" dirty="0" smtClean="0"/>
              <a:t> </a:t>
            </a:r>
            <a:r>
              <a:rPr lang="it-IT" dirty="0" smtClean="0"/>
              <a:t>3.1a</a:t>
            </a:r>
            <a:br>
              <a:rPr lang="it-IT" dirty="0" smtClean="0"/>
            </a:br>
            <a:r>
              <a:rPr lang="hr-HR" dirty="0" smtClean="0"/>
              <a:t>Primjeri od </a:t>
            </a:r>
            <a:r>
              <a:rPr lang="it-IT" dirty="0" smtClean="0"/>
              <a:t>«A scuola d’impresa»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ALTOB </a:t>
            </a:r>
            <a:r>
              <a:rPr lang="hr-HR" b="1" i="1" dirty="0" smtClean="0"/>
              <a:t>strategija publiciteta</a:t>
            </a:r>
            <a:endParaRPr lang="en-GB" b="1" i="1" dirty="0" smtClean="0"/>
          </a:p>
          <a:p>
            <a:pPr marL="0" indent="0">
              <a:buNone/>
            </a:pPr>
            <a:r>
              <a:rPr lang="hr-HR" dirty="0" smtClean="0"/>
              <a:t>Odlučili smo promovirati naš proizvod kroz</a:t>
            </a:r>
            <a:r>
              <a:rPr lang="en-GB" dirty="0" smtClean="0"/>
              <a:t>:</a:t>
            </a:r>
          </a:p>
          <a:p>
            <a:r>
              <a:rPr lang="hr-HR" dirty="0" smtClean="0"/>
              <a:t>Distribuciju letaka u trgovinama</a:t>
            </a:r>
            <a:endParaRPr lang="en-GB" dirty="0" smtClean="0"/>
          </a:p>
          <a:p>
            <a:r>
              <a:rPr lang="hr-HR" dirty="0" smtClean="0"/>
              <a:t>Web stranicu kompanije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://altobsrl.ucoz.com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  <a:p>
            <a:r>
              <a:rPr lang="en-GB" dirty="0" smtClean="0"/>
              <a:t>Facebook and Twitter </a:t>
            </a:r>
            <a:r>
              <a:rPr lang="hr-HR" dirty="0" smtClean="0"/>
              <a:t>stranice</a:t>
            </a:r>
            <a:r>
              <a:rPr lang="en-GB" dirty="0" smtClean="0"/>
              <a:t>, </a:t>
            </a:r>
            <a:r>
              <a:rPr lang="hr-HR" dirty="0" smtClean="0"/>
              <a:t>pogotovo zbog brzog širenja vijesti kroz socijalne mreže</a:t>
            </a:r>
            <a:endParaRPr lang="en-GB" dirty="0" smtClean="0"/>
          </a:p>
          <a:p>
            <a:r>
              <a:rPr lang="hr-HR" dirty="0" smtClean="0"/>
              <a:t>Kampanju oglašavanja na Facebooku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1" y="3171959"/>
            <a:ext cx="2304488" cy="203014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65" y="4789275"/>
            <a:ext cx="3603048" cy="20179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75" y="1690688"/>
            <a:ext cx="362133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3.1b</a:t>
            </a:r>
            <a:br>
              <a:rPr lang="it-IT" dirty="0" smtClean="0"/>
            </a:br>
            <a:r>
              <a:rPr lang="hr-HR" dirty="0" smtClean="0"/>
              <a:t>Primjeri od </a:t>
            </a:r>
            <a:r>
              <a:rPr lang="it-IT" dirty="0" smtClean="0"/>
              <a:t>«A scuola d’impresa»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SWITCHER </a:t>
            </a:r>
            <a:r>
              <a:rPr lang="hr-HR" b="1" i="1" dirty="0" smtClean="0"/>
              <a:t>strategija publiciteta</a:t>
            </a:r>
            <a:endParaRPr lang="en-GB" b="1" i="1" dirty="0" smtClean="0"/>
          </a:p>
          <a:p>
            <a:pPr marL="0" indent="0">
              <a:buNone/>
            </a:pPr>
            <a:r>
              <a:rPr lang="hr-HR" dirty="0" smtClean="0"/>
              <a:t>Odlučili smo promovirati naš proizvod kroz</a:t>
            </a:r>
            <a:r>
              <a:rPr lang="en-GB" dirty="0" smtClean="0"/>
              <a:t>:</a:t>
            </a:r>
          </a:p>
          <a:p>
            <a:r>
              <a:rPr lang="hr-HR" dirty="0" smtClean="0"/>
              <a:t>Web stranicu, zato što je bitna za zahtjeve i korištenje naše usluge</a:t>
            </a:r>
            <a:endParaRPr lang="en-GB" dirty="0" smtClean="0"/>
          </a:p>
          <a:p>
            <a:r>
              <a:rPr lang="hr-HR" dirty="0" smtClean="0"/>
              <a:t>Facebook stranicu zbog velikog korištenja socijalnih mreža</a:t>
            </a:r>
            <a:endParaRPr lang="en-GB" dirty="0" smtClean="0"/>
          </a:p>
          <a:p>
            <a:r>
              <a:rPr lang="hr-HR" dirty="0" smtClean="0"/>
              <a:t>Mjesta oglašavanja, koja ćemo voditi mi, kako bi lakše ušli u obiteljske domove </a:t>
            </a:r>
            <a:endParaRPr lang="en-GB" dirty="0" smtClean="0"/>
          </a:p>
          <a:p>
            <a:r>
              <a:rPr lang="hr-HR" dirty="0" smtClean="0"/>
              <a:t>Letci, </a:t>
            </a:r>
            <a:r>
              <a:rPr lang="hr-HR" dirty="0" err="1" smtClean="0"/>
              <a:t>posteri</a:t>
            </a:r>
            <a:r>
              <a:rPr lang="hr-HR" dirty="0" smtClean="0"/>
              <a:t> </a:t>
            </a:r>
            <a:r>
              <a:rPr lang="hr-HR" smtClean="0"/>
              <a:t>i plakati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920202"/>
            <a:ext cx="4923860" cy="41376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4915773"/>
            <a:ext cx="2176461" cy="16094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1379033"/>
            <a:ext cx="2176272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Resurs </a:t>
            </a:r>
            <a:r>
              <a:rPr lang="it-IT" dirty="0" smtClean="0"/>
              <a:t>3.2</a:t>
            </a:r>
            <a:br>
              <a:rPr lang="it-IT" dirty="0" smtClean="0"/>
            </a:br>
            <a:r>
              <a:rPr lang="it-IT" dirty="0" smtClean="0"/>
              <a:t>Video</a:t>
            </a:r>
            <a:r>
              <a:rPr lang="hr-HR" dirty="0" smtClean="0"/>
              <a:t> zapisi o inspirativnim </a:t>
            </a:r>
            <a:r>
              <a:rPr lang="hr-HR" dirty="0" err="1" smtClean="0"/>
              <a:t>promocionalnim</a:t>
            </a:r>
            <a:r>
              <a:rPr lang="hr-HR" dirty="0" smtClean="0"/>
              <a:t> kampanjama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Linkovi za video zapise na engleskom</a:t>
            </a:r>
            <a:endParaRPr lang="it-IT" dirty="0"/>
          </a:p>
          <a:p>
            <a:pPr lvl="1"/>
            <a:r>
              <a:rPr lang="it-IT" dirty="0" smtClean="0">
                <a:hlinkClick r:id="rId2" action="ppaction://hlinkfile"/>
              </a:rPr>
              <a:t>Coca-Cola and </a:t>
            </a:r>
            <a:r>
              <a:rPr lang="it-IT" dirty="0" err="1" smtClean="0">
                <a:hlinkClick r:id="rId2" action="ppaction://hlinkfile"/>
              </a:rPr>
              <a:t>prejudices</a:t>
            </a:r>
            <a:r>
              <a:rPr lang="it-IT" dirty="0" smtClean="0"/>
              <a:t> </a:t>
            </a:r>
            <a:endParaRPr lang="it-IT" dirty="0"/>
          </a:p>
          <a:p>
            <a:pPr lvl="1"/>
            <a:r>
              <a:rPr lang="it-IT" dirty="0" smtClean="0">
                <a:hlinkClick r:id="rId3"/>
              </a:rPr>
              <a:t>Apple and family feeling</a:t>
            </a:r>
            <a:endParaRPr lang="it-IT" dirty="0" smtClean="0"/>
          </a:p>
          <a:p>
            <a:pPr lvl="1"/>
            <a:r>
              <a:rPr lang="it-IT" dirty="0" err="1" smtClean="0">
                <a:hlinkClick r:id="rId4"/>
              </a:rPr>
              <a:t>Funny</a:t>
            </a:r>
            <a:r>
              <a:rPr lang="it-IT" dirty="0" smtClean="0">
                <a:hlinkClick r:id="rId4"/>
              </a:rPr>
              <a:t> commercial</a:t>
            </a:r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 smtClean="0"/>
              <a:t>VIDEO</a:t>
            </a:r>
            <a:r>
              <a:rPr lang="hr-HR" dirty="0"/>
              <a:t> </a:t>
            </a:r>
            <a:r>
              <a:rPr lang="hr-HR" dirty="0" smtClean="0"/>
              <a:t>ZAPISI NACIONALNIH REKLAMA BITI ĆE INTEGRIRANI U PLATFORMU OD STRANE PARTNERA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0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Konačna aktivnost modula </a:t>
            </a:r>
            <a:br>
              <a:rPr lang="hr-HR" b="1" dirty="0" smtClean="0"/>
            </a:br>
            <a:r>
              <a:rPr lang="it-IT" i="1" dirty="0" smtClean="0">
                <a:solidFill>
                  <a:schemeClr val="accent2"/>
                </a:solidFill>
              </a:rPr>
              <a:t>G</a:t>
            </a:r>
            <a:r>
              <a:rPr lang="hr-HR" i="1" dirty="0" err="1" smtClean="0">
                <a:solidFill>
                  <a:schemeClr val="accent2"/>
                </a:solidFill>
              </a:rPr>
              <a:t>rupne</a:t>
            </a:r>
            <a:r>
              <a:rPr lang="hr-HR" i="1" dirty="0" smtClean="0">
                <a:solidFill>
                  <a:schemeClr val="accent2"/>
                </a:solidFill>
              </a:rPr>
              <a:t> radionice za školu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1" dirty="0" smtClean="0"/>
              <a:t>Smjernice za učitelje</a:t>
            </a:r>
            <a:endParaRPr lang="en-US" b="1" i="1" dirty="0" smtClean="0"/>
          </a:p>
          <a:p>
            <a:pPr marL="0" indent="0">
              <a:buNone/>
            </a:pPr>
            <a:r>
              <a:rPr lang="hr-HR" dirty="0" smtClean="0"/>
              <a:t>Na bazi vaših internih resurs i/ili prilika za eksternu kolaboraciju, svaka država se može koncentrirati u implementaciji radionica  fokusiranih na jedan specifičan aspekt komunikacijske strategije, kao što su: logo i grafički identitet, razvoj web stranice, socijalne mreže, inovativan marketing, </a:t>
            </a:r>
            <a:r>
              <a:rPr lang="hr-HR" dirty="0" err="1" smtClean="0"/>
              <a:t>itd</a:t>
            </a:r>
            <a:r>
              <a:rPr lang="hr-HR" dirty="0" smtClean="0"/>
              <a:t>… (Ovaj se aspekt može bolje definirati 2016).</a:t>
            </a:r>
            <a:endParaRPr lang="en-US" dirty="0" smtClean="0"/>
          </a:p>
          <a:p>
            <a:pPr marL="0" indent="0">
              <a:buNone/>
            </a:pPr>
            <a:r>
              <a:rPr lang="hr-HR" dirty="0" smtClean="0"/>
              <a:t>Aktivnost radionice će biti dogovorena na bazi internog dogovora između škola. Članovi transnacionalnih poslovnih grupa će kooperirati kako bi pripremili prezentaciju za sastanak u Nizozemskoj koji će uključivati sve aspekte komunikacijske strategije.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Glavni cilj transnacionalnog </a:t>
            </a:r>
            <a:r>
              <a:rPr lang="hr-HR" dirty="0" err="1" smtClean="0"/>
              <a:t>mobility</a:t>
            </a:r>
            <a:r>
              <a:rPr lang="hr-HR" dirty="0" smtClean="0"/>
              <a:t> projekta biti će konačna analiza i poboljšanja poslovnih ideja, sa specifičnim fokusom na socijalan marketing i odabir logo dizajna/vizualnih slika kompanije. </a:t>
            </a:r>
            <a:r>
              <a:rPr lang="hr-HR" i="1" u="sng" dirty="0" smtClean="0"/>
              <a:t>Savjetuje se da sastanku prisustvuju komunikacijski direktori svake nacionalne pod-grupe. Ako škola želi dodatne učenike, savjetujemo odabir marketinških ili proizvodnih/operacijskih menadžera. </a:t>
            </a:r>
            <a:r>
              <a:rPr lang="hr-HR" dirty="0" smtClean="0"/>
              <a:t>Detaljan opis aktivnosti radionice biti će pripremljen i dan partnerima u veljači 2016</a:t>
            </a:r>
            <a:r>
              <a:rPr lang="en-US" dirty="0" smtClean="0"/>
              <a:t>.</a:t>
            </a:r>
            <a:endParaRPr lang="it-IT" dirty="0"/>
          </a:p>
          <a:p>
            <a:r>
              <a:rPr lang="hr-HR" b="1" dirty="0" smtClean="0"/>
              <a:t>Kada se učenici vrate u školu, konačna grupna aktivnost će biti organizirana kako bi se prezentirali rezultati </a:t>
            </a:r>
            <a:r>
              <a:rPr lang="hr-HR" b="1" dirty="0" err="1" smtClean="0"/>
              <a:t>mobility</a:t>
            </a:r>
            <a:r>
              <a:rPr lang="hr-HR" b="1" dirty="0" smtClean="0"/>
              <a:t> projekta i </a:t>
            </a:r>
            <a:r>
              <a:rPr lang="hr-HR" b="1" dirty="0" err="1" smtClean="0"/>
              <a:t>poboljašne</a:t>
            </a:r>
            <a:r>
              <a:rPr lang="hr-HR" b="1" dirty="0" smtClean="0"/>
              <a:t> verzije transnacionalnih poslovnih ideja</a:t>
            </a:r>
            <a:r>
              <a:rPr lang="hr-HR" b="1" smtClean="0"/>
              <a:t>. 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/>
              <a:t>Sastanak u Ožujku </a:t>
            </a:r>
            <a:r>
              <a:rPr lang="en-US" b="1" i="1" dirty="0" smtClean="0"/>
              <a:t>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</a:t>
            </a:r>
            <a:r>
              <a:rPr lang="hr-HR" dirty="0" err="1" smtClean="0"/>
              <a:t>ema</a:t>
            </a:r>
            <a:r>
              <a:rPr lang="it-IT" dirty="0" smtClean="0"/>
              <a:t> 1</a:t>
            </a:r>
            <a:br>
              <a:rPr lang="it-IT" dirty="0" smtClean="0"/>
            </a:br>
            <a:r>
              <a:rPr lang="hr-HR" dirty="0" smtClean="0"/>
              <a:t>Važnost komunikacije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Posao koji ne komunicira osuđen je na smrt. Kompanije šalju poruke svijetu kako bi ih prepoznali potencijalni korisnici/klijenti i kako bi stimulirali potražnju za proizvodom ili uslugom</a:t>
            </a:r>
            <a:r>
              <a:rPr lang="en-US" dirty="0" smtClean="0"/>
              <a:t>.</a:t>
            </a:r>
          </a:p>
          <a:p>
            <a:r>
              <a:rPr lang="hr-HR" dirty="0" smtClean="0"/>
              <a:t>Poslovna komunikacija je esencijalni alat da poboljšavanje identiteta i imidža kompanije na tržištu, kako bi se stekao kredibilitet, povjerenje I legitimnost koja bi mogla privući nužne resurse za dugoročan uspjeh</a:t>
            </a:r>
            <a:r>
              <a:rPr lang="en-US" dirty="0" smtClean="0"/>
              <a:t>.</a:t>
            </a:r>
          </a:p>
          <a:p>
            <a:r>
              <a:rPr lang="hr-HR" dirty="0" smtClean="0"/>
              <a:t>Komunikacije može elaborirati inpute koji su povezani sa sferom racionalizma (informacijska i tehnička komunikacija) i sferom emocija (maksimalna naglašenost na simbolične vrijednosti, tražiti uključenost i složnost sa ciljem)</a:t>
            </a:r>
            <a:r>
              <a:rPr lang="en-US" dirty="0" smtClean="0"/>
              <a:t> </a:t>
            </a:r>
          </a:p>
          <a:p>
            <a:r>
              <a:rPr lang="hr-HR" dirty="0" smtClean="0"/>
              <a:t>Kompanije se sve više promoviraju poliedarske komunikacijske alate, svaki od kojih je prikladan za postizanje određenog seta ciljeva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</a:t>
            </a:r>
            <a:r>
              <a:rPr lang="it-IT" dirty="0" smtClean="0"/>
              <a:t> 1.1 (online) </a:t>
            </a:r>
            <a:br>
              <a:rPr lang="it-IT" dirty="0" smtClean="0"/>
            </a:br>
            <a:r>
              <a:rPr lang="hr-HR" dirty="0" smtClean="0"/>
              <a:t>Efektivna komunikacija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/>
              <a:t>Opis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hr-HR" dirty="0" smtClean="0"/>
              <a:t>Kako bi komunicirali na efektivan način, nužno je zapitati se:</a:t>
            </a:r>
            <a:endParaRPr lang="en-US" dirty="0"/>
          </a:p>
          <a:p>
            <a:pPr lvl="1"/>
            <a:r>
              <a:rPr lang="hr-HR" dirty="0" smtClean="0"/>
              <a:t>Komu komuniciram?</a:t>
            </a:r>
            <a:endParaRPr lang="en-US" dirty="0"/>
          </a:p>
          <a:p>
            <a:pPr lvl="1"/>
            <a:r>
              <a:rPr lang="en-US" dirty="0" smtClean="0"/>
              <a:t>                                                                           </a:t>
            </a:r>
            <a:r>
              <a:rPr lang="hr-HR" dirty="0" smtClean="0"/>
              <a:t> Što komuniciram?</a:t>
            </a:r>
            <a:endParaRPr lang="en-US" dirty="0" smtClean="0"/>
          </a:p>
          <a:p>
            <a:pPr lvl="1"/>
            <a:r>
              <a:rPr lang="hr-HR" dirty="0" smtClean="0"/>
              <a:t>Koji kanal koristim? </a:t>
            </a:r>
            <a:endParaRPr lang="en-US" dirty="0" smtClean="0"/>
          </a:p>
          <a:p>
            <a:pPr lvl="1"/>
            <a:r>
              <a:rPr lang="en-US" dirty="0" smtClean="0"/>
              <a:t>                                                                        </a:t>
            </a:r>
            <a:r>
              <a:rPr lang="hr-HR" dirty="0" smtClean="0"/>
              <a:t> </a:t>
            </a:r>
            <a:r>
              <a:rPr lang="en-US" dirty="0" smtClean="0"/>
              <a:t>   </a:t>
            </a:r>
            <a:r>
              <a:rPr lang="hr-HR" dirty="0" smtClean="0"/>
              <a:t>Tko su mu konkurencija?</a:t>
            </a:r>
            <a:endParaRPr lang="en-US" dirty="0" smtClean="0"/>
          </a:p>
          <a:p>
            <a:pPr lvl="1"/>
            <a:r>
              <a:rPr lang="hr-HR" dirty="0" smtClean="0"/>
              <a:t>Kada komuniciram?</a:t>
            </a:r>
            <a:endParaRPr lang="en-US" dirty="0" smtClean="0"/>
          </a:p>
          <a:p>
            <a:pPr lvl="1"/>
            <a:r>
              <a:rPr lang="en-US" dirty="0" smtClean="0"/>
              <a:t>                                                                             </a:t>
            </a:r>
            <a:r>
              <a:rPr lang="hr-HR" dirty="0" smtClean="0"/>
              <a:t>Koji mi je budžet?</a:t>
            </a:r>
            <a:r>
              <a:rPr lang="en-GB" dirty="0" smtClean="0"/>
              <a:t>  </a:t>
            </a:r>
          </a:p>
          <a:p>
            <a:endParaRPr lang="hr-HR" b="1" dirty="0" smtClean="0"/>
          </a:p>
          <a:p>
            <a:r>
              <a:rPr lang="hr-HR" b="1" dirty="0" smtClean="0"/>
              <a:t>Upute za učenike: </a:t>
            </a:r>
            <a:r>
              <a:rPr lang="hr-HR" dirty="0" smtClean="0"/>
              <a:t>odaberite grafički element koji će najbolje odgovarati ključnim pitanjima efektivnog komunikacijskog plana</a:t>
            </a:r>
            <a:r>
              <a:rPr lang="en-GB" dirty="0" smtClean="0"/>
              <a:t>. </a:t>
            </a:r>
          </a:p>
          <a:p>
            <a:r>
              <a:rPr lang="hr-HR" b="1" dirty="0" smtClean="0"/>
              <a:t>Interakcija sa platformom: </a:t>
            </a:r>
            <a:r>
              <a:rPr lang="hr-HR" dirty="0" smtClean="0"/>
              <a:t>učenici mogu preuzeti generalne grafičke elemente pored svakog pitanja postavljenog u aktivnosti. Kada trebaju predati radove i dobiju rezultate , ukoliko su imali koji krivi odgovor imaju priliku ponoviti aktivnost.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63" y="2214563"/>
            <a:ext cx="715300" cy="6143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53" y="2214563"/>
            <a:ext cx="937121" cy="9286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2" y="2986311"/>
            <a:ext cx="797943" cy="5604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8" y="3704118"/>
            <a:ext cx="451490" cy="4429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25" y="2986311"/>
            <a:ext cx="625578" cy="714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98" y="3701256"/>
            <a:ext cx="838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</a:t>
            </a:r>
            <a:r>
              <a:rPr lang="it-IT" dirty="0" smtClean="0"/>
              <a:t> 2.a</a:t>
            </a:r>
            <a:br>
              <a:rPr lang="it-IT" dirty="0" smtClean="0"/>
            </a:br>
            <a:r>
              <a:rPr lang="it-IT" dirty="0" smtClean="0"/>
              <a:t>Slogan </a:t>
            </a:r>
            <a:r>
              <a:rPr lang="hr-HR" dirty="0" smtClean="0"/>
              <a:t>i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ste odabrali ime vaše kompanije, važno je složiti SLOGAN, kratku rečenicu koja pojačava ime i koja je ponekad integrirana u logo.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hr-HR" dirty="0" smtClean="0"/>
              <a:t>Glavni prepoznatljivi dio branda je LOGO, kombinacija tipografskih i figurativnih elemenata koji zajedno sa imenom kvalificiraju kompaniju i glavni ponuđeni proizvod ili usluge.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mmagine 3" descr="https://encrypted-tbn0.gstatic.com/images?q=tbn:ANd9GcSLRaDM_I3GKKUgCDGLgjJReQwPS_iCHcdZC2Q88f-vR1sr5chKtQkQ-S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0" y="3419231"/>
            <a:ext cx="1585264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hink Differen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2" y="3419232"/>
            <a:ext cx="12382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llout con freccia a destra 5"/>
          <p:cNvSpPr/>
          <p:nvPr/>
        </p:nvSpPr>
        <p:spPr>
          <a:xfrm>
            <a:off x="500063" y="3419230"/>
            <a:ext cx="5757862" cy="86677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Predlažemo da se uključi jedan internacionalni i nacionalni logo. Molim vas, dajte Joseu primjere iz svojih država.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0687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</a:t>
            </a:r>
            <a:r>
              <a:rPr lang="it-IT" dirty="0" smtClean="0"/>
              <a:t> 2.b</a:t>
            </a:r>
            <a:br>
              <a:rPr lang="it-IT" dirty="0" smtClean="0"/>
            </a:br>
            <a:r>
              <a:rPr lang="it-IT" dirty="0" smtClean="0"/>
              <a:t>Slogan </a:t>
            </a:r>
            <a:r>
              <a:rPr lang="hr-HR" smtClean="0"/>
              <a:t>i</a:t>
            </a:r>
            <a:r>
              <a:rPr lang="it-IT" smtClean="0"/>
              <a:t> </a:t>
            </a:r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Logo kompanije doprinosi stvaranju poslovnog identiteta kroz upotrebu </a:t>
            </a:r>
            <a:r>
              <a:rPr lang="hr-HR" b="1" dirty="0" smtClean="0"/>
              <a:t>boja, simbolizma i slova</a:t>
            </a:r>
            <a:r>
              <a:rPr lang="hr-HR" dirty="0" smtClean="0"/>
              <a:t> i omogućuje razlikovanje kroz oči potrošača i glavnih konkurenata</a:t>
            </a:r>
            <a:endParaRPr lang="en-US" dirty="0" smtClean="0"/>
          </a:p>
          <a:p>
            <a:r>
              <a:rPr lang="hr-HR" dirty="0" smtClean="0"/>
              <a:t>Važnost leži u prepoznatljivosti i prenošenju poruke koja otkriva esenciju aktivnost kojom se kompanija bavi</a:t>
            </a:r>
            <a:endParaRPr lang="en-US" dirty="0" smtClean="0"/>
          </a:p>
          <a:p>
            <a:r>
              <a:rPr lang="hr-HR" dirty="0" smtClean="0"/>
              <a:t>U dizajnu i stvaranju slogana i loga glavne karakteristike bi trebale biti:</a:t>
            </a:r>
            <a:endParaRPr lang="en-US" dirty="0" smtClean="0"/>
          </a:p>
          <a:p>
            <a:pPr lvl="1"/>
            <a:r>
              <a:rPr lang="hr-HR" b="1" i="1" dirty="0" smtClean="0"/>
              <a:t>Jednostavno</a:t>
            </a:r>
            <a:endParaRPr lang="en-US" b="1" i="1" dirty="0" smtClean="0"/>
          </a:p>
          <a:p>
            <a:pPr lvl="1"/>
            <a:r>
              <a:rPr lang="en-US" b="1" i="1" dirty="0" smtClean="0"/>
              <a:t>D</a:t>
            </a:r>
            <a:r>
              <a:rPr lang="hr-HR" b="1" i="1" dirty="0" err="1" smtClean="0"/>
              <a:t>istinktivno</a:t>
            </a:r>
            <a:r>
              <a:rPr lang="en-US" dirty="0" smtClean="0"/>
              <a:t> (</a:t>
            </a:r>
            <a:r>
              <a:rPr lang="hr-HR" dirty="0" smtClean="0"/>
              <a:t>gleda se kao drukčije</a:t>
            </a:r>
            <a:r>
              <a:rPr lang="en-US" dirty="0" smtClean="0"/>
              <a:t>)</a:t>
            </a:r>
          </a:p>
          <a:p>
            <a:pPr lvl="1"/>
            <a:r>
              <a:rPr lang="hr-HR" b="1" i="1" dirty="0" smtClean="0"/>
              <a:t>Pamtljivo </a:t>
            </a:r>
            <a:r>
              <a:rPr lang="en-US" dirty="0" smtClean="0"/>
              <a:t>(</a:t>
            </a:r>
            <a:r>
              <a:rPr lang="hr-HR" dirty="0" smtClean="0"/>
              <a:t>lako za prepoznati i zapamtiti</a:t>
            </a:r>
            <a:r>
              <a:rPr lang="en-US" dirty="0" smtClean="0"/>
              <a:t>)</a:t>
            </a:r>
          </a:p>
          <a:p>
            <a:pPr lvl="1"/>
            <a:r>
              <a:rPr lang="hr-HR" b="1" i="1" dirty="0" smtClean="0"/>
              <a:t>Značajno</a:t>
            </a:r>
            <a:r>
              <a:rPr lang="en-US" dirty="0" smtClean="0"/>
              <a:t> (</a:t>
            </a:r>
            <a:r>
              <a:rPr lang="hr-HR" dirty="0" smtClean="0"/>
              <a:t>sposobno postaviti asocijacije za brand, povezano sa kategorijama ponuđenog proizvoda ili usluge, ili sposobno promovirati jasnu poruku o prednostima za korisnika)</a:t>
            </a:r>
            <a:r>
              <a:rPr lang="en-US" dirty="0" smtClean="0"/>
              <a:t> </a:t>
            </a:r>
          </a:p>
          <a:p>
            <a:pPr lvl="1"/>
            <a:r>
              <a:rPr lang="hr-HR" b="1" i="1" dirty="0" smtClean="0"/>
              <a:t>Koherentno</a:t>
            </a:r>
            <a:r>
              <a:rPr lang="en-US" dirty="0" smtClean="0"/>
              <a:t> (</a:t>
            </a:r>
            <a:r>
              <a:rPr lang="hr-HR" dirty="0" smtClean="0"/>
              <a:t>sa odabranim pozicioniranjem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Fl</a:t>
            </a:r>
            <a:r>
              <a:rPr lang="hr-HR" b="1" i="1" smtClean="0"/>
              <a:t>eksibilno</a:t>
            </a:r>
            <a:r>
              <a:rPr lang="hr-HR" b="1" i="1" dirty="0" smtClean="0"/>
              <a:t> </a:t>
            </a:r>
            <a:r>
              <a:rPr lang="en-US" dirty="0" smtClean="0"/>
              <a:t>(</a:t>
            </a:r>
            <a:r>
              <a:rPr lang="hr-HR" dirty="0" err="1" smtClean="0"/>
              <a:t>srednjeročna</a:t>
            </a:r>
            <a:r>
              <a:rPr lang="hr-HR" dirty="0" smtClean="0"/>
              <a:t> i dugoročna sposobnost za prilagođavanjem</a:t>
            </a:r>
            <a:r>
              <a:rPr lang="en-US" dirty="0" smtClean="0"/>
              <a:t>)</a:t>
            </a:r>
          </a:p>
          <a:p>
            <a:pPr lvl="1"/>
            <a:r>
              <a:rPr lang="hr-HR" b="1" i="1" dirty="0" smtClean="0"/>
              <a:t>Mora se moći štiti</a:t>
            </a:r>
            <a:r>
              <a:rPr lang="en-US" dirty="0" smtClean="0"/>
              <a:t> (</a:t>
            </a:r>
            <a:r>
              <a:rPr lang="hr-HR" dirty="0" smtClean="0"/>
              <a:t>s legalno i konkurentskog gledišta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2.1a</a:t>
            </a:r>
            <a:br>
              <a:rPr lang="it-IT" dirty="0" smtClean="0"/>
            </a:br>
            <a:r>
              <a:rPr lang="hr-HR" smtClean="0"/>
              <a:t>Primjer iz</a:t>
            </a:r>
            <a:r>
              <a:rPr lang="it-IT" smtClean="0"/>
              <a:t>«A </a:t>
            </a:r>
            <a:r>
              <a:rPr lang="it-IT" dirty="0" smtClean="0"/>
              <a:t>scuola d’impresa»</a:t>
            </a:r>
            <a:endParaRPr lang="it-IT" dirty="0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8" y="2732281"/>
            <a:ext cx="4005419" cy="13839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>
                <a:latin typeface="Century Gothic" pitchFamily="34" charset="0"/>
              </a:rPr>
              <a:t>Naš logo dolazi od spajanje dvije engleske riječi, ALTRENATIVE i TOBACCO</a:t>
            </a:r>
            <a:r>
              <a:rPr lang="it-IT" dirty="0" smtClean="0">
                <a:latin typeface="Century Gothic" pitchFamily="34" charset="0"/>
              </a:rPr>
              <a:t>.</a:t>
            </a:r>
            <a:endParaRPr lang="it-IT" dirty="0">
              <a:latin typeface="Century Gothic" pitchFamily="34" charset="0"/>
            </a:endParaRPr>
          </a:p>
          <a:p>
            <a:pPr algn="just"/>
            <a:r>
              <a:rPr lang="hr-HR" dirty="0" smtClean="0">
                <a:latin typeface="Century Gothic" pitchFamily="34" charset="0"/>
              </a:rPr>
              <a:t>Dvije skraćenice</a:t>
            </a:r>
            <a:r>
              <a:rPr lang="it-IT" dirty="0" smtClean="0">
                <a:latin typeface="Century Gothic" pitchFamily="34" charset="0"/>
              </a:rPr>
              <a:t>(ALT </a:t>
            </a:r>
            <a:r>
              <a:rPr lang="hr-HR" dirty="0" smtClean="0">
                <a:latin typeface="Century Gothic" pitchFamily="34" charset="0"/>
              </a:rPr>
              <a:t>i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>
                <a:latin typeface="Century Gothic" pitchFamily="34" charset="0"/>
              </a:rPr>
              <a:t>TOB</a:t>
            </a:r>
            <a:r>
              <a:rPr lang="it-IT" dirty="0" smtClean="0">
                <a:latin typeface="Century Gothic" pitchFamily="34" charset="0"/>
              </a:rPr>
              <a:t>)</a:t>
            </a:r>
            <a:r>
              <a:rPr lang="hr-HR" dirty="0">
                <a:latin typeface="Century Gothic" pitchFamily="34" charset="0"/>
              </a:rPr>
              <a:t> </a:t>
            </a:r>
            <a:r>
              <a:rPr lang="hr-HR" dirty="0" smtClean="0">
                <a:latin typeface="Century Gothic" pitchFamily="34" charset="0"/>
              </a:rPr>
              <a:t>dijele slovo T, koje smo povećali i dekorirali sa lišćem duhana, predstavljajući jezgru našeg projekta.</a:t>
            </a:r>
            <a:endParaRPr lang="it-IT" dirty="0" smtClean="0">
              <a:latin typeface="Century Gothic" pitchFamily="34" charset="0"/>
            </a:endParaRPr>
          </a:p>
          <a:p>
            <a:pPr algn="just"/>
            <a:r>
              <a:rPr lang="hr-HR" dirty="0" smtClean="0">
                <a:latin typeface="Century Gothic" pitchFamily="34" charset="0"/>
              </a:rPr>
              <a:t>Odlučili smo koristiti maslinasto zelenu boju, tamnije boje koje direktno podsjećaju na list duhana i upotrebu prirodnih materijala</a:t>
            </a:r>
            <a:r>
              <a:rPr lang="it-IT" dirty="0" smtClean="0">
                <a:latin typeface="Century Gothic" pitchFamily="34" charset="0"/>
              </a:rPr>
              <a:t>.</a:t>
            </a:r>
          </a:p>
          <a:p>
            <a:pPr algn="just"/>
            <a:r>
              <a:rPr lang="hr-HR" dirty="0" smtClean="0">
                <a:latin typeface="Century Gothic" pitchFamily="34" charset="0"/>
              </a:rPr>
              <a:t>Poruka iza loga je ALTRENATIVO KORIŠTENJE DUHANA.</a:t>
            </a:r>
            <a:endParaRPr lang="it-IT" dirty="0">
              <a:latin typeface="Century Gothic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2.1b</a:t>
            </a:r>
            <a:br>
              <a:rPr lang="it-IT" dirty="0" smtClean="0"/>
            </a:br>
            <a:r>
              <a:rPr lang="hr-HR" dirty="0" smtClean="0"/>
              <a:t>Primjer iz</a:t>
            </a:r>
            <a:r>
              <a:rPr lang="it-IT" dirty="0" smtClean="0"/>
              <a:t>«A scuola d’impresa»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>
                <a:latin typeface="Century Gothic" pitchFamily="34" charset="0"/>
              </a:rPr>
              <a:t>Odlučili smo nazvati naše kino „</a:t>
            </a:r>
            <a:r>
              <a:rPr lang="hr-HR" dirty="0" err="1" smtClean="0">
                <a:latin typeface="Century Gothic" pitchFamily="34" charset="0"/>
              </a:rPr>
              <a:t>Lumiere</a:t>
            </a:r>
            <a:r>
              <a:rPr lang="hr-HR" dirty="0" smtClean="0">
                <a:latin typeface="Century Gothic" pitchFamily="34" charset="0"/>
              </a:rPr>
              <a:t>” u čast </a:t>
            </a:r>
            <a:r>
              <a:rPr lang="hr-HR" dirty="0" err="1" smtClean="0">
                <a:latin typeface="Century Gothic" pitchFamily="34" charset="0"/>
              </a:rPr>
              <a:t>Augustea</a:t>
            </a:r>
            <a:r>
              <a:rPr lang="hr-HR" dirty="0">
                <a:latin typeface="Century Gothic" pitchFamily="34" charset="0"/>
              </a:rPr>
              <a:t> </a:t>
            </a:r>
            <a:r>
              <a:rPr lang="hr-HR" dirty="0" smtClean="0">
                <a:latin typeface="Century Gothic" pitchFamily="34" charset="0"/>
              </a:rPr>
              <a:t>Marie </a:t>
            </a:r>
            <a:r>
              <a:rPr lang="hr-HR" dirty="0" err="1" smtClean="0">
                <a:latin typeface="Century Gothic" pitchFamily="34" charset="0"/>
              </a:rPr>
              <a:t>Lousia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err="1" smtClean="0">
                <a:latin typeface="Century Gothic" pitchFamily="34" charset="0"/>
              </a:rPr>
              <a:t>Nicholasa</a:t>
            </a:r>
            <a:r>
              <a:rPr lang="hr-HR" dirty="0" smtClean="0">
                <a:latin typeface="Century Gothic" pitchFamily="34" charset="0"/>
              </a:rPr>
              <a:t> i Jeana Louisa </a:t>
            </a:r>
            <a:r>
              <a:rPr lang="hr-HR" dirty="0" err="1" smtClean="0">
                <a:latin typeface="Century Gothic" pitchFamily="34" charset="0"/>
              </a:rPr>
              <a:t>Lumiera</a:t>
            </a:r>
            <a:r>
              <a:rPr lang="hr-HR" dirty="0" smtClean="0">
                <a:latin typeface="Century Gothic" pitchFamily="34" charset="0"/>
              </a:rPr>
              <a:t>, braće koji su 1895. godine izumili „</a:t>
            </a:r>
            <a:r>
              <a:rPr lang="hr-HR" dirty="0" err="1" smtClean="0">
                <a:latin typeface="Century Gothic" pitchFamily="34" charset="0"/>
              </a:rPr>
              <a:t>kinematgraf</a:t>
            </a:r>
            <a:r>
              <a:rPr lang="hr-HR" dirty="0" smtClean="0">
                <a:latin typeface="Century Gothic" pitchFamily="34" charset="0"/>
              </a:rPr>
              <a:t>”. Prvi film snimljen ovom novom tehnologijom, snimljen je 19. ožujka 1895. godine: bio je to „Radnici napuštaju tvornicu </a:t>
            </a:r>
            <a:r>
              <a:rPr lang="hr-HR" dirty="0" err="1" smtClean="0">
                <a:latin typeface="Century Gothic" pitchFamily="34" charset="0"/>
              </a:rPr>
              <a:t>Lumiere</a:t>
            </a:r>
            <a:r>
              <a:rPr lang="hr-HR" dirty="0" smtClean="0">
                <a:latin typeface="Century Gothic" pitchFamily="34" charset="0"/>
              </a:rPr>
              <a:t>”.</a:t>
            </a:r>
            <a:endParaRPr lang="en-US" dirty="0">
              <a:latin typeface="Century Gothic" pitchFamily="34" charset="0"/>
            </a:endParaRPr>
          </a:p>
          <a:p>
            <a:pPr algn="just"/>
            <a:r>
              <a:rPr lang="hr-HR" dirty="0" smtClean="0">
                <a:latin typeface="Century Gothic" pitchFamily="34" charset="0"/>
              </a:rPr>
              <a:t>Sa braćom </a:t>
            </a:r>
            <a:r>
              <a:rPr lang="hr-HR" dirty="0" err="1" smtClean="0">
                <a:latin typeface="Century Gothic" pitchFamily="34" charset="0"/>
              </a:rPr>
              <a:t>Lumiere</a:t>
            </a:r>
            <a:r>
              <a:rPr lang="hr-HR" dirty="0" smtClean="0">
                <a:latin typeface="Century Gothic" pitchFamily="34" charset="0"/>
              </a:rPr>
              <a:t> 1895 možemo početi razgovor o samom kinu koje se sastojalo od projekcija fotografija (prvi put </a:t>
            </a:r>
            <a:r>
              <a:rPr lang="hr-HR" dirty="0" err="1" smtClean="0">
                <a:latin typeface="Century Gothic" pitchFamily="34" charset="0"/>
              </a:rPr>
              <a:t>projecirane</a:t>
            </a:r>
            <a:r>
              <a:rPr lang="hr-HR" dirty="0" smtClean="0">
                <a:latin typeface="Century Gothic" pitchFamily="34" charset="0"/>
              </a:rPr>
              <a:t> 28 prosinca 1895. u podrumu zgrade u Parizu) snimljenih u brzoj seriji kako bi se stvorila iluzija pokreta publici u dvorani.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81" y="2439781"/>
            <a:ext cx="3608614" cy="407445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1" y="74818"/>
            <a:ext cx="5255474" cy="2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2.2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Ako trebate ideju za logo online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u="sng" dirty="0">
                <a:hlinkClick r:id="rId2" tooltip="Logo of the day"/>
              </a:rPr>
              <a:t>Logo of the </a:t>
            </a:r>
            <a:r>
              <a:rPr lang="it-IT" u="sng" dirty="0" err="1">
                <a:hlinkClick r:id="rId2" tooltip="Logo of the day"/>
              </a:rPr>
              <a:t>day</a:t>
            </a:r>
            <a:r>
              <a:rPr lang="it-IT" dirty="0"/>
              <a:t> </a:t>
            </a:r>
            <a:r>
              <a:rPr lang="hr-HR" dirty="0" smtClean="0"/>
              <a:t>je stranica koja bira najbolje primjere loga iz cijelog svijeta.</a:t>
            </a:r>
            <a:endParaRPr lang="it-IT" dirty="0"/>
          </a:p>
          <a:p>
            <a:endParaRPr lang="it-IT" dirty="0"/>
          </a:p>
          <a:p>
            <a:r>
              <a:rPr lang="it-IT" u="sng" dirty="0">
                <a:hlinkClick r:id="rId3" tooltip="Brands of the world"/>
              </a:rPr>
              <a:t>Brands of the world</a:t>
            </a:r>
            <a:r>
              <a:rPr lang="it-IT" dirty="0"/>
              <a:t> </a:t>
            </a:r>
            <a:r>
              <a:rPr lang="hr-HR" dirty="0" smtClean="0"/>
              <a:t>je najveća kolekcija loga koju je moguće </a:t>
            </a:r>
            <a:r>
              <a:rPr lang="hr-HR" dirty="0" err="1" smtClean="0"/>
              <a:t>downloadati</a:t>
            </a:r>
            <a:r>
              <a:rPr lang="hr-HR" dirty="0" smtClean="0"/>
              <a:t> u vektorskom formatu. </a:t>
            </a:r>
            <a:endParaRPr lang="it-IT" dirty="0"/>
          </a:p>
          <a:p>
            <a:r>
              <a:rPr lang="it-IT" u="sng" dirty="0" err="1">
                <a:hlinkClick r:id="rId4" tooltip="Logomoose"/>
              </a:rPr>
              <a:t>Logomoose</a:t>
            </a:r>
            <a:r>
              <a:rPr lang="it-IT" dirty="0"/>
              <a:t> </a:t>
            </a:r>
            <a:r>
              <a:rPr lang="hr-HR" dirty="0" smtClean="0"/>
              <a:t>nudi odabir kreativnih i originalnih loga. </a:t>
            </a:r>
            <a:endParaRPr lang="it-IT" dirty="0"/>
          </a:p>
          <a:p>
            <a:endParaRPr lang="it-IT" dirty="0"/>
          </a:p>
          <a:p>
            <a:r>
              <a:rPr lang="it-IT" u="sng" dirty="0" err="1">
                <a:hlinkClick r:id="rId5" tooltip="Logofaves"/>
              </a:rPr>
              <a:t>Logofaves</a:t>
            </a:r>
            <a:r>
              <a:rPr lang="it-IT" dirty="0"/>
              <a:t> </a:t>
            </a:r>
            <a:r>
              <a:rPr lang="hr-HR" dirty="0" smtClean="0"/>
              <a:t>učestalo surfa po </a:t>
            </a:r>
            <a:r>
              <a:rPr lang="hr-HR" dirty="0" err="1" smtClean="0"/>
              <a:t>portfolijima</a:t>
            </a:r>
            <a:r>
              <a:rPr lang="hr-HR" dirty="0" smtClean="0"/>
              <a:t> online dizajnera i radi katalog najboljih loga. 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Patenti i zaštićeni znakovi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u="sng" dirty="0" smtClean="0">
                <a:solidFill>
                  <a:schemeClr val="accent2"/>
                </a:solidFill>
              </a:rPr>
              <a:t>Link to the </a:t>
            </a:r>
            <a:r>
              <a:rPr lang="it-IT" i="1" u="sng" dirty="0" err="1" smtClean="0">
                <a:solidFill>
                  <a:schemeClr val="accent2"/>
                </a:solidFill>
              </a:rPr>
              <a:t>patents</a:t>
            </a:r>
            <a:r>
              <a:rPr lang="it-IT" i="1" u="sng" dirty="0" smtClean="0">
                <a:solidFill>
                  <a:schemeClr val="accent2"/>
                </a:solidFill>
              </a:rPr>
              <a:t> office/service of </a:t>
            </a:r>
            <a:r>
              <a:rPr lang="it-IT" i="1" u="sng" dirty="0" err="1" smtClean="0">
                <a:solidFill>
                  <a:schemeClr val="accent2"/>
                </a:solidFill>
              </a:rPr>
              <a:t>your</a:t>
            </a:r>
            <a:r>
              <a:rPr lang="it-IT" i="1" u="sng" dirty="0" smtClean="0">
                <a:solidFill>
                  <a:schemeClr val="accent2"/>
                </a:solidFill>
              </a:rPr>
              <a:t> country</a:t>
            </a:r>
          </a:p>
          <a:p>
            <a:endParaRPr lang="it-IT" dirty="0"/>
          </a:p>
          <a:p>
            <a:r>
              <a:rPr lang="it-IT" u="sng" dirty="0" err="1" smtClean="0">
                <a:hlinkClick r:id="rId6" tooltip="Banca dati dell'Ufficio Europeo"/>
              </a:rPr>
              <a:t>European</a:t>
            </a:r>
            <a:r>
              <a:rPr lang="it-IT" u="sng" dirty="0" smtClean="0">
                <a:hlinkClick r:id="rId6" tooltip="Banca dati dell'Ufficio Europeo"/>
              </a:rPr>
              <a:t> office for the </a:t>
            </a:r>
            <a:r>
              <a:rPr lang="it-IT" u="sng" dirty="0" err="1" smtClean="0">
                <a:hlinkClick r:id="rId6" tooltip="Banca dati dell'Ufficio Europeo"/>
              </a:rPr>
              <a:t>harmonization</a:t>
            </a:r>
            <a:r>
              <a:rPr lang="it-IT" u="sng" dirty="0" smtClean="0">
                <a:hlinkClick r:id="rId6" tooltip="Banca dati dell'Ufficio Europeo"/>
              </a:rPr>
              <a:t> of the </a:t>
            </a:r>
            <a:r>
              <a:rPr lang="it-IT" u="sng" dirty="0" err="1" smtClean="0">
                <a:hlinkClick r:id="rId6" tooltip="Banca dati dell'Ufficio Europeo"/>
              </a:rPr>
              <a:t>internal</a:t>
            </a:r>
            <a:r>
              <a:rPr lang="it-IT" u="sng" dirty="0" smtClean="0">
                <a:hlinkClick r:id="rId6" tooltip="Banca dati dell'Ufficio Europeo"/>
              </a:rPr>
              <a:t> market</a:t>
            </a:r>
            <a:endParaRPr lang="it-IT" dirty="0"/>
          </a:p>
          <a:p>
            <a:endParaRPr lang="it-IT" u="sng" dirty="0" smtClean="0">
              <a:hlinkClick r:id="rId7"/>
            </a:endParaRPr>
          </a:p>
          <a:p>
            <a:r>
              <a:rPr lang="it-IT" u="sng" dirty="0" smtClean="0">
                <a:hlinkClick r:id="rId7"/>
              </a:rPr>
              <a:t>WIPO </a:t>
            </a:r>
            <a:r>
              <a:rPr lang="it-IT" u="sng" dirty="0">
                <a:hlinkClick r:id="rId7"/>
              </a:rPr>
              <a:t>– World </a:t>
            </a:r>
            <a:r>
              <a:rPr lang="it-IT" u="sng" dirty="0" err="1">
                <a:hlinkClick r:id="rId7"/>
              </a:rPr>
              <a:t>Intellectual</a:t>
            </a:r>
            <a:r>
              <a:rPr lang="it-IT" u="sng" dirty="0">
                <a:hlinkClick r:id="rId7"/>
              </a:rPr>
              <a:t> </a:t>
            </a:r>
            <a:r>
              <a:rPr lang="it-IT" u="sng" dirty="0" err="1">
                <a:hlinkClick r:id="rId7"/>
              </a:rPr>
              <a:t>Property</a:t>
            </a:r>
            <a:r>
              <a:rPr lang="it-IT" u="sng" dirty="0">
                <a:hlinkClick r:id="rId7"/>
              </a:rPr>
              <a:t> Organization</a:t>
            </a:r>
            <a:r>
              <a:rPr lang="it-IT" dirty="0"/>
              <a:t> </a:t>
            </a:r>
            <a:r>
              <a:rPr lang="it-IT" dirty="0" smtClean="0"/>
              <a:t>(for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trademarks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25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</a:t>
            </a:r>
            <a:r>
              <a:rPr lang="it-IT" dirty="0" smtClean="0"/>
              <a:t> 2.2</a:t>
            </a:r>
            <a:br>
              <a:rPr lang="it-IT" dirty="0" smtClean="0"/>
            </a:br>
            <a:r>
              <a:rPr lang="hr-HR" smtClean="0"/>
              <a:t>Simbolizam boja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175"/>
              </p:ext>
            </p:extLst>
          </p:nvPr>
        </p:nvGraphicFramePr>
        <p:xfrm>
          <a:off x="838194" y="1690688"/>
          <a:ext cx="10734680" cy="4967287"/>
        </p:xfrm>
        <a:graphic>
          <a:graphicData uri="http://schemas.openxmlformats.org/drawingml/2006/table">
            <a:tbl>
              <a:tblPr/>
              <a:tblGrid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</a:tblGrid>
              <a:tr h="988321"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CRVENO</a:t>
                      </a:r>
                      <a:endParaRPr lang="it-IT" sz="14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inherit"/>
                        </a:rPr>
                        <a:t>PLAVO</a:t>
                      </a:r>
                      <a:endParaRPr lang="it-IT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ZELENO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ŽUTO</a:t>
                      </a:r>
                      <a:endParaRPr lang="it-IT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effectLst/>
                          <a:latin typeface="inherit"/>
                        </a:rPr>
                        <a:t>BIJELO</a:t>
                      </a:r>
                      <a:endParaRPr lang="it-IT" sz="1400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rgbClr val="FFC000"/>
                          </a:solidFill>
                          <a:effectLst/>
                          <a:latin typeface="inherit"/>
                        </a:rPr>
                        <a:t>ZLATNO</a:t>
                      </a:r>
                      <a:r>
                        <a:rPr lang="it-IT" sz="1400" b="1" dirty="0" smtClean="0">
                          <a:effectLst/>
                          <a:latin typeface="inherit"/>
                        </a:rPr>
                        <a:t>/</a:t>
                      </a:r>
                    </a:p>
                    <a:p>
                      <a:pPr algn="ctr" fontAlgn="base"/>
                      <a:r>
                        <a:rPr lang="hr-H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SREBRNO</a:t>
                      </a:r>
                      <a:endParaRPr lang="it-IT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50" b="1" dirty="0" smtClean="0">
                          <a:solidFill>
                            <a:schemeClr val="accent2"/>
                          </a:solidFill>
                          <a:effectLst/>
                          <a:latin typeface="inherit"/>
                        </a:rPr>
                        <a:t>NARANČASTO</a:t>
                      </a:r>
                      <a:endParaRPr lang="it-IT" sz="1350" b="1" dirty="0">
                        <a:solidFill>
                          <a:schemeClr val="accent2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LJUBIČASTO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SIVO</a:t>
                      </a:r>
                      <a:endParaRPr lang="it-I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400" b="1" dirty="0" smtClean="0">
                          <a:effectLst/>
                          <a:latin typeface="inherit"/>
                        </a:rPr>
                        <a:t>CRNO</a:t>
                      </a:r>
                      <a:endParaRPr lang="it-IT" sz="1400" b="1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8966"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Sila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Strast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Moć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Zabrana</a:t>
                      </a:r>
                      <a:endParaRPr lang="fr-FR" sz="12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Opasnost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Muževnost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Hrabrost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Akcija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</a:t>
                      </a:r>
                      <a:r>
                        <a:rPr lang="hr-H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rlina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0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Beztjelesnost</a:t>
                      </a:r>
                      <a:endParaRPr lang="en-US" sz="10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Meditacija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Mudrost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Sanjivost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Povjerenje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Dobrota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Tiho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Sigurnost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Vjera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Ženstvenost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Nada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Priroda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Besmrtnost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Odmor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Vjera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Mladost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Plodnost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ZadovoljstvoTiho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Znanost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Svjesnost</a:t>
                      </a:r>
                      <a:endParaRPr lang="en-US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Idealizam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Akcija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Svjetlina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Ponos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Ljubomora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Tiho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</a:t>
                      </a:r>
                      <a:r>
                        <a:rPr lang="hr-H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igurnost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E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Čistoća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Nevinost Čednost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Bogatstvo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Tišina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Besmrtnost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Bogatstvo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Slava</a:t>
                      </a:r>
                      <a:r>
                        <a:rPr lang="en-US" sz="13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Zlato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Poštovanje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Novac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Dignitet 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Srebro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Energija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Ambi</a:t>
                      </a:r>
                      <a:r>
                        <a:rPr lang="hr-H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cija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Ent</a:t>
                      </a:r>
                      <a:r>
                        <a:rPr lang="hr-HR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uzijazam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Mašta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Bogatstvo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Čast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Uljudnost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Ljubomora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Misterij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Spiritual</a:t>
                      </a:r>
                      <a:r>
                        <a:rPr lang="hr-H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nost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Melan</a:t>
                      </a:r>
                      <a:r>
                        <a:rPr lang="hr-HR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kolija</a:t>
                      </a:r>
                      <a:endParaRPr lang="fr-FR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Tuga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Skromnost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Religi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</a:t>
                      </a:r>
                      <a:r>
                        <a:rPr lang="hr-HR" sz="13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Nesvijest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Tajna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Tama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hr-H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Smrt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Pobožnost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Plemstvo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Trijeznost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Tuga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Moderni</a:t>
                      </a:r>
                      <a:r>
                        <a:rPr lang="hr-HR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zam</a:t>
                      </a:r>
                      <a:endParaRPr lang="en-US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Strah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</a:t>
                      </a:r>
                      <a:r>
                        <a:rPr lang="hr-H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nija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Mrtvo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Žalovanje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r>
                        <a:rPr lang="hr-H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oć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r>
                        <a:rPr lang="hr-H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isterij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Monoton</a:t>
                      </a:r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r>
                        <a:rPr lang="hr-HR" sz="13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Tuga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Nevolja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Tjeskoba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Plemstvo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Disti</a:t>
                      </a:r>
                      <a:r>
                        <a:rPr lang="hr-H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nkcija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Eleg</a:t>
                      </a:r>
                      <a:r>
                        <a:rPr lang="hr-H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ancija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Tišina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http://rlv.zcache.com/vector_fist_punch_original_red_poster-r26486216f56948bebc3caeabcf355a6f_q2z0_8byvr_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4961" r="8109" b="5521"/>
          <a:stretch/>
        </p:blipFill>
        <p:spPr bwMode="auto">
          <a:xfrm>
            <a:off x="965326" y="5669652"/>
            <a:ext cx="754656" cy="80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upload.wikimedia.org/wikipedia/commons/2/21/Love_heart_uidaodjsds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6" y="4961898"/>
            <a:ext cx="754656" cy="6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6269-9001.zippykid.netdna-cdn.com/wp-content/uploads/2013/09/Sky-Blue-Wallpape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6" y="5231811"/>
            <a:ext cx="742729" cy="59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hdwallpaperszon.com/wp-content/uploads/2013/10/Sea-Wallpapers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/>
          <a:stretch/>
        </p:blipFill>
        <p:spPr bwMode="auto">
          <a:xfrm>
            <a:off x="2094945" y="5891459"/>
            <a:ext cx="740880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hdwallpaperscorner.com/wp-content/uploads/2013/11/NATURE-Cover-Pictu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11652" r="12721" b="1391"/>
          <a:stretch/>
        </p:blipFill>
        <p:spPr bwMode="auto">
          <a:xfrm>
            <a:off x="3151288" y="4889890"/>
            <a:ext cx="792088" cy="71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hdwpapers.com/walls/hope_wallpaper_3-wi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11319"/>
          <a:stretch/>
        </p:blipFill>
        <p:spPr bwMode="auto">
          <a:xfrm>
            <a:off x="3134581" y="5681978"/>
            <a:ext cx="808795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3d model helmet security - Security Helmet... by ramsesvizcai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3671" r="15635" b="17618"/>
          <a:stretch/>
        </p:blipFill>
        <p:spPr bwMode="auto">
          <a:xfrm>
            <a:off x="4205413" y="5858398"/>
            <a:ext cx="792088" cy="61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1.gstatic.com/images?q=tbn:ANd9GcROfPjmXJF7AOKvw3Z8wUeaVCIJujVAzePuTUNueREjSFoTXxEC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79" y="5177922"/>
            <a:ext cx="726357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ancoco.a.n.pic.centerblog.net/o/d370601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6" y="5753986"/>
            <a:ext cx="79208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lamborgini-aventador-mini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1609"/>
          <a:stretch/>
        </p:blipFill>
        <p:spPr bwMode="auto">
          <a:xfrm>
            <a:off x="6334505" y="5891459"/>
            <a:ext cx="808302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oosgame.weebeetroc.com/wp-content/uploads/2011/02/playstation-3-satin-silver-oosgame-weebeetro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3368" r="7500" b="5986"/>
          <a:stretch/>
        </p:blipFill>
        <p:spPr bwMode="auto">
          <a:xfrm>
            <a:off x="6331618" y="5266598"/>
            <a:ext cx="811189" cy="59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marketwallpapers.com/wallpapers/3/wallpaper-1389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/>
          <a:stretch/>
        </p:blipFill>
        <p:spPr bwMode="auto">
          <a:xfrm>
            <a:off x="5294396" y="5063807"/>
            <a:ext cx="792088" cy="59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tatic.freepik.com/free-photo/evening-of-singing-into-the-audience-and-the-enthusiasm-of-v_15-10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"/>
          <a:stretch/>
        </p:blipFill>
        <p:spPr bwMode="auto">
          <a:xfrm>
            <a:off x="7401847" y="5002832"/>
            <a:ext cx="830291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memo.fr/Media/Solei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8" y="5681978"/>
            <a:ext cx="830291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empathangiewynn.yolasite.com/resources/PURPLE%20FA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5" y="5755203"/>
            <a:ext cx="717646" cy="71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2.bp.blogspot.com/-cTrbMmtinIw/TZtJ7Z6tXyI/AAAAAAAAAzs/AIey6CvzW-E/s1600/monotony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182" r="3462" b="4112"/>
          <a:stretch/>
        </p:blipFill>
        <p:spPr bwMode="auto">
          <a:xfrm>
            <a:off x="9586929" y="5762061"/>
            <a:ext cx="809801" cy="712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theology21.com/wp-content/uploads/2011/06/FEAR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2571" r="1456"/>
          <a:stretch/>
        </p:blipFill>
        <p:spPr bwMode="auto">
          <a:xfrm>
            <a:off x="9592553" y="5085168"/>
            <a:ext cx="804177" cy="59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userserve-ak.last.fm/serve/_/3020769/Dead%2BLetters%2BSpell%2BOut%2BDead%2BWords%2B1878464538_cb938421c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/>
          <a:stretch/>
        </p:blipFill>
        <p:spPr bwMode="auto">
          <a:xfrm>
            <a:off x="10616714" y="5768848"/>
            <a:ext cx="816422" cy="66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1541</Words>
  <Application>Microsoft Office PowerPoint</Application>
  <PresentationFormat>Widescreen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inherit</vt:lpstr>
      <vt:lpstr>Tahoma</vt:lpstr>
      <vt:lpstr>Tema di Office</vt:lpstr>
      <vt:lpstr>MODUL 3</vt:lpstr>
      <vt:lpstr>Tema 1 Važnost komunikacije</vt:lpstr>
      <vt:lpstr>Aktivnost 1.1 (online)  Efektivna komunikacija</vt:lpstr>
      <vt:lpstr>Tema 2.a Slogan i logo</vt:lpstr>
      <vt:lpstr>Tema 2.b Slogan i logo</vt:lpstr>
      <vt:lpstr>Resurs 2.1a Primjer iz«A scuola d’impresa»</vt:lpstr>
      <vt:lpstr>Resurs 2.1b Primjer iz«A scuola d’impresa»</vt:lpstr>
      <vt:lpstr>Resurs 2.2</vt:lpstr>
      <vt:lpstr>Resurs 2.2 Simbolizam boja</vt:lpstr>
      <vt:lpstr>Aktivnost 2.1 (online)  Moji najdraži logo</vt:lpstr>
      <vt:lpstr>Aktivnost 2.2 (online)  Sada je vrijeme za moj logo</vt:lpstr>
      <vt:lpstr>Tema 3 Marketinški plan</vt:lpstr>
      <vt:lpstr>Resurs 3.1a Primjeri od «A scuola d’impresa»</vt:lpstr>
      <vt:lpstr>Resurs 3.1b Primjeri od «A scuola d’impresa»</vt:lpstr>
      <vt:lpstr>Resurs 3.2 Video zapisi o inspirativnim promocionalnim kampanjama  </vt:lpstr>
      <vt:lpstr>Konačna aktivnost modula  Grupne radionice za školu</vt:lpstr>
      <vt:lpstr>Sastanak u Ožujku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a</cp:lastModifiedBy>
  <cp:revision>471</cp:revision>
  <dcterms:created xsi:type="dcterms:W3CDTF">2015-05-04T07:29:15Z</dcterms:created>
  <dcterms:modified xsi:type="dcterms:W3CDTF">2015-08-14T13:58:33Z</dcterms:modified>
</cp:coreProperties>
</file>