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4" r:id="rId4"/>
    <p:sldId id="293" r:id="rId5"/>
    <p:sldId id="280" r:id="rId6"/>
    <p:sldId id="295" r:id="rId7"/>
    <p:sldId id="296" r:id="rId8"/>
    <p:sldId id="297" r:id="rId9"/>
    <p:sldId id="271" r:id="rId10"/>
    <p:sldId id="275" r:id="rId1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9" autoAdjust="0"/>
    <p:restoredTop sz="94660"/>
  </p:normalViewPr>
  <p:slideViewPr>
    <p:cSldViewPr snapToGrid="0">
      <p:cViewPr>
        <p:scale>
          <a:sx n="96" d="100"/>
          <a:sy n="96" d="100"/>
        </p:scale>
        <p:origin x="-102" y="4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1A3AF0F-63CE-4D4B-A928-21D88D63B967}" type="datetimeFigureOut">
              <a:rPr lang="it-IT" smtClean="0"/>
              <a:t>08/05/2016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BD122A-9590-43F9-89EE-A222B6FAEFFB}" type="slidenum">
              <a:rPr lang="it-IT" smtClean="0"/>
              <a:t>‹nr.›</a:t>
            </a:fld>
            <a:endParaRPr lang="it-IT"/>
          </a:p>
        </p:txBody>
      </p:sp>
    </p:spTree>
    <p:extLst>
      <p:ext uri="{BB962C8B-B14F-4D97-AF65-F5344CB8AC3E}">
        <p14:creationId xmlns:p14="http://schemas.microsoft.com/office/powerpoint/2010/main" val="3727641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1A3AF0F-63CE-4D4B-A928-21D88D63B967}" type="datetimeFigureOut">
              <a:rPr lang="it-IT" smtClean="0"/>
              <a:t>08/05/2016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BD122A-9590-43F9-89EE-A222B6FAEFFB}" type="slidenum">
              <a:rPr lang="it-IT" smtClean="0"/>
              <a:t>‹nr.›</a:t>
            </a:fld>
            <a:endParaRPr lang="it-IT"/>
          </a:p>
        </p:txBody>
      </p:sp>
    </p:spTree>
    <p:extLst>
      <p:ext uri="{BB962C8B-B14F-4D97-AF65-F5344CB8AC3E}">
        <p14:creationId xmlns:p14="http://schemas.microsoft.com/office/powerpoint/2010/main" val="685395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1A3AF0F-63CE-4D4B-A928-21D88D63B967}" type="datetimeFigureOut">
              <a:rPr lang="it-IT" smtClean="0"/>
              <a:t>08/05/2016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BD122A-9590-43F9-89EE-A222B6FAEFFB}" type="slidenum">
              <a:rPr lang="it-IT" smtClean="0"/>
              <a:t>‹nr.›</a:t>
            </a:fld>
            <a:endParaRPr lang="it-IT"/>
          </a:p>
        </p:txBody>
      </p:sp>
    </p:spTree>
    <p:extLst>
      <p:ext uri="{BB962C8B-B14F-4D97-AF65-F5344CB8AC3E}">
        <p14:creationId xmlns:p14="http://schemas.microsoft.com/office/powerpoint/2010/main" val="3092803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1A3AF0F-63CE-4D4B-A928-21D88D63B967}" type="datetimeFigureOut">
              <a:rPr lang="it-IT" smtClean="0"/>
              <a:t>08/05/2016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BD122A-9590-43F9-89EE-A222B6FAEFFB}" type="slidenum">
              <a:rPr lang="it-IT" smtClean="0"/>
              <a:t>‹nr.›</a:t>
            </a:fld>
            <a:endParaRPr lang="it-IT"/>
          </a:p>
        </p:txBody>
      </p:sp>
    </p:spTree>
    <p:extLst>
      <p:ext uri="{BB962C8B-B14F-4D97-AF65-F5344CB8AC3E}">
        <p14:creationId xmlns:p14="http://schemas.microsoft.com/office/powerpoint/2010/main" val="3144069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1A3AF0F-63CE-4D4B-A928-21D88D63B967}" type="datetimeFigureOut">
              <a:rPr lang="it-IT" smtClean="0"/>
              <a:t>08/05/2016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BD122A-9590-43F9-89EE-A222B6FAEFFB}" type="slidenum">
              <a:rPr lang="it-IT" smtClean="0"/>
              <a:t>‹nr.›</a:t>
            </a:fld>
            <a:endParaRPr lang="it-IT"/>
          </a:p>
        </p:txBody>
      </p:sp>
    </p:spTree>
    <p:extLst>
      <p:ext uri="{BB962C8B-B14F-4D97-AF65-F5344CB8AC3E}">
        <p14:creationId xmlns:p14="http://schemas.microsoft.com/office/powerpoint/2010/main" val="3876122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1A3AF0F-63CE-4D4B-A928-21D88D63B967}" type="datetimeFigureOut">
              <a:rPr lang="it-IT" smtClean="0"/>
              <a:t>08/05/2016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2BD122A-9590-43F9-89EE-A222B6FAEFFB}" type="slidenum">
              <a:rPr lang="it-IT" smtClean="0"/>
              <a:t>‹nr.›</a:t>
            </a:fld>
            <a:endParaRPr lang="it-IT"/>
          </a:p>
        </p:txBody>
      </p:sp>
    </p:spTree>
    <p:extLst>
      <p:ext uri="{BB962C8B-B14F-4D97-AF65-F5344CB8AC3E}">
        <p14:creationId xmlns:p14="http://schemas.microsoft.com/office/powerpoint/2010/main" val="527388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1A3AF0F-63CE-4D4B-A928-21D88D63B967}" type="datetimeFigureOut">
              <a:rPr lang="it-IT" smtClean="0"/>
              <a:t>08/05/2016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2BD122A-9590-43F9-89EE-A222B6FAEFFB}" type="slidenum">
              <a:rPr lang="it-IT" smtClean="0"/>
              <a:t>‹nr.›</a:t>
            </a:fld>
            <a:endParaRPr lang="it-IT"/>
          </a:p>
        </p:txBody>
      </p:sp>
    </p:spTree>
    <p:extLst>
      <p:ext uri="{BB962C8B-B14F-4D97-AF65-F5344CB8AC3E}">
        <p14:creationId xmlns:p14="http://schemas.microsoft.com/office/powerpoint/2010/main" val="3169123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1A3AF0F-63CE-4D4B-A928-21D88D63B967}" type="datetimeFigureOut">
              <a:rPr lang="it-IT" smtClean="0"/>
              <a:t>08/05/2016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2BD122A-9590-43F9-89EE-A222B6FAEFFB}" type="slidenum">
              <a:rPr lang="it-IT" smtClean="0"/>
              <a:t>‹nr.›</a:t>
            </a:fld>
            <a:endParaRPr lang="it-IT"/>
          </a:p>
        </p:txBody>
      </p:sp>
    </p:spTree>
    <p:extLst>
      <p:ext uri="{BB962C8B-B14F-4D97-AF65-F5344CB8AC3E}">
        <p14:creationId xmlns:p14="http://schemas.microsoft.com/office/powerpoint/2010/main" val="1838291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1A3AF0F-63CE-4D4B-A928-21D88D63B967}" type="datetimeFigureOut">
              <a:rPr lang="it-IT" smtClean="0"/>
              <a:t>08/05/2016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2BD122A-9590-43F9-89EE-A222B6FAEFFB}" type="slidenum">
              <a:rPr lang="it-IT" smtClean="0"/>
              <a:t>‹nr.›</a:t>
            </a:fld>
            <a:endParaRPr lang="it-IT"/>
          </a:p>
        </p:txBody>
      </p:sp>
    </p:spTree>
    <p:extLst>
      <p:ext uri="{BB962C8B-B14F-4D97-AF65-F5344CB8AC3E}">
        <p14:creationId xmlns:p14="http://schemas.microsoft.com/office/powerpoint/2010/main" val="2556391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1A3AF0F-63CE-4D4B-A928-21D88D63B967}" type="datetimeFigureOut">
              <a:rPr lang="it-IT" smtClean="0"/>
              <a:t>08/05/2016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2BD122A-9590-43F9-89EE-A222B6FAEFFB}" type="slidenum">
              <a:rPr lang="it-IT" smtClean="0"/>
              <a:t>‹nr.›</a:t>
            </a:fld>
            <a:endParaRPr lang="it-IT"/>
          </a:p>
        </p:txBody>
      </p:sp>
    </p:spTree>
    <p:extLst>
      <p:ext uri="{BB962C8B-B14F-4D97-AF65-F5344CB8AC3E}">
        <p14:creationId xmlns:p14="http://schemas.microsoft.com/office/powerpoint/2010/main" val="684438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1A3AF0F-63CE-4D4B-A928-21D88D63B967}" type="datetimeFigureOut">
              <a:rPr lang="it-IT" smtClean="0"/>
              <a:t>08/05/2016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2BD122A-9590-43F9-89EE-A222B6FAEFFB}" type="slidenum">
              <a:rPr lang="it-IT" smtClean="0"/>
              <a:t>‹nr.›</a:t>
            </a:fld>
            <a:endParaRPr lang="it-IT"/>
          </a:p>
        </p:txBody>
      </p:sp>
    </p:spTree>
    <p:extLst>
      <p:ext uri="{BB962C8B-B14F-4D97-AF65-F5344CB8AC3E}">
        <p14:creationId xmlns:p14="http://schemas.microsoft.com/office/powerpoint/2010/main" val="2575765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A3AF0F-63CE-4D4B-A928-21D88D63B967}" type="datetimeFigureOut">
              <a:rPr lang="it-IT" smtClean="0"/>
              <a:t>08/05/2016</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BD122A-9590-43F9-89EE-A222B6FAEFFB}" type="slidenum">
              <a:rPr lang="it-IT" smtClean="0"/>
              <a:t>‹nr.›</a:t>
            </a:fld>
            <a:endParaRPr lang="it-IT"/>
          </a:p>
        </p:txBody>
      </p:sp>
    </p:spTree>
    <p:extLst>
      <p:ext uri="{BB962C8B-B14F-4D97-AF65-F5344CB8AC3E}">
        <p14:creationId xmlns:p14="http://schemas.microsoft.com/office/powerpoint/2010/main" val="229195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prezi.com/" TargetMode="External"/><Relationship Id="rId2" Type="http://schemas.openxmlformats.org/officeDocument/2006/relationships/hyperlink" Target="https://www.openoffice.org/product/impress.html" TargetMode="External"/><Relationship Id="rId1" Type="http://schemas.openxmlformats.org/officeDocument/2006/relationships/slideLayout" Target="../slideLayouts/slideLayout4.xml"/><Relationship Id="rId6" Type="http://schemas.openxmlformats.org/officeDocument/2006/relationships/hyperlink" Target="https://www.google.com/slides/about/" TargetMode="External"/><Relationship Id="rId5" Type="http://schemas.openxmlformats.org/officeDocument/2006/relationships/hyperlink" Target="http://slidedog.com/" TargetMode="External"/><Relationship Id="rId4" Type="http://schemas.openxmlformats.org/officeDocument/2006/relationships/hyperlink" Target="https://www.emaze.com/"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smartdraw.com/organizational-chart/examples/" TargetMode="External"/><Relationship Id="rId2" Type="http://schemas.openxmlformats.org/officeDocument/2006/relationships/hyperlink" Target="https://www.gliffy.com/uses/org-chart-software/"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www.bplans.com/" TargetMode="External"/><Relationship Id="rId2" Type="http://schemas.openxmlformats.org/officeDocument/2006/relationships/hyperlink" Target="https://www.enloop.com/" TargetMode="External"/><Relationship Id="rId1" Type="http://schemas.openxmlformats.org/officeDocument/2006/relationships/slideLayout" Target="../slideLayouts/slideLayout4.xml"/><Relationship Id="rId4" Type="http://schemas.openxmlformats.org/officeDocument/2006/relationships/hyperlink" Target="http://www.iplanner.net/business-financial/online/start.asp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wevideo.com/" TargetMode="External"/><Relationship Id="rId2" Type="http://schemas.openxmlformats.org/officeDocument/2006/relationships/hyperlink" Target="https://studio.stupeflix.com/en/" TargetMode="External"/><Relationship Id="rId1" Type="http://schemas.openxmlformats.org/officeDocument/2006/relationships/slideLayout" Target="../slideLayouts/slideLayout4.xml"/><Relationship Id="rId4" Type="http://schemas.openxmlformats.org/officeDocument/2006/relationships/hyperlink" Target="http://www.kizoa.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MODULE 4</a:t>
            </a:r>
            <a:endParaRPr lang="it-IT" dirty="0"/>
          </a:p>
        </p:txBody>
      </p:sp>
      <p:sp>
        <p:nvSpPr>
          <p:cNvPr id="3" name="Sottotitolo 2"/>
          <p:cNvSpPr>
            <a:spLocks noGrp="1"/>
          </p:cNvSpPr>
          <p:nvPr>
            <p:ph type="subTitle" idx="1"/>
          </p:nvPr>
        </p:nvSpPr>
        <p:spPr/>
        <p:txBody>
          <a:bodyPr/>
          <a:lstStyle/>
          <a:p>
            <a:r>
              <a:rPr lang="it-IT" dirty="0" smtClean="0"/>
              <a:t>Ondernemingsplan</a:t>
            </a:r>
            <a:endParaRPr lang="it-IT" dirty="0"/>
          </a:p>
        </p:txBody>
      </p:sp>
    </p:spTree>
    <p:extLst>
      <p:ext uri="{BB962C8B-B14F-4D97-AF65-F5344CB8AC3E}">
        <p14:creationId xmlns:p14="http://schemas.microsoft.com/office/powerpoint/2010/main" val="6382605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nl-NL" dirty="0" smtClean="0"/>
              <a:t>De voornaamste doelstelling van de transnationale mobiliteit zal de selectie van het beste transnationale idee zijn. </a:t>
            </a:r>
            <a:r>
              <a:rPr lang="nl-NL" u="sng" dirty="0" smtClean="0"/>
              <a:t>Het is te adviseren dat aan de bijeenkomst de product/operationele directeuren van elke nationale subgroep zullen deelnemen. Als een school extra studenten wil meenemen dan adviseren wij een teamleider of communicatiemanager te </a:t>
            </a:r>
            <a:r>
              <a:rPr lang="nl-NL" dirty="0" smtClean="0"/>
              <a:t>kiezen. </a:t>
            </a:r>
            <a:r>
              <a:rPr lang="nl-NL" b="1" dirty="0" smtClean="0"/>
              <a:t>Wanneer de studenten terug naar school gaan zal er een einddisseminatie bijeenkomst worden georganiseerd om de transnationale onderneming ideeën en de projectresultaten te presenteren aan andere scholen en stakeholders. </a:t>
            </a:r>
            <a:endParaRPr lang="nl-NL" dirty="0"/>
          </a:p>
        </p:txBody>
      </p:sp>
      <p:sp>
        <p:nvSpPr>
          <p:cNvPr id="4" name="Titolo 1"/>
          <p:cNvSpPr>
            <a:spLocks noGrp="1"/>
          </p:cNvSpPr>
          <p:nvPr>
            <p:ph type="title"/>
          </p:nvPr>
        </p:nvSpPr>
        <p:spPr/>
        <p:txBody>
          <a:bodyPr>
            <a:normAutofit/>
          </a:bodyPr>
          <a:lstStyle/>
          <a:p>
            <a:r>
              <a:rPr lang="nl-NL" b="1" i="1" dirty="0" smtClean="0"/>
              <a:t>Bijeenkomst in Juni 2016</a:t>
            </a:r>
            <a:endParaRPr lang="nl-NL" sz="3600" b="1" i="1" dirty="0">
              <a:solidFill>
                <a:schemeClr val="accent2"/>
              </a:solidFill>
            </a:endParaRPr>
          </a:p>
        </p:txBody>
      </p:sp>
    </p:spTree>
    <p:extLst>
      <p:ext uri="{BB962C8B-B14F-4D97-AF65-F5344CB8AC3E}">
        <p14:creationId xmlns:p14="http://schemas.microsoft.com/office/powerpoint/2010/main" val="2123241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Onderwerp 1</a:t>
            </a:r>
            <a:br>
              <a:rPr lang="it-IT" dirty="0" smtClean="0"/>
            </a:br>
            <a:r>
              <a:rPr lang="it-IT" dirty="0" smtClean="0"/>
              <a:t>Introductie</a:t>
            </a:r>
            <a:endParaRPr lang="it-IT" dirty="0"/>
          </a:p>
        </p:txBody>
      </p:sp>
      <p:sp>
        <p:nvSpPr>
          <p:cNvPr id="3" name="Segnaposto contenuto 2"/>
          <p:cNvSpPr>
            <a:spLocks noGrp="1"/>
          </p:cNvSpPr>
          <p:nvPr>
            <p:ph idx="1"/>
          </p:nvPr>
        </p:nvSpPr>
        <p:spPr/>
        <p:txBody>
          <a:bodyPr>
            <a:normAutofit fontScale="92500" lnSpcReduction="20000"/>
          </a:bodyPr>
          <a:lstStyle/>
          <a:p>
            <a:r>
              <a:rPr lang="nl-NL" dirty="0" smtClean="0"/>
              <a:t>Een ondernemingsplan is een document dat een beschrijving geeft van je onderneming, haar doelstellingen, strategieën, doelgroep en financiële vooruitzichten. Het is een blauwdruk van de toekomst van jouw onderneming. Ondernemingsplannen kunnen enorm variëren van lengte, stijl en inhoud, maar de sleutel is om er voor te zorgen dat het document  realistisch, praktisch is en regelmatig geëvalueerd wordt. Het zou niet alleen de richting moeten aangeven waarin je onderneming gaat maar ook moeten optreden als je referentiepunt om je resultaten te meten. </a:t>
            </a:r>
          </a:p>
          <a:p>
            <a:r>
              <a:rPr lang="nl-NL" dirty="0" smtClean="0"/>
              <a:t>Je team zal begeleid worden in de voorbereiding van een presentatie waarin alle sleutelelementen van een ondernemingsplan zullen worden beschreven. Het eindresultaat zal gebruikt worden door de vertegenwoordigers van je team die deel zullen nemen aan een eindbijeenkomst voor de selectie van het best transnationale onderneming idee.</a:t>
            </a:r>
            <a:endParaRPr lang="nl-NL" dirty="0"/>
          </a:p>
        </p:txBody>
      </p:sp>
    </p:spTree>
    <p:extLst>
      <p:ext uri="{BB962C8B-B14F-4D97-AF65-F5344CB8AC3E}">
        <p14:creationId xmlns:p14="http://schemas.microsoft.com/office/powerpoint/2010/main" val="33293789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Onderwerp 2</a:t>
            </a:r>
            <a:br>
              <a:rPr lang="it-IT" dirty="0" smtClean="0"/>
            </a:br>
            <a:r>
              <a:rPr lang="it-IT" dirty="0" smtClean="0"/>
              <a:t>De eindpresentatie</a:t>
            </a:r>
            <a:endParaRPr lang="it-IT" dirty="0"/>
          </a:p>
        </p:txBody>
      </p:sp>
      <p:sp>
        <p:nvSpPr>
          <p:cNvPr id="3" name="Segnaposto contenuto 2"/>
          <p:cNvSpPr>
            <a:spLocks noGrp="1"/>
          </p:cNvSpPr>
          <p:nvPr>
            <p:ph idx="1"/>
          </p:nvPr>
        </p:nvSpPr>
        <p:spPr/>
        <p:txBody>
          <a:bodyPr>
            <a:normAutofit/>
          </a:bodyPr>
          <a:lstStyle/>
          <a:p>
            <a:pPr marL="0" indent="0">
              <a:buNone/>
            </a:pPr>
            <a:r>
              <a:rPr lang="it-IT" dirty="0" smtClean="0"/>
              <a:t>Voordat je start met de uitwerking van je definitieve ondernemingsplan, zul je overeenstemming moeten hebben met alle leden van je transnationale ondernemingsgroep op twee fundamentele aspecten :</a:t>
            </a:r>
          </a:p>
          <a:p>
            <a:pPr marL="514350" indent="-514350">
              <a:buAutoNum type="arabicPeriod"/>
            </a:pPr>
            <a:r>
              <a:rPr lang="it-IT" dirty="0" smtClean="0"/>
              <a:t>Wie gaat werken aan welk onderdeel van de presentatie</a:t>
            </a:r>
          </a:p>
          <a:p>
            <a:pPr marL="514350" indent="-514350">
              <a:buAutoNum type="arabicPeriod"/>
            </a:pPr>
            <a:r>
              <a:rPr lang="it-IT" dirty="0" smtClean="0"/>
              <a:t>Welke specifieke software gaan jullie uiteindelijk gebruiken om alle onderdelen samen te brengen en te presenteren aan de jury voor de selectie van het beste idee? </a:t>
            </a:r>
          </a:p>
        </p:txBody>
      </p:sp>
    </p:spTree>
    <p:extLst>
      <p:ext uri="{BB962C8B-B14F-4D97-AF65-F5344CB8AC3E}">
        <p14:creationId xmlns:p14="http://schemas.microsoft.com/office/powerpoint/2010/main" val="21175907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Onderwerp 2</a:t>
            </a:r>
            <a:br>
              <a:rPr lang="it-IT" dirty="0"/>
            </a:br>
            <a:r>
              <a:rPr lang="it-IT" dirty="0"/>
              <a:t>De </a:t>
            </a:r>
            <a:r>
              <a:rPr lang="it-IT" dirty="0" smtClean="0"/>
              <a:t>eindpresentatie</a:t>
            </a:r>
            <a:endParaRPr lang="it-IT" dirty="0"/>
          </a:p>
        </p:txBody>
      </p:sp>
      <p:sp>
        <p:nvSpPr>
          <p:cNvPr id="3" name="Segnaposto contenuto 2"/>
          <p:cNvSpPr>
            <a:spLocks noGrp="1"/>
          </p:cNvSpPr>
          <p:nvPr>
            <p:ph sz="half" idx="1"/>
          </p:nvPr>
        </p:nvSpPr>
        <p:spPr/>
        <p:txBody>
          <a:bodyPr>
            <a:normAutofit fontScale="62500" lnSpcReduction="20000"/>
          </a:bodyPr>
          <a:lstStyle/>
          <a:p>
            <a:r>
              <a:rPr lang="nl-NL" dirty="0" smtClean="0"/>
              <a:t>De presentatie over de onderneming ideeën moeten de volgende elementen en informatie bevatten:</a:t>
            </a:r>
            <a:endParaRPr lang="nl-NL" sz="2000" dirty="0" smtClean="0"/>
          </a:p>
          <a:p>
            <a:pPr lvl="1"/>
            <a:r>
              <a:rPr lang="nl-NL" dirty="0" smtClean="0">
                <a:solidFill>
                  <a:srgbClr val="FF0000"/>
                </a:solidFill>
              </a:rPr>
              <a:t>Uitleg van het idee</a:t>
            </a:r>
            <a:endParaRPr lang="nl-NL" sz="1800" dirty="0" smtClean="0">
              <a:solidFill>
                <a:srgbClr val="FF0000"/>
              </a:solidFill>
            </a:endParaRPr>
          </a:p>
          <a:p>
            <a:pPr lvl="1"/>
            <a:r>
              <a:rPr lang="nl-NL" dirty="0" smtClean="0">
                <a:solidFill>
                  <a:srgbClr val="FF0000"/>
                </a:solidFill>
              </a:rPr>
              <a:t>Uitleg van de naam en het logo</a:t>
            </a:r>
            <a:endParaRPr lang="nl-NL" sz="1800" dirty="0" smtClean="0">
              <a:solidFill>
                <a:srgbClr val="FF0000"/>
              </a:solidFill>
            </a:endParaRPr>
          </a:p>
          <a:p>
            <a:pPr lvl="1"/>
            <a:r>
              <a:rPr lang="nl-NL" dirty="0" smtClean="0">
                <a:solidFill>
                  <a:schemeClr val="accent6"/>
                </a:solidFill>
              </a:rPr>
              <a:t>Organogram</a:t>
            </a:r>
            <a:endParaRPr lang="nl-NL" sz="1800" dirty="0" smtClean="0">
              <a:solidFill>
                <a:schemeClr val="accent6"/>
              </a:solidFill>
            </a:endParaRPr>
          </a:p>
          <a:p>
            <a:pPr lvl="1"/>
            <a:r>
              <a:rPr lang="nl-NL" dirty="0" smtClean="0">
                <a:solidFill>
                  <a:schemeClr val="accent6"/>
                </a:solidFill>
              </a:rPr>
              <a:t>Rollen en personele inzet</a:t>
            </a:r>
            <a:endParaRPr lang="nl-NL" sz="1800" dirty="0" smtClean="0">
              <a:solidFill>
                <a:schemeClr val="accent6"/>
              </a:solidFill>
            </a:endParaRPr>
          </a:p>
          <a:p>
            <a:pPr lvl="1"/>
            <a:r>
              <a:rPr lang="nl-NL" dirty="0" smtClean="0">
                <a:solidFill>
                  <a:srgbClr val="7030A0"/>
                </a:solidFill>
              </a:rPr>
              <a:t>Marktonderzoek - grafieken</a:t>
            </a:r>
            <a:endParaRPr lang="nl-NL" sz="1800" dirty="0" smtClean="0">
              <a:solidFill>
                <a:srgbClr val="7030A0"/>
              </a:solidFill>
            </a:endParaRPr>
          </a:p>
          <a:p>
            <a:pPr lvl="1"/>
            <a:r>
              <a:rPr lang="nl-NL" dirty="0" smtClean="0">
                <a:solidFill>
                  <a:srgbClr val="7030A0"/>
                </a:solidFill>
              </a:rPr>
              <a:t>Analyse concurrentie</a:t>
            </a:r>
            <a:endParaRPr lang="nl-NL" sz="1800" dirty="0" smtClean="0">
              <a:solidFill>
                <a:srgbClr val="7030A0"/>
              </a:solidFill>
            </a:endParaRPr>
          </a:p>
          <a:p>
            <a:pPr lvl="1"/>
            <a:r>
              <a:rPr lang="nl-NL" dirty="0" smtClean="0">
                <a:solidFill>
                  <a:schemeClr val="accent6"/>
                </a:solidFill>
              </a:rPr>
              <a:t>Type onderneming</a:t>
            </a:r>
            <a:endParaRPr lang="nl-NL" sz="1800" dirty="0" smtClean="0">
              <a:solidFill>
                <a:schemeClr val="accent6"/>
              </a:solidFill>
            </a:endParaRPr>
          </a:p>
          <a:p>
            <a:pPr lvl="1"/>
            <a:r>
              <a:rPr lang="nl-NL" dirty="0" smtClean="0">
                <a:solidFill>
                  <a:schemeClr val="accent6"/>
                </a:solidFill>
              </a:rPr>
              <a:t>Hoofdkantoor van het bedrijf</a:t>
            </a:r>
            <a:endParaRPr lang="nl-NL" sz="1800" dirty="0" smtClean="0">
              <a:solidFill>
                <a:schemeClr val="accent6"/>
              </a:solidFill>
            </a:endParaRPr>
          </a:p>
          <a:p>
            <a:pPr lvl="1"/>
            <a:r>
              <a:rPr lang="nl-NL" dirty="0" smtClean="0">
                <a:solidFill>
                  <a:srgbClr val="FF0000"/>
                </a:solidFill>
              </a:rPr>
              <a:t>Adverteer strategie</a:t>
            </a:r>
            <a:endParaRPr lang="nl-NL" sz="1800" dirty="0" smtClean="0">
              <a:solidFill>
                <a:srgbClr val="FF0000"/>
              </a:solidFill>
            </a:endParaRPr>
          </a:p>
          <a:p>
            <a:pPr lvl="1"/>
            <a:r>
              <a:rPr lang="nl-NL" dirty="0" smtClean="0">
                <a:solidFill>
                  <a:schemeClr val="accent5"/>
                </a:solidFill>
              </a:rPr>
              <a:t>Handelsovereenkomsten</a:t>
            </a:r>
            <a:endParaRPr lang="nl-NL" sz="1800" dirty="0" smtClean="0">
              <a:solidFill>
                <a:schemeClr val="accent5"/>
              </a:solidFill>
            </a:endParaRPr>
          </a:p>
          <a:p>
            <a:pPr lvl="1"/>
            <a:r>
              <a:rPr lang="nl-NL" dirty="0" smtClean="0">
                <a:solidFill>
                  <a:schemeClr val="accent6"/>
                </a:solidFill>
              </a:rPr>
              <a:t>Bureaucratische processen</a:t>
            </a:r>
            <a:endParaRPr lang="nl-NL" sz="1800" dirty="0" smtClean="0">
              <a:solidFill>
                <a:schemeClr val="accent6"/>
              </a:solidFill>
            </a:endParaRPr>
          </a:p>
          <a:p>
            <a:pPr lvl="1"/>
            <a:r>
              <a:rPr lang="nl-NL" dirty="0" smtClean="0">
                <a:solidFill>
                  <a:srgbClr val="7030A0"/>
                </a:solidFill>
              </a:rPr>
              <a:t>Marktstrategieën</a:t>
            </a:r>
            <a:endParaRPr lang="nl-NL" sz="1800" dirty="0" smtClean="0">
              <a:solidFill>
                <a:srgbClr val="7030A0"/>
              </a:solidFill>
            </a:endParaRPr>
          </a:p>
          <a:p>
            <a:pPr lvl="1"/>
            <a:r>
              <a:rPr lang="nl-NL" dirty="0" smtClean="0">
                <a:solidFill>
                  <a:schemeClr val="accent5"/>
                </a:solidFill>
              </a:rPr>
              <a:t>Driejarige begroting</a:t>
            </a:r>
            <a:endParaRPr lang="nl-NL" sz="1800" dirty="0" smtClean="0">
              <a:solidFill>
                <a:schemeClr val="accent5"/>
              </a:solidFill>
            </a:endParaRPr>
          </a:p>
          <a:p>
            <a:pPr lvl="1"/>
            <a:r>
              <a:rPr lang="nl-NL" dirty="0" smtClean="0">
                <a:solidFill>
                  <a:schemeClr val="accent5"/>
                </a:solidFill>
              </a:rPr>
              <a:t>Financiële vereisten</a:t>
            </a:r>
            <a:endParaRPr lang="nl-NL" sz="1800" dirty="0" smtClean="0">
              <a:solidFill>
                <a:schemeClr val="accent5"/>
              </a:solidFill>
            </a:endParaRPr>
          </a:p>
          <a:p>
            <a:pPr lvl="1"/>
            <a:r>
              <a:rPr lang="nl-NL" dirty="0" smtClean="0">
                <a:solidFill>
                  <a:srgbClr val="FF0000"/>
                </a:solidFill>
              </a:rPr>
              <a:t>Overwegingen en dankwoord</a:t>
            </a:r>
            <a:endParaRPr lang="nl-NL" dirty="0" smtClean="0">
              <a:solidFill>
                <a:srgbClr val="FF0000"/>
              </a:solidFill>
            </a:endParaRPr>
          </a:p>
        </p:txBody>
      </p:sp>
      <p:sp>
        <p:nvSpPr>
          <p:cNvPr id="4" name="Segnaposto contenuto 3"/>
          <p:cNvSpPr>
            <a:spLocks noGrp="1"/>
          </p:cNvSpPr>
          <p:nvPr>
            <p:ph sz="half" idx="2"/>
          </p:nvPr>
        </p:nvSpPr>
        <p:spPr/>
        <p:txBody>
          <a:bodyPr>
            <a:normAutofit fontScale="62500" lnSpcReduction="20000"/>
          </a:bodyPr>
          <a:lstStyle/>
          <a:p>
            <a:r>
              <a:rPr lang="nl-NL" dirty="0" smtClean="0"/>
              <a:t>Om de presentatie van het document goed te faciliteren is het raadzaam de onderdelen links genoemd te verdelen in vier subgroepen. </a:t>
            </a:r>
          </a:p>
          <a:p>
            <a:pPr marL="514350" indent="-514350">
              <a:buAutoNum type="arabicPeriod"/>
            </a:pPr>
            <a:r>
              <a:rPr lang="nl-NL" b="1" dirty="0" smtClean="0">
                <a:solidFill>
                  <a:srgbClr val="FF0000"/>
                </a:solidFill>
              </a:rPr>
              <a:t>SUB-GROEP 1</a:t>
            </a:r>
            <a:r>
              <a:rPr lang="nl-NL" b="1" dirty="0" smtClean="0"/>
              <a:t/>
            </a:r>
            <a:br>
              <a:rPr lang="nl-NL" b="1" dirty="0" smtClean="0"/>
            </a:br>
            <a:r>
              <a:rPr lang="nl-NL" dirty="0" smtClean="0"/>
              <a:t>Land van de studenten die het logo en visuele beeld van het idee hebben gecreëerd.  </a:t>
            </a:r>
          </a:p>
          <a:p>
            <a:pPr marL="514350" indent="-514350">
              <a:buAutoNum type="arabicPeriod"/>
            </a:pPr>
            <a:r>
              <a:rPr lang="nl-NL" b="1" dirty="0" smtClean="0">
                <a:solidFill>
                  <a:schemeClr val="accent6"/>
                </a:solidFill>
              </a:rPr>
              <a:t>SUB-GROEP 2</a:t>
            </a:r>
            <a:r>
              <a:rPr lang="nl-NL" dirty="0" smtClean="0"/>
              <a:t/>
            </a:r>
            <a:br>
              <a:rPr lang="nl-NL" dirty="0" smtClean="0"/>
            </a:br>
            <a:r>
              <a:rPr lang="nl-NL" dirty="0" smtClean="0"/>
              <a:t>Land van de studenten waar het toekomstig bedrijf zal gaan openen</a:t>
            </a:r>
          </a:p>
          <a:p>
            <a:pPr marL="514350" indent="-514350">
              <a:buAutoNum type="arabicPeriod"/>
            </a:pPr>
            <a:r>
              <a:rPr lang="nl-NL" b="1" dirty="0" smtClean="0">
                <a:solidFill>
                  <a:schemeClr val="accent5"/>
                </a:solidFill>
              </a:rPr>
              <a:t>SUB-GROEP 3</a:t>
            </a:r>
            <a:r>
              <a:rPr lang="nl-NL" dirty="0" smtClean="0"/>
              <a:t/>
            </a:r>
            <a:br>
              <a:rPr lang="nl-NL" dirty="0" smtClean="0"/>
            </a:br>
            <a:r>
              <a:rPr lang="nl-NL" dirty="0" smtClean="0"/>
              <a:t>Land van de studenten die economische zaken als buitenschoolse activiteit hebben (of ervaring hiermee)</a:t>
            </a:r>
          </a:p>
          <a:p>
            <a:pPr marL="514350" indent="-514350">
              <a:buAutoNum type="arabicPeriod"/>
            </a:pPr>
            <a:r>
              <a:rPr lang="nl-NL" b="1" dirty="0" smtClean="0">
                <a:solidFill>
                  <a:srgbClr val="7030A0"/>
                </a:solidFill>
              </a:rPr>
              <a:t>SUB-GROEP 4</a:t>
            </a:r>
            <a:r>
              <a:rPr lang="nl-NL" dirty="0" smtClean="0"/>
              <a:t/>
            </a:r>
            <a:br>
              <a:rPr lang="nl-NL" dirty="0" smtClean="0"/>
            </a:br>
            <a:r>
              <a:rPr lang="nl-NL" dirty="0" smtClean="0"/>
              <a:t>Land van de studenten die marketing als buitenschoolse activiteit hebben (of ervaring hiermee)</a:t>
            </a:r>
            <a:endParaRPr lang="nl-NL" dirty="0" smtClean="0"/>
          </a:p>
        </p:txBody>
      </p:sp>
    </p:spTree>
    <p:extLst>
      <p:ext uri="{BB962C8B-B14F-4D97-AF65-F5344CB8AC3E}">
        <p14:creationId xmlns:p14="http://schemas.microsoft.com/office/powerpoint/2010/main" val="959346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SUB-GROEP 1</a:t>
            </a:r>
            <a:endParaRPr lang="it-IT" dirty="0"/>
          </a:p>
        </p:txBody>
      </p:sp>
      <p:sp>
        <p:nvSpPr>
          <p:cNvPr id="3" name="Segnaposto contenuto 2"/>
          <p:cNvSpPr>
            <a:spLocks noGrp="1"/>
          </p:cNvSpPr>
          <p:nvPr>
            <p:ph sz="half" idx="1"/>
          </p:nvPr>
        </p:nvSpPr>
        <p:spPr/>
        <p:txBody>
          <a:bodyPr>
            <a:normAutofit fontScale="92500" lnSpcReduction="10000"/>
          </a:bodyPr>
          <a:lstStyle/>
          <a:p>
            <a:r>
              <a:rPr lang="nl-NL" dirty="0" smtClean="0"/>
              <a:t>Jullie verantwoordelijkheden zijn: </a:t>
            </a:r>
          </a:p>
          <a:p>
            <a:pPr lvl="1"/>
            <a:r>
              <a:rPr lang="nl-NL" dirty="0" smtClean="0"/>
              <a:t>Uitwerking van grafische elementen voor de verbetering van de presentatie,</a:t>
            </a:r>
          </a:p>
          <a:p>
            <a:pPr lvl="1"/>
            <a:r>
              <a:rPr lang="nl-NL" dirty="0" smtClean="0"/>
              <a:t>Eventuele voorbereiding van aanvullende promotie materialen  (folders, posters, video's, websites, sociale media, etc.…), </a:t>
            </a:r>
          </a:p>
          <a:p>
            <a:pPr lvl="1"/>
            <a:r>
              <a:rPr lang="nl-NL" dirty="0" smtClean="0"/>
              <a:t>Verzameling van alle onderdelen van de andere subgroepen</a:t>
            </a:r>
          </a:p>
          <a:p>
            <a:pPr lvl="1"/>
            <a:r>
              <a:rPr lang="nl-NL" dirty="0" smtClean="0"/>
              <a:t>Voorbereiding van de definitieve versie van de presentatie </a:t>
            </a:r>
            <a:endParaRPr lang="nl-NL" dirty="0"/>
          </a:p>
        </p:txBody>
      </p:sp>
      <p:sp>
        <p:nvSpPr>
          <p:cNvPr id="7" name="Segnaposto contenuto 6"/>
          <p:cNvSpPr>
            <a:spLocks noGrp="1"/>
          </p:cNvSpPr>
          <p:nvPr>
            <p:ph sz="half" idx="2"/>
          </p:nvPr>
        </p:nvSpPr>
        <p:spPr/>
        <p:txBody>
          <a:bodyPr>
            <a:normAutofit fontScale="92500" lnSpcReduction="10000"/>
          </a:bodyPr>
          <a:lstStyle/>
          <a:p>
            <a:r>
              <a:rPr lang="it-IT" dirty="0" smtClean="0"/>
              <a:t>Taken</a:t>
            </a:r>
          </a:p>
          <a:p>
            <a:pPr lvl="1"/>
            <a:r>
              <a:rPr lang="it-IT" dirty="0" smtClean="0"/>
              <a:t>Als je het nog niet gedaan hebt, creeer een google-groep en nodig alle leden van de transnationale  ondernemingsgroep uit om deel te nemen</a:t>
            </a:r>
          </a:p>
          <a:p>
            <a:pPr lvl="1"/>
            <a:r>
              <a:rPr lang="it-IT" dirty="0" smtClean="0"/>
              <a:t>Stel vast welke software het beste is om je definitieve presentatie te maken </a:t>
            </a:r>
          </a:p>
          <a:p>
            <a:pPr lvl="2"/>
            <a:r>
              <a:rPr lang="it-IT" dirty="0" smtClean="0"/>
              <a:t>Office PowerPoint (als alle sub-groepen dit hebben)</a:t>
            </a:r>
          </a:p>
          <a:p>
            <a:pPr lvl="2"/>
            <a:r>
              <a:rPr lang="it-IT" dirty="0" err="1" smtClean="0">
                <a:hlinkClick r:id="rId2"/>
              </a:rPr>
              <a:t>OpenOffice</a:t>
            </a:r>
            <a:r>
              <a:rPr lang="it-IT" dirty="0" smtClean="0">
                <a:hlinkClick r:id="rId2"/>
              </a:rPr>
              <a:t> </a:t>
            </a:r>
            <a:r>
              <a:rPr lang="it-IT" dirty="0" err="1" smtClean="0">
                <a:hlinkClick r:id="rId2"/>
              </a:rPr>
              <a:t>Impress</a:t>
            </a:r>
            <a:r>
              <a:rPr lang="it-IT" dirty="0" smtClean="0"/>
              <a:t> </a:t>
            </a:r>
          </a:p>
          <a:p>
            <a:pPr lvl="2"/>
            <a:r>
              <a:rPr lang="it-IT" dirty="0" smtClean="0">
                <a:hlinkClick r:id="rId3"/>
              </a:rPr>
              <a:t>Prezi</a:t>
            </a:r>
            <a:r>
              <a:rPr lang="it-IT" dirty="0" smtClean="0"/>
              <a:t> of </a:t>
            </a:r>
            <a:r>
              <a:rPr lang="it-IT" dirty="0" smtClean="0">
                <a:hlinkClick r:id="rId4"/>
              </a:rPr>
              <a:t>Emaze</a:t>
            </a:r>
            <a:r>
              <a:rPr lang="it-IT" dirty="0" smtClean="0"/>
              <a:t> of </a:t>
            </a:r>
            <a:r>
              <a:rPr lang="it-IT" dirty="0" smtClean="0">
                <a:hlinkClick r:id="rId5"/>
              </a:rPr>
              <a:t>SlideDog</a:t>
            </a:r>
            <a:r>
              <a:rPr lang="it-IT" dirty="0" smtClean="0"/>
              <a:t> of </a:t>
            </a:r>
            <a:r>
              <a:rPr lang="it-IT" dirty="0" smtClean="0">
                <a:hlinkClick r:id="rId6"/>
              </a:rPr>
              <a:t>Google Slide</a:t>
            </a:r>
            <a:r>
              <a:rPr lang="it-IT" dirty="0" smtClean="0"/>
              <a:t> or enkel google «gratis presentatie software»</a:t>
            </a:r>
          </a:p>
          <a:p>
            <a:pPr lvl="2"/>
            <a:endParaRPr lang="it-IT" dirty="0"/>
          </a:p>
        </p:txBody>
      </p:sp>
    </p:spTree>
    <p:extLst>
      <p:ext uri="{BB962C8B-B14F-4D97-AF65-F5344CB8AC3E}">
        <p14:creationId xmlns:p14="http://schemas.microsoft.com/office/powerpoint/2010/main" val="2406879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6"/>
                </a:solidFill>
              </a:rPr>
              <a:t>SUB-GROEP </a:t>
            </a:r>
            <a:r>
              <a:rPr lang="it-IT" b="1" dirty="0">
                <a:solidFill>
                  <a:schemeClr val="accent6"/>
                </a:solidFill>
              </a:rPr>
              <a:t>2</a:t>
            </a:r>
            <a:endParaRPr lang="it-IT" dirty="0">
              <a:solidFill>
                <a:schemeClr val="accent6"/>
              </a:solidFill>
            </a:endParaRPr>
          </a:p>
        </p:txBody>
      </p:sp>
      <p:sp>
        <p:nvSpPr>
          <p:cNvPr id="3" name="Segnaposto contenuto 2"/>
          <p:cNvSpPr>
            <a:spLocks noGrp="1"/>
          </p:cNvSpPr>
          <p:nvPr>
            <p:ph sz="half" idx="1"/>
          </p:nvPr>
        </p:nvSpPr>
        <p:spPr/>
        <p:txBody>
          <a:bodyPr>
            <a:normAutofit fontScale="92500" lnSpcReduction="20000"/>
          </a:bodyPr>
          <a:lstStyle/>
          <a:p>
            <a:r>
              <a:rPr lang="nl-NL" dirty="0" smtClean="0"/>
              <a:t>Jullie verantwoordelijkheden zijn: </a:t>
            </a:r>
          </a:p>
          <a:p>
            <a:pPr lvl="1"/>
            <a:r>
              <a:rPr lang="nl-NL" dirty="0" smtClean="0"/>
              <a:t>Vaststellen van de benodigde  personele inzet</a:t>
            </a:r>
          </a:p>
          <a:p>
            <a:pPr lvl="1"/>
            <a:r>
              <a:rPr lang="nl-NL" dirty="0" smtClean="0"/>
              <a:t>Verdeling van de rollen aan alle studenten van het transnationale team</a:t>
            </a:r>
          </a:p>
          <a:p>
            <a:pPr lvl="1"/>
            <a:r>
              <a:rPr lang="nl-NL" dirty="0" smtClean="0"/>
              <a:t>Voorbereiding van alle exemplaren van de benodigde documenten voor het opzetten van het bedrijf</a:t>
            </a:r>
          </a:p>
          <a:p>
            <a:pPr lvl="1"/>
            <a:r>
              <a:rPr lang="nl-NL" dirty="0" smtClean="0"/>
              <a:t>Vaststellen en beschrijving van het hoofdkantoor van het bedrijf</a:t>
            </a:r>
            <a:endParaRPr lang="nl-NL" dirty="0"/>
          </a:p>
        </p:txBody>
      </p:sp>
      <p:sp>
        <p:nvSpPr>
          <p:cNvPr id="7" name="Segnaposto contenuto 6"/>
          <p:cNvSpPr>
            <a:spLocks noGrp="1"/>
          </p:cNvSpPr>
          <p:nvPr>
            <p:ph sz="half" idx="2"/>
          </p:nvPr>
        </p:nvSpPr>
        <p:spPr/>
        <p:txBody>
          <a:bodyPr>
            <a:normAutofit fontScale="92500" lnSpcReduction="20000"/>
          </a:bodyPr>
          <a:lstStyle/>
          <a:p>
            <a:r>
              <a:rPr lang="it-IT" dirty="0" smtClean="0"/>
              <a:t>Taken</a:t>
            </a:r>
          </a:p>
          <a:p>
            <a:pPr lvl="1"/>
            <a:r>
              <a:rPr lang="it-IT" dirty="0" smtClean="0"/>
              <a:t>Voorbereiden van een organogram door het gebruik van gratis software zoals </a:t>
            </a:r>
            <a:r>
              <a:rPr lang="it-IT" dirty="0" smtClean="0">
                <a:hlinkClick r:id="rId2"/>
              </a:rPr>
              <a:t>gliffy</a:t>
            </a:r>
            <a:r>
              <a:rPr lang="it-IT" dirty="0" smtClean="0"/>
              <a:t> of </a:t>
            </a:r>
            <a:r>
              <a:rPr lang="it-IT" dirty="0" smtClean="0">
                <a:hlinkClick r:id="rId3"/>
              </a:rPr>
              <a:t>smart draw</a:t>
            </a:r>
            <a:endParaRPr lang="it-IT" dirty="0" smtClean="0"/>
          </a:p>
          <a:p>
            <a:pPr lvl="1"/>
            <a:r>
              <a:rPr lang="it-IT" dirty="0" smtClean="0"/>
              <a:t>Interviewen van je internationale collega’s door Skype en toebedelen van een rol in het bedrijf</a:t>
            </a:r>
          </a:p>
          <a:p>
            <a:pPr lvl="1"/>
            <a:r>
              <a:rPr lang="it-IT" dirty="0" smtClean="0"/>
              <a:t>Bezoeken van een ondernemersplein en ondersteuning vragen in het voorbereiden van de benodigde documentatie </a:t>
            </a:r>
          </a:p>
          <a:p>
            <a:pPr lvl="1"/>
            <a:r>
              <a:rPr lang="it-IT" dirty="0" smtClean="0"/>
              <a:t>Zoeken van een adequaat gebouw voor je bedrijf (welke echt te koop staat), foto’s opvragen, tekeningen en een schatting van de huur-/koopkosten</a:t>
            </a:r>
            <a:endParaRPr lang="it-IT" dirty="0"/>
          </a:p>
        </p:txBody>
      </p:sp>
    </p:spTree>
    <p:extLst>
      <p:ext uri="{BB962C8B-B14F-4D97-AF65-F5344CB8AC3E}">
        <p14:creationId xmlns:p14="http://schemas.microsoft.com/office/powerpoint/2010/main" val="8774803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5"/>
                </a:solidFill>
              </a:rPr>
              <a:t>SUB-GROEP </a:t>
            </a:r>
            <a:r>
              <a:rPr lang="it-IT" b="1" dirty="0">
                <a:solidFill>
                  <a:schemeClr val="accent5"/>
                </a:solidFill>
              </a:rPr>
              <a:t>3</a:t>
            </a:r>
            <a:endParaRPr lang="it-IT" dirty="0">
              <a:solidFill>
                <a:schemeClr val="accent5"/>
              </a:solidFill>
            </a:endParaRPr>
          </a:p>
        </p:txBody>
      </p:sp>
      <p:sp>
        <p:nvSpPr>
          <p:cNvPr id="3" name="Segnaposto contenuto 2"/>
          <p:cNvSpPr>
            <a:spLocks noGrp="1"/>
          </p:cNvSpPr>
          <p:nvPr>
            <p:ph sz="half" idx="1"/>
          </p:nvPr>
        </p:nvSpPr>
        <p:spPr/>
        <p:txBody>
          <a:bodyPr>
            <a:normAutofit fontScale="92500"/>
          </a:bodyPr>
          <a:lstStyle/>
          <a:p>
            <a:r>
              <a:rPr lang="nl-NL" dirty="0" smtClean="0"/>
              <a:t>Jullie verantwoordelijkheden zijn: </a:t>
            </a:r>
          </a:p>
          <a:p>
            <a:pPr lvl="1"/>
            <a:r>
              <a:rPr lang="nl-NL" dirty="0" smtClean="0"/>
              <a:t>Voorbereiden van het financiële gedeelte van de presentatie  </a:t>
            </a:r>
          </a:p>
          <a:p>
            <a:pPr lvl="1"/>
            <a:r>
              <a:rPr lang="nl-NL" dirty="0" smtClean="0"/>
              <a:t>Onderzoeken of en hoe je handelsovereenkomsten kan opstellen met de andere groepen</a:t>
            </a:r>
          </a:p>
          <a:p>
            <a:pPr lvl="1"/>
            <a:r>
              <a:rPr lang="nl-NL" dirty="0" smtClean="0"/>
              <a:t>Opstellen van een investeringsplan voor het opstarten en realiseren van je ondernemingsidee</a:t>
            </a:r>
            <a:endParaRPr lang="nl-NL" dirty="0"/>
          </a:p>
        </p:txBody>
      </p:sp>
      <p:sp>
        <p:nvSpPr>
          <p:cNvPr id="7" name="Segnaposto contenuto 6"/>
          <p:cNvSpPr>
            <a:spLocks noGrp="1"/>
          </p:cNvSpPr>
          <p:nvPr>
            <p:ph sz="half" idx="2"/>
          </p:nvPr>
        </p:nvSpPr>
        <p:spPr/>
        <p:txBody>
          <a:bodyPr>
            <a:normAutofit fontScale="92500"/>
          </a:bodyPr>
          <a:lstStyle/>
          <a:p>
            <a:r>
              <a:rPr lang="it-IT" dirty="0" smtClean="0"/>
              <a:t>Taken</a:t>
            </a:r>
          </a:p>
          <a:p>
            <a:pPr lvl="1"/>
            <a:r>
              <a:rPr lang="it-IT" dirty="0" smtClean="0"/>
              <a:t>Vragen en verzamelen van informatie van alle andere sub-groepen </a:t>
            </a:r>
          </a:p>
          <a:p>
            <a:pPr lvl="1"/>
            <a:r>
              <a:rPr lang="it-IT" dirty="0" smtClean="0"/>
              <a:t>Gebruik maken van online software om een driejarige begroting te maken van je ondernemingsidee (</a:t>
            </a:r>
            <a:r>
              <a:rPr lang="it-IT" dirty="0" smtClean="0">
                <a:hlinkClick r:id="rId2"/>
              </a:rPr>
              <a:t>enloop</a:t>
            </a:r>
            <a:r>
              <a:rPr lang="it-IT" dirty="0" smtClean="0"/>
              <a:t> of </a:t>
            </a:r>
            <a:r>
              <a:rPr lang="it-IT" dirty="0" smtClean="0">
                <a:hlinkClick r:id="rId3"/>
              </a:rPr>
              <a:t>Bplans</a:t>
            </a:r>
            <a:r>
              <a:rPr lang="it-IT" dirty="0" smtClean="0"/>
              <a:t> of </a:t>
            </a:r>
            <a:r>
              <a:rPr lang="it-IT" dirty="0" smtClean="0">
                <a:hlinkClick r:id="rId4"/>
              </a:rPr>
              <a:t>iPlanner</a:t>
            </a:r>
            <a:r>
              <a:rPr lang="it-IT" dirty="0" smtClean="0"/>
              <a:t>)</a:t>
            </a:r>
          </a:p>
          <a:p>
            <a:pPr lvl="1"/>
            <a:r>
              <a:rPr lang="it-IT" dirty="0" smtClean="0"/>
              <a:t>In contact komen met lokale en internationale sponsoren (investeerders)</a:t>
            </a:r>
          </a:p>
          <a:p>
            <a:pPr lvl="1"/>
            <a:r>
              <a:rPr lang="it-IT" dirty="0" smtClean="0"/>
              <a:t>De lokale bank vragen om een kredietplan</a:t>
            </a:r>
          </a:p>
          <a:p>
            <a:pPr lvl="2"/>
            <a:endParaRPr lang="it-IT" dirty="0"/>
          </a:p>
        </p:txBody>
      </p:sp>
    </p:spTree>
    <p:extLst>
      <p:ext uri="{BB962C8B-B14F-4D97-AF65-F5344CB8AC3E}">
        <p14:creationId xmlns:p14="http://schemas.microsoft.com/office/powerpoint/2010/main" val="23985846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7030A0"/>
                </a:solidFill>
              </a:rPr>
              <a:t>SUB-GROEP 4</a:t>
            </a:r>
            <a:endParaRPr lang="it-IT" dirty="0">
              <a:solidFill>
                <a:srgbClr val="7030A0"/>
              </a:solidFill>
            </a:endParaRPr>
          </a:p>
        </p:txBody>
      </p:sp>
      <p:sp>
        <p:nvSpPr>
          <p:cNvPr id="3" name="Segnaposto contenuto 2"/>
          <p:cNvSpPr>
            <a:spLocks noGrp="1"/>
          </p:cNvSpPr>
          <p:nvPr>
            <p:ph sz="half" idx="1"/>
          </p:nvPr>
        </p:nvSpPr>
        <p:spPr/>
        <p:txBody>
          <a:bodyPr>
            <a:normAutofit fontScale="92500" lnSpcReduction="10000"/>
          </a:bodyPr>
          <a:lstStyle/>
          <a:p>
            <a:r>
              <a:rPr lang="nl-NL" dirty="0" smtClean="0"/>
              <a:t>Jullie verantwoordelijkheden zijn: </a:t>
            </a:r>
          </a:p>
          <a:p>
            <a:pPr lvl="1"/>
            <a:r>
              <a:rPr lang="nl-NL" dirty="0" smtClean="0"/>
              <a:t>Vergelijking van de nationale rapporten op het gebied van marktonderzoeken en de analyse van de concurrentie</a:t>
            </a:r>
          </a:p>
          <a:p>
            <a:pPr lvl="1"/>
            <a:r>
              <a:rPr lang="nl-NL" dirty="0" smtClean="0"/>
              <a:t>Beschrijving van een besluitvormingsproces voor de keuze tot een definitieve (markt)doelgroep en het gekozen land</a:t>
            </a:r>
          </a:p>
          <a:p>
            <a:pPr lvl="1"/>
            <a:r>
              <a:rPr lang="nl-NL" dirty="0" smtClean="0"/>
              <a:t>Uitwerking van een definitieve nationale en Europese marktstrategie</a:t>
            </a:r>
            <a:endParaRPr lang="nl-NL" dirty="0"/>
          </a:p>
        </p:txBody>
      </p:sp>
      <p:sp>
        <p:nvSpPr>
          <p:cNvPr id="7" name="Segnaposto contenuto 6"/>
          <p:cNvSpPr>
            <a:spLocks noGrp="1"/>
          </p:cNvSpPr>
          <p:nvPr>
            <p:ph sz="half" idx="2"/>
          </p:nvPr>
        </p:nvSpPr>
        <p:spPr/>
        <p:txBody>
          <a:bodyPr>
            <a:normAutofit fontScale="92500" lnSpcReduction="10000"/>
          </a:bodyPr>
          <a:lstStyle/>
          <a:p>
            <a:r>
              <a:rPr lang="it-IT" dirty="0" smtClean="0"/>
              <a:t>Taken</a:t>
            </a:r>
          </a:p>
          <a:p>
            <a:pPr lvl="1"/>
            <a:r>
              <a:rPr lang="it-IT" dirty="0" smtClean="0"/>
              <a:t>Zoeken en beschrijven van de belangrijkste concurrentie</a:t>
            </a:r>
          </a:p>
          <a:p>
            <a:pPr lvl="1"/>
            <a:r>
              <a:rPr lang="it-IT" dirty="0" smtClean="0"/>
              <a:t>Analyseren van de data van het marktonderzoek en het geven van details van hoe en waarom je besloten hebt om te focussen op een bepaalde doelgroep en op een bepaald land (of internationaal opereert) </a:t>
            </a:r>
          </a:p>
          <a:p>
            <a:pPr lvl="1"/>
            <a:r>
              <a:rPr lang="it-IT" dirty="0" smtClean="0"/>
              <a:t>Creeren van een video die je doelgroep en je markstrategie beschrijft (</a:t>
            </a:r>
            <a:r>
              <a:rPr lang="it-IT" dirty="0" smtClean="0">
                <a:hlinkClick r:id="rId2"/>
              </a:rPr>
              <a:t>stupeflix</a:t>
            </a:r>
            <a:r>
              <a:rPr lang="it-IT" dirty="0" smtClean="0"/>
              <a:t> of </a:t>
            </a:r>
            <a:r>
              <a:rPr lang="it-IT" dirty="0" smtClean="0">
                <a:hlinkClick r:id="rId3"/>
              </a:rPr>
              <a:t>wevideo</a:t>
            </a:r>
            <a:r>
              <a:rPr lang="it-IT" dirty="0" smtClean="0"/>
              <a:t> of </a:t>
            </a:r>
            <a:r>
              <a:rPr lang="it-IT" dirty="0" smtClean="0">
                <a:hlinkClick r:id="rId4"/>
              </a:rPr>
              <a:t>kizoa</a:t>
            </a:r>
            <a:r>
              <a:rPr lang="it-IT" dirty="0" smtClean="0"/>
              <a:t>)</a:t>
            </a:r>
          </a:p>
          <a:p>
            <a:pPr lvl="1"/>
            <a:endParaRPr lang="it-IT" dirty="0" smtClean="0"/>
          </a:p>
          <a:p>
            <a:pPr lvl="2"/>
            <a:endParaRPr lang="it-IT" dirty="0"/>
          </a:p>
        </p:txBody>
      </p:sp>
    </p:spTree>
    <p:extLst>
      <p:ext uri="{BB962C8B-B14F-4D97-AF65-F5344CB8AC3E}">
        <p14:creationId xmlns:p14="http://schemas.microsoft.com/office/powerpoint/2010/main" val="19505551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nl-NL" b="1" dirty="0" smtClean="0"/>
              <a:t>Eindactiviteit van de module </a:t>
            </a:r>
            <a:r>
              <a:rPr lang="nl-NL" dirty="0" smtClean="0"/>
              <a:t/>
            </a:r>
            <a:br>
              <a:rPr lang="nl-NL" dirty="0" smtClean="0"/>
            </a:br>
            <a:r>
              <a:rPr lang="nl-NL" i="1" dirty="0" smtClean="0">
                <a:solidFill>
                  <a:schemeClr val="accent2"/>
                </a:solidFill>
              </a:rPr>
              <a:t>Technische bezoeken naar ondernemerspleinen</a:t>
            </a:r>
            <a:endParaRPr lang="nl-NL" i="1" dirty="0">
              <a:solidFill>
                <a:schemeClr val="accent2"/>
              </a:solidFill>
            </a:endParaRPr>
          </a:p>
        </p:txBody>
      </p:sp>
      <p:sp>
        <p:nvSpPr>
          <p:cNvPr id="3" name="Segnaposto contenuto 2"/>
          <p:cNvSpPr>
            <a:spLocks noGrp="1"/>
          </p:cNvSpPr>
          <p:nvPr>
            <p:ph idx="1"/>
          </p:nvPr>
        </p:nvSpPr>
        <p:spPr/>
        <p:txBody>
          <a:bodyPr>
            <a:normAutofit fontScale="77500" lnSpcReduction="20000"/>
          </a:bodyPr>
          <a:lstStyle/>
          <a:p>
            <a:pPr marL="0" indent="0">
              <a:buNone/>
            </a:pPr>
            <a:r>
              <a:rPr lang="nl-NL" b="1" i="1" dirty="0" smtClean="0"/>
              <a:t>Richtlijn voor de leraren</a:t>
            </a:r>
          </a:p>
          <a:p>
            <a:r>
              <a:rPr lang="nl-NL" dirty="0" smtClean="0"/>
              <a:t>Een van de sleutelaspecten in de uitwerking van een ondernemingsplan is om een compleet bewustzijn te hebben op de verschillende administratieve, bureaucratische en financiële vereisten voor het opstarten van een specifiek soort bedrijf. </a:t>
            </a:r>
          </a:p>
          <a:p>
            <a:r>
              <a:rPr lang="nl-NL" dirty="0" smtClean="0"/>
              <a:t>Hoewel niet alle nationale subgroepen zullen werken aan de voorbereiding van dezelfde onderdelen van de definitieve presentatie, is het fundamenteel dat alle studenten betrokken in het project een basiskennis ontwikkelen over de verschillende typen bedrijven in hun land, het bureaucratisch proces om ze op te starten alsmede de elementen van de voorbereiding van een driejarige begroting en het vaststellen van financiële vereisten. </a:t>
            </a:r>
          </a:p>
          <a:p>
            <a:r>
              <a:rPr lang="nl-NL" dirty="0" smtClean="0"/>
              <a:t>Als de opgedane ervaring van je studenten geen relevante onderwerpen geen relevante onderwerpen voor het onderzoeken van deze competenties naar voren brengt, dan is het  beste om een bezoek te organiseren naar een ondernemersplein of een identieke onderneming in jullie regio, waar zij deel kunnen nemen aan praktische workshops die de focus hebben op hun transnationale onderneming ideeën.  </a:t>
            </a:r>
            <a:endParaRPr lang="nl-NL" dirty="0"/>
          </a:p>
        </p:txBody>
      </p:sp>
    </p:spTree>
    <p:extLst>
      <p:ext uri="{BB962C8B-B14F-4D97-AF65-F5344CB8AC3E}">
        <p14:creationId xmlns:p14="http://schemas.microsoft.com/office/powerpoint/2010/main" val="205908895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1718</TotalTime>
  <Words>977</Words>
  <Application>Microsoft Office PowerPoint</Application>
  <PresentationFormat>Aangepast</PresentationFormat>
  <Paragraphs>80</Paragraphs>
  <Slides>10</Slides>
  <Notes>0</Notes>
  <HiddenSlides>0</HiddenSlides>
  <MMClips>0</MMClips>
  <ScaleCrop>false</ScaleCrop>
  <HeadingPairs>
    <vt:vector size="4" baseType="variant">
      <vt:variant>
        <vt:lpstr>Thema</vt:lpstr>
      </vt:variant>
      <vt:variant>
        <vt:i4>1</vt:i4>
      </vt:variant>
      <vt:variant>
        <vt:lpstr>Diatitels</vt:lpstr>
      </vt:variant>
      <vt:variant>
        <vt:i4>10</vt:i4>
      </vt:variant>
    </vt:vector>
  </HeadingPairs>
  <TitlesOfParts>
    <vt:vector size="11" baseType="lpstr">
      <vt:lpstr>Tema di Office</vt:lpstr>
      <vt:lpstr>MODULE 4</vt:lpstr>
      <vt:lpstr>Onderwerp 1 Introductie</vt:lpstr>
      <vt:lpstr>Onderwerp 2 De eindpresentatie</vt:lpstr>
      <vt:lpstr>Onderwerp 2 De eindpresentatie</vt:lpstr>
      <vt:lpstr>SUB-GROEP 1</vt:lpstr>
      <vt:lpstr>SUB-GROEP 2</vt:lpstr>
      <vt:lpstr>SUB-GROEP 3</vt:lpstr>
      <vt:lpstr>SUB-GROEP 4</vt:lpstr>
      <vt:lpstr>Eindactiviteit van de module  Technische bezoeken naar ondernemerspleinen</vt:lpstr>
      <vt:lpstr>Bijeenkomst in Juni 2016</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1</dc:title>
  <dc:creator>Altheo</dc:creator>
  <cp:lastModifiedBy>Erik Oosterwijk</cp:lastModifiedBy>
  <cp:revision>88</cp:revision>
  <dcterms:created xsi:type="dcterms:W3CDTF">2015-05-04T07:29:15Z</dcterms:created>
  <dcterms:modified xsi:type="dcterms:W3CDTF">2016-05-08T13:12:57Z</dcterms:modified>
</cp:coreProperties>
</file>