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4" r:id="rId4"/>
    <p:sldId id="293" r:id="rId5"/>
    <p:sldId id="280" r:id="rId6"/>
    <p:sldId id="295" r:id="rId7"/>
    <p:sldId id="296" r:id="rId8"/>
    <p:sldId id="297" r:id="rId9"/>
    <p:sldId id="271" r:id="rId10"/>
    <p:sldId id="27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9" autoAdjust="0"/>
    <p:restoredTop sz="94660"/>
  </p:normalViewPr>
  <p:slideViewPr>
    <p:cSldViewPr snapToGrid="0">
      <p:cViewPr varScale="1">
        <p:scale>
          <a:sx n="57" d="100"/>
          <a:sy n="57" d="100"/>
        </p:scale>
        <p:origin x="78" y="13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13/04/2016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727641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13/04/2016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68539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13/04/2016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09280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13/04/2016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14406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1A3AF0F-63CE-4D4B-A928-21D88D63B967}" type="datetimeFigureOut">
              <a:rPr lang="it-IT" smtClean="0"/>
              <a:t>13/04/2016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87612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1A3AF0F-63CE-4D4B-A928-21D88D63B967}" type="datetimeFigureOut">
              <a:rPr lang="it-IT" smtClean="0"/>
              <a:t>13/04/2016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52738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1A3AF0F-63CE-4D4B-A928-21D88D63B967}" type="datetimeFigureOut">
              <a:rPr lang="it-IT" smtClean="0"/>
              <a:t>13/04/2016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16912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1A3AF0F-63CE-4D4B-A928-21D88D63B967}" type="datetimeFigureOut">
              <a:rPr lang="it-IT" smtClean="0"/>
              <a:t>13/04/2016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183829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1A3AF0F-63CE-4D4B-A928-21D88D63B967}" type="datetimeFigureOut">
              <a:rPr lang="it-IT" smtClean="0"/>
              <a:t>13/04/2016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255639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13/04/2016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684438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13/04/2016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257576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3AF0F-63CE-4D4B-A928-21D88D63B967}" type="datetimeFigureOut">
              <a:rPr lang="it-IT" smtClean="0"/>
              <a:t>13/04/2016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D122A-9590-43F9-89EE-A222B6FAEFFB}" type="slidenum">
              <a:rPr lang="it-IT" smtClean="0"/>
              <a:t>‹N›</a:t>
            </a:fld>
            <a:endParaRPr lang="it-IT"/>
          </a:p>
        </p:txBody>
      </p:sp>
    </p:spTree>
    <p:extLst>
      <p:ext uri="{BB962C8B-B14F-4D97-AF65-F5344CB8AC3E}">
        <p14:creationId xmlns:p14="http://schemas.microsoft.com/office/powerpoint/2010/main" val="22919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openoffice.org/product/impress.html" TargetMode="External"/><Relationship Id="rId7" Type="http://schemas.openxmlformats.org/officeDocument/2006/relationships/hyperlink" Target="https://www.google.com/slides/about/" TargetMode="External"/><Relationship Id="rId2" Type="http://schemas.openxmlformats.org/officeDocument/2006/relationships/hyperlink" Target="https://groups.google.com/" TargetMode="External"/><Relationship Id="rId1" Type="http://schemas.openxmlformats.org/officeDocument/2006/relationships/slideLayout" Target="../slideLayouts/slideLayout4.xml"/><Relationship Id="rId6" Type="http://schemas.openxmlformats.org/officeDocument/2006/relationships/hyperlink" Target="http://slidedog.com/" TargetMode="External"/><Relationship Id="rId5" Type="http://schemas.openxmlformats.org/officeDocument/2006/relationships/hyperlink" Target="https://www.emaze.com/" TargetMode="External"/><Relationship Id="rId4" Type="http://schemas.openxmlformats.org/officeDocument/2006/relationships/hyperlink" Target="https://prezi.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martdraw.com/organizational-chart/examples/" TargetMode="External"/><Relationship Id="rId2" Type="http://schemas.openxmlformats.org/officeDocument/2006/relationships/hyperlink" Target="https://www.gliffy.com/uses/org-chart-software/" TargetMode="External"/><Relationship Id="rId1" Type="http://schemas.openxmlformats.org/officeDocument/2006/relationships/slideLayout" Target="../slideLayouts/slideLayout4.xml"/><Relationship Id="rId4" Type="http://schemas.openxmlformats.org/officeDocument/2006/relationships/hyperlink" Target="https://www.skype.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bplans.com/" TargetMode="External"/><Relationship Id="rId2" Type="http://schemas.openxmlformats.org/officeDocument/2006/relationships/hyperlink" Target="https://www.enloop.com/" TargetMode="External"/><Relationship Id="rId1" Type="http://schemas.openxmlformats.org/officeDocument/2006/relationships/slideLayout" Target="../slideLayouts/slideLayout4.xml"/><Relationship Id="rId4" Type="http://schemas.openxmlformats.org/officeDocument/2006/relationships/hyperlink" Target="http://www.iplanner.net/business-financial/online/start.asp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wevideo.com/" TargetMode="External"/><Relationship Id="rId2" Type="http://schemas.openxmlformats.org/officeDocument/2006/relationships/hyperlink" Target="https://studio.stupeflix.com/en/" TargetMode="External"/><Relationship Id="rId1" Type="http://schemas.openxmlformats.org/officeDocument/2006/relationships/slideLayout" Target="../slideLayouts/slideLayout4.xml"/><Relationship Id="rId4" Type="http://schemas.openxmlformats.org/officeDocument/2006/relationships/hyperlink" Target="http://www.kizoa.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MODULE </a:t>
            </a:r>
            <a:r>
              <a:rPr lang="it-IT" dirty="0" smtClean="0"/>
              <a:t>4</a:t>
            </a:r>
            <a:endParaRPr lang="it-IT" dirty="0"/>
          </a:p>
        </p:txBody>
      </p:sp>
      <p:sp>
        <p:nvSpPr>
          <p:cNvPr id="3" name="Sottotitolo 2"/>
          <p:cNvSpPr>
            <a:spLocks noGrp="1"/>
          </p:cNvSpPr>
          <p:nvPr>
            <p:ph type="subTitle" idx="1"/>
          </p:nvPr>
        </p:nvSpPr>
        <p:spPr/>
        <p:txBody>
          <a:bodyPr/>
          <a:lstStyle/>
          <a:p>
            <a:r>
              <a:rPr lang="it-IT" dirty="0" smtClean="0"/>
              <a:t>Business Plan</a:t>
            </a:r>
            <a:endParaRPr lang="it-IT" dirty="0"/>
          </a:p>
        </p:txBody>
      </p:sp>
    </p:spTree>
    <p:extLst>
      <p:ext uri="{BB962C8B-B14F-4D97-AF65-F5344CB8AC3E}">
        <p14:creationId xmlns:p14="http://schemas.microsoft.com/office/powerpoint/2010/main" val="638260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en-US" dirty="0"/>
              <a:t>The main aim of the transnational mobility will be the selection of the best transnational idea. </a:t>
            </a:r>
            <a:r>
              <a:rPr lang="en-US" i="1" u="sng" dirty="0"/>
              <a:t>It is advisable that the meeting is participated by the Product/operation directors of each national sub-groups. If a school wants to bring additional students, we suggest you to choose the Team leader or Communication manager.</a:t>
            </a:r>
            <a:r>
              <a:rPr lang="en-US" dirty="0"/>
              <a:t> </a:t>
            </a:r>
            <a:endParaRPr lang="en-US" dirty="0" smtClean="0"/>
          </a:p>
          <a:p>
            <a:r>
              <a:rPr lang="en-US" b="1" dirty="0" smtClean="0"/>
              <a:t>When </a:t>
            </a:r>
            <a:r>
              <a:rPr lang="en-US" b="1" dirty="0"/>
              <a:t>the students go back school, a final dissemination event be organized in order to present the transnational business ideas, as well as the project results, to other schools and stakeholders.</a:t>
            </a:r>
            <a:endParaRPr lang="it-IT" dirty="0"/>
          </a:p>
        </p:txBody>
      </p:sp>
      <p:sp>
        <p:nvSpPr>
          <p:cNvPr id="4" name="Titolo 1"/>
          <p:cNvSpPr>
            <a:spLocks noGrp="1"/>
          </p:cNvSpPr>
          <p:nvPr>
            <p:ph type="title"/>
          </p:nvPr>
        </p:nvSpPr>
        <p:spPr/>
        <p:txBody>
          <a:bodyPr>
            <a:normAutofit/>
          </a:bodyPr>
          <a:lstStyle/>
          <a:p>
            <a:r>
              <a:rPr lang="en-US" b="1" i="1" dirty="0"/>
              <a:t>Meeting in </a:t>
            </a:r>
            <a:r>
              <a:rPr lang="en-US" b="1" i="1" dirty="0" smtClean="0"/>
              <a:t>June </a:t>
            </a:r>
            <a:r>
              <a:rPr lang="en-US" b="1" i="1" dirty="0" smtClean="0"/>
              <a:t>2016</a:t>
            </a:r>
            <a:endParaRPr lang="it-IT" sz="3600" b="1" i="1" dirty="0">
              <a:solidFill>
                <a:schemeClr val="accent2"/>
              </a:solidFill>
            </a:endParaRPr>
          </a:p>
        </p:txBody>
      </p:sp>
    </p:spTree>
    <p:extLst>
      <p:ext uri="{BB962C8B-B14F-4D97-AF65-F5344CB8AC3E}">
        <p14:creationId xmlns:p14="http://schemas.microsoft.com/office/powerpoint/2010/main" val="21232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Topic</a:t>
            </a:r>
            <a:r>
              <a:rPr lang="it-IT" dirty="0" smtClean="0"/>
              <a:t> 1</a:t>
            </a:r>
            <a:br>
              <a:rPr lang="it-IT" dirty="0" smtClean="0"/>
            </a:br>
            <a:r>
              <a:rPr lang="it-IT" dirty="0" err="1" smtClean="0"/>
              <a:t>Introduction</a:t>
            </a:r>
            <a:endParaRPr lang="it-IT" dirty="0"/>
          </a:p>
        </p:txBody>
      </p:sp>
      <p:sp>
        <p:nvSpPr>
          <p:cNvPr id="3" name="Segnaposto contenuto 2"/>
          <p:cNvSpPr>
            <a:spLocks noGrp="1"/>
          </p:cNvSpPr>
          <p:nvPr>
            <p:ph idx="1"/>
          </p:nvPr>
        </p:nvSpPr>
        <p:spPr/>
        <p:txBody>
          <a:bodyPr>
            <a:normAutofit fontScale="92500"/>
          </a:bodyPr>
          <a:lstStyle/>
          <a:p>
            <a:r>
              <a:rPr lang="en-GB" dirty="0"/>
              <a:t>A business plan is a document that describes your business, its objectives, strategies, target market and financial forecasts. It is a blueprint to your business's future. Business plans can vary enormously in length, style and content, but the key is to ensure the document is realistic, practical and regularly reviewed. It should not only set the direction for your business but also act as a reference point for measuring performance.</a:t>
            </a:r>
            <a:endParaRPr lang="it-IT" dirty="0"/>
          </a:p>
          <a:p>
            <a:endParaRPr lang="it-IT" dirty="0"/>
          </a:p>
          <a:p>
            <a:r>
              <a:rPr lang="en-GB" dirty="0"/>
              <a:t>Your team will be guided in the preparation of a presentation where all the key elements of a business plan will be described. </a:t>
            </a:r>
            <a:r>
              <a:rPr lang="en-GB" dirty="0" smtClean="0"/>
              <a:t>The final result will </a:t>
            </a:r>
            <a:r>
              <a:rPr lang="en-GB" dirty="0"/>
              <a:t>be used by the representatives of your team who will take part at final meeting for the selection of the best transnational business idea.</a:t>
            </a:r>
            <a:endParaRPr lang="en-US" dirty="0"/>
          </a:p>
        </p:txBody>
      </p:sp>
    </p:spTree>
    <p:extLst>
      <p:ext uri="{BB962C8B-B14F-4D97-AF65-F5344CB8AC3E}">
        <p14:creationId xmlns:p14="http://schemas.microsoft.com/office/powerpoint/2010/main" val="3329378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t>Topic</a:t>
            </a:r>
            <a:r>
              <a:rPr lang="it-IT" dirty="0" smtClean="0"/>
              <a:t> 2</a:t>
            </a:r>
            <a:r>
              <a:rPr lang="it-IT" dirty="0" smtClean="0"/>
              <a:t/>
            </a:r>
            <a:br>
              <a:rPr lang="it-IT" dirty="0" smtClean="0"/>
            </a:br>
            <a:r>
              <a:rPr lang="en-GB" dirty="0"/>
              <a:t>The final presentation</a:t>
            </a:r>
            <a:endParaRPr lang="it-IT" dirty="0"/>
          </a:p>
        </p:txBody>
      </p:sp>
      <p:sp>
        <p:nvSpPr>
          <p:cNvPr id="3" name="Segnaposto contenuto 2"/>
          <p:cNvSpPr>
            <a:spLocks noGrp="1"/>
          </p:cNvSpPr>
          <p:nvPr>
            <p:ph idx="1"/>
          </p:nvPr>
        </p:nvSpPr>
        <p:spPr/>
        <p:txBody>
          <a:bodyPr>
            <a:normAutofit/>
          </a:bodyPr>
          <a:lstStyle/>
          <a:p>
            <a:pPr marL="0" indent="0">
              <a:buNone/>
            </a:pPr>
            <a:r>
              <a:rPr lang="it-IT" dirty="0" err="1" smtClean="0"/>
              <a:t>Before</a:t>
            </a:r>
            <a:r>
              <a:rPr lang="it-IT" dirty="0" smtClean="0"/>
              <a:t> </a:t>
            </a:r>
            <a:r>
              <a:rPr lang="it-IT" dirty="0" err="1" smtClean="0"/>
              <a:t>starting</a:t>
            </a:r>
            <a:r>
              <a:rPr lang="it-IT" dirty="0" smtClean="0"/>
              <a:t> with the </a:t>
            </a:r>
            <a:r>
              <a:rPr lang="it-IT" dirty="0" err="1" smtClean="0"/>
              <a:t>elaboration</a:t>
            </a:r>
            <a:r>
              <a:rPr lang="it-IT" dirty="0" smtClean="0"/>
              <a:t> of </a:t>
            </a:r>
            <a:r>
              <a:rPr lang="it-IT" dirty="0" err="1" smtClean="0"/>
              <a:t>your</a:t>
            </a:r>
            <a:r>
              <a:rPr lang="it-IT" dirty="0" smtClean="0"/>
              <a:t> </a:t>
            </a:r>
            <a:r>
              <a:rPr lang="it-IT" dirty="0" err="1" smtClean="0"/>
              <a:t>final</a:t>
            </a:r>
            <a:r>
              <a:rPr lang="it-IT" dirty="0" smtClean="0"/>
              <a:t> business </a:t>
            </a:r>
            <a:r>
              <a:rPr lang="it-IT" dirty="0" err="1" smtClean="0"/>
              <a:t>plan</a:t>
            </a:r>
            <a:r>
              <a:rPr lang="it-IT" dirty="0" smtClean="0"/>
              <a:t>, </a:t>
            </a:r>
            <a:r>
              <a:rPr lang="it-IT" dirty="0" err="1" smtClean="0"/>
              <a:t>you</a:t>
            </a:r>
            <a:r>
              <a:rPr lang="it-IT" dirty="0" smtClean="0"/>
              <a:t> </a:t>
            </a:r>
            <a:r>
              <a:rPr lang="it-IT" dirty="0" err="1" smtClean="0"/>
              <a:t>have</a:t>
            </a:r>
            <a:r>
              <a:rPr lang="it-IT" dirty="0" smtClean="0"/>
              <a:t> to </a:t>
            </a:r>
            <a:r>
              <a:rPr lang="it-IT" dirty="0" err="1" smtClean="0"/>
              <a:t>agree</a:t>
            </a:r>
            <a:r>
              <a:rPr lang="it-IT" dirty="0" smtClean="0"/>
              <a:t> with </a:t>
            </a:r>
            <a:r>
              <a:rPr lang="it-IT" dirty="0" err="1" smtClean="0"/>
              <a:t>all</a:t>
            </a:r>
            <a:r>
              <a:rPr lang="it-IT" dirty="0" smtClean="0"/>
              <a:t> the </a:t>
            </a:r>
            <a:r>
              <a:rPr lang="it-IT" dirty="0" err="1" smtClean="0"/>
              <a:t>members</a:t>
            </a:r>
            <a:r>
              <a:rPr lang="it-IT" dirty="0" smtClean="0"/>
              <a:t> of </a:t>
            </a:r>
            <a:r>
              <a:rPr lang="it-IT" dirty="0" err="1" smtClean="0"/>
              <a:t>your</a:t>
            </a:r>
            <a:r>
              <a:rPr lang="it-IT" dirty="0" smtClean="0"/>
              <a:t> </a:t>
            </a:r>
            <a:r>
              <a:rPr lang="it-IT" dirty="0" err="1" smtClean="0"/>
              <a:t>transnational</a:t>
            </a:r>
            <a:r>
              <a:rPr lang="it-IT" dirty="0" smtClean="0"/>
              <a:t> business </a:t>
            </a:r>
            <a:r>
              <a:rPr lang="it-IT" dirty="0" err="1" smtClean="0"/>
              <a:t>group</a:t>
            </a:r>
            <a:r>
              <a:rPr lang="it-IT" dirty="0"/>
              <a:t> </a:t>
            </a:r>
            <a:r>
              <a:rPr lang="it-IT" dirty="0" smtClean="0"/>
              <a:t>on </a:t>
            </a:r>
            <a:r>
              <a:rPr lang="it-IT" dirty="0" err="1" smtClean="0"/>
              <a:t>two</a:t>
            </a:r>
            <a:r>
              <a:rPr lang="it-IT" dirty="0" smtClean="0"/>
              <a:t> </a:t>
            </a:r>
            <a:r>
              <a:rPr lang="it-IT" dirty="0" err="1" smtClean="0"/>
              <a:t>fundamental</a:t>
            </a:r>
            <a:r>
              <a:rPr lang="it-IT" dirty="0" smtClean="0"/>
              <a:t> </a:t>
            </a:r>
            <a:r>
              <a:rPr lang="it-IT" dirty="0" err="1" smtClean="0"/>
              <a:t>aspects</a:t>
            </a:r>
            <a:r>
              <a:rPr lang="it-IT" dirty="0" smtClean="0"/>
              <a:t>:</a:t>
            </a:r>
          </a:p>
          <a:p>
            <a:pPr marL="514350" indent="-514350">
              <a:buAutoNum type="arabicPeriod"/>
            </a:pPr>
            <a:r>
              <a:rPr lang="it-IT" dirty="0" err="1" smtClean="0"/>
              <a:t>Who</a:t>
            </a:r>
            <a:r>
              <a:rPr lang="it-IT" dirty="0" smtClean="0"/>
              <a:t> </a:t>
            </a:r>
            <a:r>
              <a:rPr lang="it-IT" dirty="0" err="1" smtClean="0"/>
              <a:t>is</a:t>
            </a:r>
            <a:r>
              <a:rPr lang="it-IT" dirty="0" smtClean="0"/>
              <a:t> </a:t>
            </a:r>
            <a:r>
              <a:rPr lang="it-IT" dirty="0" err="1" smtClean="0"/>
              <a:t>going</a:t>
            </a:r>
            <a:r>
              <a:rPr lang="it-IT" dirty="0" smtClean="0"/>
              <a:t> to work on </a:t>
            </a:r>
            <a:r>
              <a:rPr lang="it-IT" dirty="0" err="1" smtClean="0"/>
              <a:t>which</a:t>
            </a:r>
            <a:r>
              <a:rPr lang="it-IT" dirty="0" smtClean="0"/>
              <a:t> </a:t>
            </a:r>
            <a:r>
              <a:rPr lang="it-IT" dirty="0" err="1" smtClean="0"/>
              <a:t>section</a:t>
            </a:r>
            <a:r>
              <a:rPr lang="it-IT" dirty="0" smtClean="0"/>
              <a:t> of the </a:t>
            </a:r>
            <a:r>
              <a:rPr lang="it-IT" dirty="0" err="1" smtClean="0"/>
              <a:t>presentation</a:t>
            </a:r>
            <a:r>
              <a:rPr lang="it-IT" dirty="0" smtClean="0"/>
              <a:t>?</a:t>
            </a:r>
          </a:p>
          <a:p>
            <a:pPr marL="514350" indent="-514350">
              <a:buAutoNum type="arabicPeriod"/>
            </a:pPr>
            <a:r>
              <a:rPr lang="it-IT" dirty="0" err="1" smtClean="0"/>
              <a:t>What</a:t>
            </a:r>
            <a:r>
              <a:rPr lang="it-IT" dirty="0" smtClean="0"/>
              <a:t> </a:t>
            </a:r>
            <a:r>
              <a:rPr lang="it-IT" dirty="0" err="1" smtClean="0"/>
              <a:t>specific</a:t>
            </a:r>
            <a:r>
              <a:rPr lang="it-IT" dirty="0" smtClean="0"/>
              <a:t> software </a:t>
            </a:r>
            <a:r>
              <a:rPr lang="it-IT" dirty="0" err="1" smtClean="0"/>
              <a:t>will</a:t>
            </a:r>
            <a:r>
              <a:rPr lang="it-IT" dirty="0" smtClean="0"/>
              <a:t> </a:t>
            </a:r>
            <a:r>
              <a:rPr lang="it-IT" dirty="0" err="1" smtClean="0"/>
              <a:t>you</a:t>
            </a:r>
            <a:r>
              <a:rPr lang="it-IT" dirty="0" smtClean="0"/>
              <a:t> </a:t>
            </a:r>
            <a:r>
              <a:rPr lang="it-IT" dirty="0" err="1" smtClean="0"/>
              <a:t>finally</a:t>
            </a:r>
            <a:r>
              <a:rPr lang="it-IT" dirty="0" smtClean="0"/>
              <a:t> use to put </a:t>
            </a:r>
            <a:r>
              <a:rPr lang="it-IT" dirty="0" err="1" smtClean="0"/>
              <a:t>all</a:t>
            </a:r>
            <a:r>
              <a:rPr lang="it-IT" dirty="0" smtClean="0"/>
              <a:t> </a:t>
            </a:r>
            <a:r>
              <a:rPr lang="it-IT" dirty="0" err="1" smtClean="0"/>
              <a:t>sections</a:t>
            </a:r>
            <a:r>
              <a:rPr lang="it-IT" dirty="0" smtClean="0"/>
              <a:t> </a:t>
            </a:r>
            <a:r>
              <a:rPr lang="it-IT" dirty="0" err="1" smtClean="0"/>
              <a:t>together</a:t>
            </a:r>
            <a:r>
              <a:rPr lang="it-IT" dirty="0" smtClean="0"/>
              <a:t> and </a:t>
            </a:r>
            <a:r>
              <a:rPr lang="it-IT" dirty="0" err="1" smtClean="0"/>
              <a:t>present</a:t>
            </a:r>
            <a:r>
              <a:rPr lang="it-IT" dirty="0" smtClean="0"/>
              <a:t> </a:t>
            </a:r>
            <a:r>
              <a:rPr lang="it-IT" dirty="0" err="1" smtClean="0"/>
              <a:t>them</a:t>
            </a:r>
            <a:r>
              <a:rPr lang="it-IT" dirty="0" smtClean="0"/>
              <a:t> in front of the </a:t>
            </a:r>
            <a:r>
              <a:rPr lang="it-IT" dirty="0" err="1" smtClean="0"/>
              <a:t>jury</a:t>
            </a:r>
            <a:r>
              <a:rPr lang="it-IT" dirty="0" smtClean="0"/>
              <a:t> for th</a:t>
            </a:r>
            <a:r>
              <a:rPr lang="it-IT" dirty="0" smtClean="0"/>
              <a:t>e </a:t>
            </a:r>
            <a:r>
              <a:rPr lang="it-IT" dirty="0" err="1" smtClean="0"/>
              <a:t>selection</a:t>
            </a:r>
            <a:r>
              <a:rPr lang="it-IT" dirty="0" smtClean="0"/>
              <a:t> of the best idea?</a:t>
            </a:r>
          </a:p>
        </p:txBody>
      </p:sp>
    </p:spTree>
    <p:extLst>
      <p:ext uri="{BB962C8B-B14F-4D97-AF65-F5344CB8AC3E}">
        <p14:creationId xmlns:p14="http://schemas.microsoft.com/office/powerpoint/2010/main" val="2117590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a:t>Topic</a:t>
            </a:r>
            <a:r>
              <a:rPr lang="it-IT" dirty="0"/>
              <a:t> </a:t>
            </a:r>
            <a:r>
              <a:rPr lang="it-IT" dirty="0" smtClean="0"/>
              <a:t>2</a:t>
            </a:r>
            <a:r>
              <a:rPr lang="it-IT" dirty="0" smtClean="0"/>
              <a:t/>
            </a:r>
            <a:br>
              <a:rPr lang="it-IT" dirty="0" smtClean="0"/>
            </a:br>
            <a:r>
              <a:rPr lang="en-GB" dirty="0" smtClean="0"/>
              <a:t>The final presentation</a:t>
            </a:r>
            <a:endParaRPr lang="it-IT" dirty="0"/>
          </a:p>
        </p:txBody>
      </p:sp>
      <p:sp>
        <p:nvSpPr>
          <p:cNvPr id="3" name="Segnaposto contenuto 2"/>
          <p:cNvSpPr>
            <a:spLocks noGrp="1"/>
          </p:cNvSpPr>
          <p:nvPr>
            <p:ph sz="half" idx="1"/>
          </p:nvPr>
        </p:nvSpPr>
        <p:spPr/>
        <p:txBody>
          <a:bodyPr>
            <a:normAutofit fontScale="70000" lnSpcReduction="20000"/>
          </a:bodyPr>
          <a:lstStyle/>
          <a:p>
            <a:r>
              <a:rPr lang="en-GB" dirty="0"/>
              <a:t>The business ideas’ presentation must include the following elements and information:</a:t>
            </a:r>
            <a:endParaRPr lang="it-IT" sz="2000" dirty="0"/>
          </a:p>
          <a:p>
            <a:pPr lvl="1"/>
            <a:r>
              <a:rPr lang="en-GB" dirty="0">
                <a:solidFill>
                  <a:srgbClr val="FF0000"/>
                </a:solidFill>
              </a:rPr>
              <a:t>Explanation of the idea</a:t>
            </a:r>
            <a:endParaRPr lang="it-IT" sz="1800" dirty="0">
              <a:solidFill>
                <a:srgbClr val="FF0000"/>
              </a:solidFill>
            </a:endParaRPr>
          </a:p>
          <a:p>
            <a:pPr lvl="1"/>
            <a:r>
              <a:rPr lang="en-GB" dirty="0">
                <a:solidFill>
                  <a:srgbClr val="FF0000"/>
                </a:solidFill>
              </a:rPr>
              <a:t>Explanation of the name and logo</a:t>
            </a:r>
            <a:endParaRPr lang="it-IT" sz="1800" dirty="0">
              <a:solidFill>
                <a:srgbClr val="FF0000"/>
              </a:solidFill>
            </a:endParaRPr>
          </a:p>
          <a:p>
            <a:pPr lvl="1"/>
            <a:r>
              <a:rPr lang="en-GB" dirty="0">
                <a:solidFill>
                  <a:schemeClr val="accent6"/>
                </a:solidFill>
              </a:rPr>
              <a:t>Organization chart</a:t>
            </a:r>
            <a:endParaRPr lang="it-IT" sz="1800" dirty="0">
              <a:solidFill>
                <a:schemeClr val="accent6"/>
              </a:solidFill>
            </a:endParaRPr>
          </a:p>
          <a:p>
            <a:pPr lvl="1"/>
            <a:r>
              <a:rPr lang="en-GB" dirty="0">
                <a:solidFill>
                  <a:schemeClr val="accent6"/>
                </a:solidFill>
              </a:rPr>
              <a:t>Roles and human resources</a:t>
            </a:r>
            <a:endParaRPr lang="it-IT" sz="1800" dirty="0">
              <a:solidFill>
                <a:schemeClr val="accent6"/>
              </a:solidFill>
            </a:endParaRPr>
          </a:p>
          <a:p>
            <a:pPr lvl="1"/>
            <a:r>
              <a:rPr lang="en-GB" dirty="0">
                <a:solidFill>
                  <a:srgbClr val="7030A0"/>
                </a:solidFill>
              </a:rPr>
              <a:t>Market research – Charts</a:t>
            </a:r>
            <a:endParaRPr lang="it-IT" sz="1800" dirty="0">
              <a:solidFill>
                <a:srgbClr val="7030A0"/>
              </a:solidFill>
            </a:endParaRPr>
          </a:p>
          <a:p>
            <a:pPr lvl="1"/>
            <a:r>
              <a:rPr lang="en-GB" dirty="0">
                <a:solidFill>
                  <a:srgbClr val="7030A0"/>
                </a:solidFill>
              </a:rPr>
              <a:t>Competitors analysis</a:t>
            </a:r>
            <a:endParaRPr lang="it-IT" sz="1800" dirty="0">
              <a:solidFill>
                <a:srgbClr val="7030A0"/>
              </a:solidFill>
            </a:endParaRPr>
          </a:p>
          <a:p>
            <a:pPr lvl="1"/>
            <a:r>
              <a:rPr lang="en-GB" dirty="0">
                <a:solidFill>
                  <a:schemeClr val="accent6"/>
                </a:solidFill>
              </a:rPr>
              <a:t>Type of company</a:t>
            </a:r>
            <a:endParaRPr lang="it-IT" sz="1800" dirty="0">
              <a:solidFill>
                <a:schemeClr val="accent6"/>
              </a:solidFill>
            </a:endParaRPr>
          </a:p>
          <a:p>
            <a:pPr lvl="1"/>
            <a:r>
              <a:rPr lang="en-GB" dirty="0">
                <a:solidFill>
                  <a:schemeClr val="accent6"/>
                </a:solidFill>
              </a:rPr>
              <a:t>Company headquarters</a:t>
            </a:r>
            <a:endParaRPr lang="it-IT" sz="1800" dirty="0">
              <a:solidFill>
                <a:schemeClr val="accent6"/>
              </a:solidFill>
            </a:endParaRPr>
          </a:p>
          <a:p>
            <a:pPr lvl="1"/>
            <a:r>
              <a:rPr lang="en-GB" dirty="0">
                <a:solidFill>
                  <a:srgbClr val="FF0000"/>
                </a:solidFill>
              </a:rPr>
              <a:t>Advertising strategy</a:t>
            </a:r>
            <a:endParaRPr lang="it-IT" sz="1800" dirty="0">
              <a:solidFill>
                <a:srgbClr val="FF0000"/>
              </a:solidFill>
            </a:endParaRPr>
          </a:p>
          <a:p>
            <a:pPr lvl="1"/>
            <a:r>
              <a:rPr lang="en-GB" dirty="0">
                <a:solidFill>
                  <a:schemeClr val="accent5"/>
                </a:solidFill>
              </a:rPr>
              <a:t>Trade agreements</a:t>
            </a:r>
            <a:endParaRPr lang="it-IT" sz="1800" dirty="0">
              <a:solidFill>
                <a:schemeClr val="accent5"/>
              </a:solidFill>
            </a:endParaRPr>
          </a:p>
          <a:p>
            <a:pPr lvl="1"/>
            <a:r>
              <a:rPr lang="en-GB" dirty="0">
                <a:solidFill>
                  <a:schemeClr val="accent6"/>
                </a:solidFill>
              </a:rPr>
              <a:t>Bureaucratic process</a:t>
            </a:r>
            <a:endParaRPr lang="it-IT" sz="1800" dirty="0">
              <a:solidFill>
                <a:schemeClr val="accent6"/>
              </a:solidFill>
            </a:endParaRPr>
          </a:p>
          <a:p>
            <a:pPr lvl="1"/>
            <a:r>
              <a:rPr lang="en-GB" dirty="0">
                <a:solidFill>
                  <a:srgbClr val="7030A0"/>
                </a:solidFill>
              </a:rPr>
              <a:t>Market strategies</a:t>
            </a:r>
            <a:endParaRPr lang="it-IT" sz="1800" dirty="0">
              <a:solidFill>
                <a:srgbClr val="7030A0"/>
              </a:solidFill>
            </a:endParaRPr>
          </a:p>
          <a:p>
            <a:pPr lvl="1"/>
            <a:r>
              <a:rPr lang="en-GB" dirty="0">
                <a:solidFill>
                  <a:schemeClr val="accent5"/>
                </a:solidFill>
              </a:rPr>
              <a:t>Three-year budget estimate</a:t>
            </a:r>
            <a:endParaRPr lang="it-IT" sz="1800" dirty="0">
              <a:solidFill>
                <a:schemeClr val="accent5"/>
              </a:solidFill>
            </a:endParaRPr>
          </a:p>
          <a:p>
            <a:pPr lvl="1"/>
            <a:r>
              <a:rPr lang="en-GB" dirty="0">
                <a:solidFill>
                  <a:schemeClr val="accent5"/>
                </a:solidFill>
              </a:rPr>
              <a:t>Financial </a:t>
            </a:r>
            <a:r>
              <a:rPr lang="en-GB" dirty="0" smtClean="0">
                <a:solidFill>
                  <a:schemeClr val="accent5"/>
                </a:solidFill>
              </a:rPr>
              <a:t>requirements</a:t>
            </a:r>
            <a:endParaRPr lang="it-IT" sz="1800" dirty="0">
              <a:solidFill>
                <a:schemeClr val="accent5"/>
              </a:solidFill>
            </a:endParaRPr>
          </a:p>
          <a:p>
            <a:pPr lvl="1"/>
            <a:r>
              <a:rPr lang="en-GB" dirty="0" smtClean="0">
                <a:solidFill>
                  <a:srgbClr val="FF0000"/>
                </a:solidFill>
              </a:rPr>
              <a:t>Considerations </a:t>
            </a:r>
            <a:r>
              <a:rPr lang="en-GB" dirty="0">
                <a:solidFill>
                  <a:srgbClr val="FF0000"/>
                </a:solidFill>
              </a:rPr>
              <a:t>and thanks</a:t>
            </a:r>
            <a:endParaRPr lang="it-IT" dirty="0" smtClean="0">
              <a:solidFill>
                <a:srgbClr val="FF0000"/>
              </a:solidFill>
            </a:endParaRPr>
          </a:p>
        </p:txBody>
      </p:sp>
      <p:sp>
        <p:nvSpPr>
          <p:cNvPr id="4" name="Segnaposto contenuto 3"/>
          <p:cNvSpPr>
            <a:spLocks noGrp="1"/>
          </p:cNvSpPr>
          <p:nvPr>
            <p:ph sz="half" idx="2"/>
          </p:nvPr>
        </p:nvSpPr>
        <p:spPr/>
        <p:txBody>
          <a:bodyPr>
            <a:normAutofit fontScale="70000" lnSpcReduction="20000"/>
          </a:bodyPr>
          <a:lstStyle/>
          <a:p>
            <a:r>
              <a:rPr lang="it-IT" dirty="0" smtClean="0"/>
              <a:t>In </a:t>
            </a:r>
            <a:r>
              <a:rPr lang="it-IT" dirty="0" err="1" smtClean="0"/>
              <a:t>order</a:t>
            </a:r>
            <a:r>
              <a:rPr lang="it-IT" dirty="0" smtClean="0"/>
              <a:t> to facilitate the </a:t>
            </a:r>
            <a:r>
              <a:rPr lang="it-IT" dirty="0" err="1" smtClean="0"/>
              <a:t>preparation</a:t>
            </a:r>
            <a:r>
              <a:rPr lang="it-IT" dirty="0" smtClean="0"/>
              <a:t> of the </a:t>
            </a:r>
            <a:r>
              <a:rPr lang="it-IT" dirty="0" err="1" smtClean="0"/>
              <a:t>doucment</a:t>
            </a:r>
            <a:r>
              <a:rPr lang="it-IT" dirty="0" smtClean="0"/>
              <a:t> </a:t>
            </a:r>
            <a:r>
              <a:rPr lang="it-IT" dirty="0" err="1" smtClean="0"/>
              <a:t>it</a:t>
            </a:r>
            <a:r>
              <a:rPr lang="it-IT" dirty="0" smtClean="0"/>
              <a:t> </a:t>
            </a:r>
            <a:r>
              <a:rPr lang="it-IT" dirty="0" err="1" smtClean="0"/>
              <a:t>is</a:t>
            </a:r>
            <a:r>
              <a:rPr lang="it-IT" dirty="0" smtClean="0"/>
              <a:t> </a:t>
            </a:r>
            <a:r>
              <a:rPr lang="it-IT" dirty="0" err="1" smtClean="0"/>
              <a:t>advisable</a:t>
            </a:r>
            <a:r>
              <a:rPr lang="it-IT" dirty="0" smtClean="0"/>
              <a:t> to divide the </a:t>
            </a:r>
            <a:r>
              <a:rPr lang="it-IT" dirty="0" err="1" smtClean="0"/>
              <a:t>sections</a:t>
            </a:r>
            <a:r>
              <a:rPr lang="it-IT" dirty="0" smtClean="0"/>
              <a:t> </a:t>
            </a:r>
            <a:r>
              <a:rPr lang="it-IT" dirty="0" err="1" smtClean="0"/>
              <a:t>listed</a:t>
            </a:r>
            <a:r>
              <a:rPr lang="it-IT" dirty="0" smtClean="0"/>
              <a:t> on the right on </a:t>
            </a:r>
            <a:r>
              <a:rPr lang="it-IT" dirty="0" err="1" smtClean="0"/>
              <a:t>four</a:t>
            </a:r>
            <a:r>
              <a:rPr lang="it-IT" dirty="0" smtClean="0"/>
              <a:t> sub-</a:t>
            </a:r>
            <a:r>
              <a:rPr lang="it-IT" dirty="0" err="1" smtClean="0"/>
              <a:t>groups</a:t>
            </a:r>
            <a:endParaRPr lang="it-IT" dirty="0" smtClean="0"/>
          </a:p>
          <a:p>
            <a:pPr marL="0" indent="0">
              <a:buNone/>
            </a:pPr>
            <a:endParaRPr lang="it-IT" dirty="0" smtClean="0"/>
          </a:p>
          <a:p>
            <a:pPr marL="514350" indent="-514350">
              <a:buAutoNum type="arabicPeriod"/>
            </a:pPr>
            <a:r>
              <a:rPr lang="it-IT" b="1" dirty="0" smtClean="0">
                <a:solidFill>
                  <a:srgbClr val="FF0000"/>
                </a:solidFill>
              </a:rPr>
              <a:t>SUB-GROUP 1</a:t>
            </a:r>
            <a:r>
              <a:rPr lang="it-IT" b="1" dirty="0" smtClean="0"/>
              <a:t/>
            </a:r>
            <a:br>
              <a:rPr lang="it-IT" b="1" dirty="0" smtClean="0"/>
            </a:br>
            <a:r>
              <a:rPr lang="en-GB" dirty="0"/>
              <a:t>C</a:t>
            </a:r>
            <a:r>
              <a:rPr lang="en-GB" dirty="0" smtClean="0"/>
              <a:t>ountry </a:t>
            </a:r>
            <a:r>
              <a:rPr lang="en-GB" dirty="0"/>
              <a:t>of the students who created the logo and visual </a:t>
            </a:r>
            <a:r>
              <a:rPr lang="en-GB" dirty="0" smtClean="0"/>
              <a:t>image of the idea</a:t>
            </a:r>
          </a:p>
          <a:p>
            <a:pPr marL="514350" indent="-514350">
              <a:buAutoNum type="arabicPeriod"/>
            </a:pPr>
            <a:r>
              <a:rPr lang="en-GB" b="1" dirty="0" smtClean="0">
                <a:solidFill>
                  <a:schemeClr val="accent6"/>
                </a:solidFill>
              </a:rPr>
              <a:t>SUB-GROUP 2</a:t>
            </a:r>
            <a:r>
              <a:rPr lang="en-GB" dirty="0" smtClean="0"/>
              <a:t/>
            </a:r>
            <a:br>
              <a:rPr lang="en-GB" dirty="0" smtClean="0"/>
            </a:br>
            <a:r>
              <a:rPr lang="en-GB" dirty="0"/>
              <a:t>C</a:t>
            </a:r>
            <a:r>
              <a:rPr lang="en-GB" dirty="0" smtClean="0"/>
              <a:t>ountry </a:t>
            </a:r>
            <a:r>
              <a:rPr lang="en-GB" dirty="0"/>
              <a:t>of the students where the </a:t>
            </a:r>
            <a:r>
              <a:rPr lang="en-GB" dirty="0" smtClean="0"/>
              <a:t>future </a:t>
            </a:r>
            <a:r>
              <a:rPr lang="en-GB" dirty="0"/>
              <a:t>company will be </a:t>
            </a:r>
            <a:r>
              <a:rPr lang="en-GB" dirty="0" smtClean="0"/>
              <a:t>open</a:t>
            </a:r>
          </a:p>
          <a:p>
            <a:pPr marL="514350" indent="-514350">
              <a:buAutoNum type="arabicPeriod"/>
            </a:pPr>
            <a:r>
              <a:rPr lang="en-GB" b="1" dirty="0" smtClean="0">
                <a:solidFill>
                  <a:schemeClr val="accent5"/>
                </a:solidFill>
              </a:rPr>
              <a:t>SUB-GROUP 3</a:t>
            </a:r>
            <a:r>
              <a:rPr lang="en-GB" dirty="0" smtClean="0"/>
              <a:t/>
            </a:r>
            <a:br>
              <a:rPr lang="en-GB" dirty="0" smtClean="0"/>
            </a:br>
            <a:r>
              <a:rPr lang="en-GB" dirty="0"/>
              <a:t>C</a:t>
            </a:r>
            <a:r>
              <a:rPr lang="en-GB" dirty="0" smtClean="0"/>
              <a:t>ountry </a:t>
            </a:r>
            <a:r>
              <a:rPr lang="en-GB" dirty="0"/>
              <a:t>of the students who have </a:t>
            </a:r>
            <a:r>
              <a:rPr lang="en-GB" dirty="0" smtClean="0"/>
              <a:t>economics </a:t>
            </a:r>
            <a:r>
              <a:rPr lang="en-GB" dirty="0"/>
              <a:t>as a curricular </a:t>
            </a:r>
            <a:r>
              <a:rPr lang="en-GB" dirty="0" smtClean="0"/>
              <a:t>subject</a:t>
            </a:r>
          </a:p>
          <a:p>
            <a:pPr marL="514350" indent="-514350">
              <a:buAutoNum type="arabicPeriod"/>
            </a:pPr>
            <a:r>
              <a:rPr lang="en-GB" b="1" dirty="0" smtClean="0">
                <a:solidFill>
                  <a:srgbClr val="7030A0"/>
                </a:solidFill>
              </a:rPr>
              <a:t>SUB-GROUP 4</a:t>
            </a:r>
            <a:r>
              <a:rPr lang="it-IT" dirty="0" smtClean="0"/>
              <a:t/>
            </a:r>
            <a:br>
              <a:rPr lang="it-IT" dirty="0" smtClean="0"/>
            </a:br>
            <a:r>
              <a:rPr lang="en-GB" dirty="0"/>
              <a:t>C</a:t>
            </a:r>
            <a:r>
              <a:rPr lang="en-GB" dirty="0" smtClean="0"/>
              <a:t>ountry </a:t>
            </a:r>
            <a:r>
              <a:rPr lang="en-GB" dirty="0"/>
              <a:t>of the students who have marketing as a curricular subject</a:t>
            </a:r>
            <a:endParaRPr lang="en-GB" dirty="0" smtClean="0"/>
          </a:p>
        </p:txBody>
      </p:sp>
    </p:spTree>
    <p:extLst>
      <p:ext uri="{BB962C8B-B14F-4D97-AF65-F5344CB8AC3E}">
        <p14:creationId xmlns:p14="http://schemas.microsoft.com/office/powerpoint/2010/main" val="95934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SUB-GROUP </a:t>
            </a:r>
            <a:r>
              <a:rPr lang="it-IT" b="1" dirty="0" smtClean="0">
                <a:solidFill>
                  <a:srgbClr val="FF0000"/>
                </a:solidFill>
              </a:rPr>
              <a:t>1</a:t>
            </a:r>
            <a:endParaRPr lang="it-IT" dirty="0"/>
          </a:p>
        </p:txBody>
      </p:sp>
      <p:sp>
        <p:nvSpPr>
          <p:cNvPr id="3" name="Segnaposto contenuto 2"/>
          <p:cNvSpPr>
            <a:spLocks noGrp="1"/>
          </p:cNvSpPr>
          <p:nvPr>
            <p:ph sz="half" idx="1"/>
          </p:nvPr>
        </p:nvSpPr>
        <p:spPr/>
        <p:txBody>
          <a:bodyPr>
            <a:normAutofit lnSpcReduction="10000"/>
          </a:bodyPr>
          <a:lstStyle/>
          <a:p>
            <a:r>
              <a:rPr lang="en-GB" dirty="0" smtClean="0"/>
              <a:t>Your responsibilities are: </a:t>
            </a:r>
          </a:p>
          <a:p>
            <a:pPr lvl="1"/>
            <a:r>
              <a:rPr lang="en-GB" dirty="0" smtClean="0"/>
              <a:t>elaboration </a:t>
            </a:r>
            <a:r>
              <a:rPr lang="en-GB" dirty="0"/>
              <a:t>of graphic elements for the improvement of the </a:t>
            </a:r>
            <a:r>
              <a:rPr lang="en-GB" dirty="0" smtClean="0"/>
              <a:t>presentation,</a:t>
            </a:r>
          </a:p>
          <a:p>
            <a:pPr lvl="1"/>
            <a:r>
              <a:rPr lang="en-GB" dirty="0" smtClean="0"/>
              <a:t>eventual </a:t>
            </a:r>
            <a:r>
              <a:rPr lang="en-GB" dirty="0"/>
              <a:t>preparation of additional promotional material (leaflets, posters, videos, </a:t>
            </a:r>
            <a:r>
              <a:rPr lang="en-GB" dirty="0" smtClean="0"/>
              <a:t>websites</a:t>
            </a:r>
            <a:r>
              <a:rPr lang="en-GB" dirty="0"/>
              <a:t>, </a:t>
            </a:r>
            <a:r>
              <a:rPr lang="en-GB" dirty="0" smtClean="0"/>
              <a:t>social networks pages, </a:t>
            </a:r>
            <a:r>
              <a:rPr lang="en-GB" dirty="0" err="1" smtClean="0"/>
              <a:t>etc</a:t>
            </a:r>
            <a:r>
              <a:rPr lang="en-GB" dirty="0"/>
              <a:t>…), </a:t>
            </a:r>
            <a:endParaRPr lang="en-GB" dirty="0" smtClean="0"/>
          </a:p>
          <a:p>
            <a:pPr lvl="1"/>
            <a:r>
              <a:rPr lang="en-GB" dirty="0" smtClean="0"/>
              <a:t>collection </a:t>
            </a:r>
            <a:r>
              <a:rPr lang="en-GB" dirty="0"/>
              <a:t>of all the sections from the other </a:t>
            </a:r>
            <a:r>
              <a:rPr lang="en-GB" dirty="0" smtClean="0"/>
              <a:t>sub-groups</a:t>
            </a:r>
          </a:p>
          <a:p>
            <a:pPr lvl="1"/>
            <a:r>
              <a:rPr lang="en-GB" dirty="0" smtClean="0"/>
              <a:t>preparation </a:t>
            </a:r>
            <a:r>
              <a:rPr lang="en-GB" dirty="0"/>
              <a:t>of the final version of the presentation</a:t>
            </a:r>
            <a:endParaRPr lang="en-US" dirty="0"/>
          </a:p>
        </p:txBody>
      </p:sp>
      <p:sp>
        <p:nvSpPr>
          <p:cNvPr id="7" name="Segnaposto contenuto 6"/>
          <p:cNvSpPr>
            <a:spLocks noGrp="1"/>
          </p:cNvSpPr>
          <p:nvPr>
            <p:ph sz="half" idx="2"/>
          </p:nvPr>
        </p:nvSpPr>
        <p:spPr/>
        <p:txBody>
          <a:bodyPr>
            <a:normAutofit lnSpcReduction="10000"/>
          </a:bodyPr>
          <a:lstStyle/>
          <a:p>
            <a:r>
              <a:rPr lang="it-IT" dirty="0" err="1" smtClean="0"/>
              <a:t>Tasks</a:t>
            </a:r>
            <a:endParaRPr lang="it-IT" dirty="0" smtClean="0"/>
          </a:p>
          <a:p>
            <a:pPr lvl="1"/>
            <a:r>
              <a:rPr lang="it-IT" dirty="0" err="1" smtClean="0"/>
              <a:t>If</a:t>
            </a:r>
            <a:r>
              <a:rPr lang="it-IT" dirty="0" smtClean="0"/>
              <a:t> </a:t>
            </a:r>
            <a:r>
              <a:rPr lang="it-IT" dirty="0" err="1" smtClean="0"/>
              <a:t>you</a:t>
            </a:r>
            <a:r>
              <a:rPr lang="it-IT" dirty="0" smtClean="0"/>
              <a:t> </a:t>
            </a:r>
            <a:r>
              <a:rPr lang="it-IT" dirty="0" err="1" smtClean="0"/>
              <a:t>have</a:t>
            </a:r>
            <a:r>
              <a:rPr lang="it-IT" dirty="0" smtClean="0"/>
              <a:t> </a:t>
            </a:r>
            <a:r>
              <a:rPr lang="it-IT" dirty="0" err="1" smtClean="0"/>
              <a:t>not</a:t>
            </a:r>
            <a:r>
              <a:rPr lang="it-IT" dirty="0" smtClean="0"/>
              <a:t> </a:t>
            </a:r>
            <a:r>
              <a:rPr lang="it-IT" dirty="0" err="1" smtClean="0"/>
              <a:t>done</a:t>
            </a:r>
            <a:r>
              <a:rPr lang="it-IT" dirty="0" smtClean="0"/>
              <a:t> </a:t>
            </a:r>
            <a:r>
              <a:rPr lang="it-IT" dirty="0" err="1" smtClean="0"/>
              <a:t>it</a:t>
            </a:r>
            <a:r>
              <a:rPr lang="it-IT" dirty="0" smtClean="0"/>
              <a:t> </a:t>
            </a:r>
            <a:r>
              <a:rPr lang="it-IT" dirty="0" err="1" smtClean="0"/>
              <a:t>yet</a:t>
            </a:r>
            <a:r>
              <a:rPr lang="it-IT" dirty="0" smtClean="0"/>
              <a:t>, create a </a:t>
            </a:r>
            <a:r>
              <a:rPr lang="it-IT" dirty="0" err="1" smtClean="0">
                <a:hlinkClick r:id="rId2"/>
              </a:rPr>
              <a:t>google</a:t>
            </a:r>
            <a:r>
              <a:rPr lang="it-IT" dirty="0" smtClean="0">
                <a:hlinkClick r:id="rId2"/>
              </a:rPr>
              <a:t> </a:t>
            </a:r>
            <a:r>
              <a:rPr lang="it-IT" dirty="0" err="1" smtClean="0">
                <a:hlinkClick r:id="rId2"/>
              </a:rPr>
              <a:t>group</a:t>
            </a:r>
            <a:r>
              <a:rPr lang="it-IT" dirty="0" smtClean="0"/>
              <a:t> and </a:t>
            </a:r>
            <a:r>
              <a:rPr lang="it-IT" dirty="0" err="1" smtClean="0"/>
              <a:t>invite</a:t>
            </a:r>
            <a:r>
              <a:rPr lang="it-IT" dirty="0" smtClean="0"/>
              <a:t> </a:t>
            </a:r>
            <a:r>
              <a:rPr lang="it-IT" dirty="0" err="1" smtClean="0"/>
              <a:t>all</a:t>
            </a:r>
            <a:r>
              <a:rPr lang="it-IT" dirty="0" smtClean="0"/>
              <a:t> the </a:t>
            </a:r>
            <a:r>
              <a:rPr lang="it-IT" dirty="0" err="1" smtClean="0"/>
              <a:t>members</a:t>
            </a:r>
            <a:r>
              <a:rPr lang="it-IT" dirty="0" smtClean="0"/>
              <a:t> of </a:t>
            </a:r>
            <a:r>
              <a:rPr lang="it-IT" dirty="0" err="1" smtClean="0"/>
              <a:t>transnational</a:t>
            </a:r>
            <a:r>
              <a:rPr lang="it-IT" dirty="0" smtClean="0"/>
              <a:t> business </a:t>
            </a:r>
            <a:r>
              <a:rPr lang="it-IT" dirty="0" err="1" smtClean="0"/>
              <a:t>group</a:t>
            </a:r>
            <a:r>
              <a:rPr lang="it-IT" dirty="0" smtClean="0"/>
              <a:t> to </a:t>
            </a:r>
            <a:r>
              <a:rPr lang="it-IT" dirty="0" err="1" smtClean="0"/>
              <a:t>participate</a:t>
            </a:r>
            <a:endParaRPr lang="it-IT" dirty="0" smtClean="0"/>
          </a:p>
          <a:p>
            <a:pPr lvl="1"/>
            <a:r>
              <a:rPr lang="it-IT" dirty="0" err="1" smtClean="0"/>
              <a:t>Identify</a:t>
            </a:r>
            <a:r>
              <a:rPr lang="it-IT" dirty="0" smtClean="0"/>
              <a:t> the best software to </a:t>
            </a:r>
            <a:r>
              <a:rPr lang="it-IT" dirty="0" err="1" smtClean="0"/>
              <a:t>develop</a:t>
            </a:r>
            <a:r>
              <a:rPr lang="it-IT" dirty="0" smtClean="0"/>
              <a:t> </a:t>
            </a:r>
            <a:r>
              <a:rPr lang="it-IT" dirty="0" err="1" smtClean="0"/>
              <a:t>your</a:t>
            </a:r>
            <a:r>
              <a:rPr lang="it-IT" dirty="0" smtClean="0"/>
              <a:t> </a:t>
            </a:r>
            <a:r>
              <a:rPr lang="it-IT" dirty="0" err="1" smtClean="0"/>
              <a:t>final</a:t>
            </a:r>
            <a:r>
              <a:rPr lang="it-IT" dirty="0" smtClean="0"/>
              <a:t> </a:t>
            </a:r>
            <a:r>
              <a:rPr lang="it-IT" dirty="0" err="1" smtClean="0"/>
              <a:t>presentation</a:t>
            </a:r>
            <a:r>
              <a:rPr lang="it-IT" dirty="0" smtClean="0"/>
              <a:t> </a:t>
            </a:r>
          </a:p>
          <a:p>
            <a:pPr lvl="2"/>
            <a:r>
              <a:rPr lang="it-IT" dirty="0" smtClean="0"/>
              <a:t>Office PowerPoint (</a:t>
            </a:r>
            <a:r>
              <a:rPr lang="it-IT" dirty="0" err="1" smtClean="0"/>
              <a:t>if</a:t>
            </a:r>
            <a:r>
              <a:rPr lang="it-IT" dirty="0" smtClean="0"/>
              <a:t> </a:t>
            </a:r>
            <a:r>
              <a:rPr lang="it-IT" dirty="0" err="1" smtClean="0"/>
              <a:t>all</a:t>
            </a:r>
            <a:r>
              <a:rPr lang="it-IT" dirty="0" smtClean="0"/>
              <a:t> the sub-</a:t>
            </a:r>
            <a:r>
              <a:rPr lang="it-IT" dirty="0" err="1" smtClean="0"/>
              <a:t>groups</a:t>
            </a:r>
            <a:r>
              <a:rPr lang="it-IT" dirty="0" smtClean="0"/>
              <a:t> </a:t>
            </a:r>
            <a:r>
              <a:rPr lang="it-IT" dirty="0" err="1" smtClean="0"/>
              <a:t>have</a:t>
            </a:r>
            <a:r>
              <a:rPr lang="it-IT" dirty="0" smtClean="0"/>
              <a:t> </a:t>
            </a:r>
            <a:r>
              <a:rPr lang="it-IT" dirty="0" err="1" smtClean="0"/>
              <a:t>it</a:t>
            </a:r>
            <a:r>
              <a:rPr lang="it-IT" dirty="0" smtClean="0"/>
              <a:t>)</a:t>
            </a:r>
          </a:p>
          <a:p>
            <a:pPr lvl="2"/>
            <a:r>
              <a:rPr lang="it-IT" dirty="0" err="1" smtClean="0">
                <a:hlinkClick r:id="rId3"/>
              </a:rPr>
              <a:t>OpenOffice</a:t>
            </a:r>
            <a:r>
              <a:rPr lang="it-IT" dirty="0" smtClean="0">
                <a:hlinkClick r:id="rId3"/>
              </a:rPr>
              <a:t> </a:t>
            </a:r>
            <a:r>
              <a:rPr lang="it-IT" dirty="0" err="1" smtClean="0">
                <a:hlinkClick r:id="rId3"/>
              </a:rPr>
              <a:t>Impress</a:t>
            </a:r>
            <a:r>
              <a:rPr lang="it-IT" dirty="0" smtClean="0"/>
              <a:t> </a:t>
            </a:r>
          </a:p>
          <a:p>
            <a:pPr lvl="2"/>
            <a:r>
              <a:rPr lang="it-IT" dirty="0" err="1" smtClean="0">
                <a:hlinkClick r:id="rId4"/>
              </a:rPr>
              <a:t>Prezi</a:t>
            </a:r>
            <a:r>
              <a:rPr lang="it-IT" dirty="0" smtClean="0"/>
              <a:t> or </a:t>
            </a:r>
            <a:r>
              <a:rPr lang="it-IT" dirty="0" err="1" smtClean="0">
                <a:hlinkClick r:id="rId5"/>
              </a:rPr>
              <a:t>Emaze</a:t>
            </a:r>
            <a:r>
              <a:rPr lang="it-IT" dirty="0" smtClean="0"/>
              <a:t> or </a:t>
            </a:r>
            <a:r>
              <a:rPr lang="it-IT" dirty="0" err="1" smtClean="0">
                <a:hlinkClick r:id="rId6"/>
              </a:rPr>
              <a:t>SlideDog</a:t>
            </a:r>
            <a:r>
              <a:rPr lang="it-IT" dirty="0" smtClean="0"/>
              <a:t> or </a:t>
            </a:r>
            <a:r>
              <a:rPr lang="it-IT" dirty="0" smtClean="0">
                <a:hlinkClick r:id="rId7"/>
              </a:rPr>
              <a:t>Google Slide</a:t>
            </a:r>
            <a:r>
              <a:rPr lang="it-IT" dirty="0" smtClean="0"/>
              <a:t> or just </a:t>
            </a:r>
            <a:r>
              <a:rPr lang="it-IT" dirty="0" err="1" smtClean="0"/>
              <a:t>google</a:t>
            </a:r>
            <a:r>
              <a:rPr lang="it-IT" dirty="0" smtClean="0"/>
              <a:t> «free </a:t>
            </a:r>
            <a:r>
              <a:rPr lang="it-IT" dirty="0" err="1" smtClean="0"/>
              <a:t>presentation</a:t>
            </a:r>
            <a:r>
              <a:rPr lang="it-IT" dirty="0" smtClean="0"/>
              <a:t> software»</a:t>
            </a:r>
          </a:p>
          <a:p>
            <a:pPr lvl="2"/>
            <a:endParaRPr lang="it-IT" dirty="0"/>
          </a:p>
        </p:txBody>
      </p:sp>
    </p:spTree>
    <p:extLst>
      <p:ext uri="{BB962C8B-B14F-4D97-AF65-F5344CB8AC3E}">
        <p14:creationId xmlns:p14="http://schemas.microsoft.com/office/powerpoint/2010/main" val="240687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accent6"/>
                </a:solidFill>
              </a:rPr>
              <a:t>SUB-GROUP 2</a:t>
            </a:r>
            <a:endParaRPr lang="it-IT" dirty="0">
              <a:solidFill>
                <a:schemeClr val="accent6"/>
              </a:solidFill>
            </a:endParaRPr>
          </a:p>
        </p:txBody>
      </p:sp>
      <p:sp>
        <p:nvSpPr>
          <p:cNvPr id="3" name="Segnaposto contenuto 2"/>
          <p:cNvSpPr>
            <a:spLocks noGrp="1"/>
          </p:cNvSpPr>
          <p:nvPr>
            <p:ph sz="half" idx="1"/>
          </p:nvPr>
        </p:nvSpPr>
        <p:spPr/>
        <p:txBody>
          <a:bodyPr>
            <a:normAutofit fontScale="92500" lnSpcReduction="10000"/>
          </a:bodyPr>
          <a:lstStyle/>
          <a:p>
            <a:r>
              <a:rPr lang="en-GB" dirty="0" smtClean="0"/>
              <a:t>Your responsibilities are: </a:t>
            </a:r>
          </a:p>
          <a:p>
            <a:pPr lvl="1"/>
            <a:r>
              <a:rPr lang="en-GB" dirty="0"/>
              <a:t>identification of all the necessary human </a:t>
            </a:r>
            <a:r>
              <a:rPr lang="en-GB" dirty="0" smtClean="0"/>
              <a:t>resource</a:t>
            </a:r>
          </a:p>
          <a:p>
            <a:pPr lvl="1"/>
            <a:r>
              <a:rPr lang="en-GB" dirty="0" smtClean="0"/>
              <a:t>assignment </a:t>
            </a:r>
            <a:r>
              <a:rPr lang="en-GB" dirty="0"/>
              <a:t>of roles to all the students in the transnational </a:t>
            </a:r>
            <a:r>
              <a:rPr lang="en-GB" dirty="0" smtClean="0"/>
              <a:t>team</a:t>
            </a:r>
          </a:p>
          <a:p>
            <a:pPr lvl="1"/>
            <a:r>
              <a:rPr lang="en-GB" dirty="0" smtClean="0"/>
              <a:t>preparation </a:t>
            </a:r>
            <a:r>
              <a:rPr lang="en-GB" dirty="0"/>
              <a:t>of all the facsimiles of the necessary documents for the start-up of the </a:t>
            </a:r>
            <a:r>
              <a:rPr lang="en-GB" dirty="0" smtClean="0"/>
              <a:t>company</a:t>
            </a:r>
          </a:p>
          <a:p>
            <a:pPr lvl="1"/>
            <a:r>
              <a:rPr lang="en-GB" dirty="0" smtClean="0"/>
              <a:t> </a:t>
            </a:r>
            <a:r>
              <a:rPr lang="en-GB" dirty="0"/>
              <a:t>identification and description of the company headquarters</a:t>
            </a:r>
            <a:endParaRPr lang="en-US" dirty="0"/>
          </a:p>
        </p:txBody>
      </p:sp>
      <p:sp>
        <p:nvSpPr>
          <p:cNvPr id="7" name="Segnaposto contenuto 6"/>
          <p:cNvSpPr>
            <a:spLocks noGrp="1"/>
          </p:cNvSpPr>
          <p:nvPr>
            <p:ph sz="half" idx="2"/>
          </p:nvPr>
        </p:nvSpPr>
        <p:spPr/>
        <p:txBody>
          <a:bodyPr>
            <a:normAutofit fontScale="92500" lnSpcReduction="10000"/>
          </a:bodyPr>
          <a:lstStyle/>
          <a:p>
            <a:r>
              <a:rPr lang="it-IT" dirty="0" err="1" smtClean="0"/>
              <a:t>Tasks</a:t>
            </a:r>
            <a:endParaRPr lang="it-IT" dirty="0" smtClean="0"/>
          </a:p>
          <a:p>
            <a:pPr lvl="1"/>
            <a:r>
              <a:rPr lang="it-IT" dirty="0" err="1" smtClean="0"/>
              <a:t>Prepare</a:t>
            </a:r>
            <a:r>
              <a:rPr lang="it-IT" dirty="0" smtClean="0"/>
              <a:t> an </a:t>
            </a:r>
            <a:r>
              <a:rPr lang="it-IT" dirty="0" err="1" smtClean="0"/>
              <a:t>organizational</a:t>
            </a:r>
            <a:r>
              <a:rPr lang="it-IT" dirty="0" smtClean="0"/>
              <a:t> chart </a:t>
            </a:r>
            <a:r>
              <a:rPr lang="it-IT" dirty="0" err="1" smtClean="0"/>
              <a:t>using</a:t>
            </a:r>
            <a:r>
              <a:rPr lang="it-IT" dirty="0" smtClean="0"/>
              <a:t> a free software </a:t>
            </a:r>
            <a:r>
              <a:rPr lang="it-IT" dirty="0" err="1" smtClean="0"/>
              <a:t>like</a:t>
            </a:r>
            <a:r>
              <a:rPr lang="it-IT" dirty="0" smtClean="0"/>
              <a:t> </a:t>
            </a:r>
            <a:r>
              <a:rPr lang="it-IT" dirty="0" err="1" smtClean="0">
                <a:hlinkClick r:id="rId2"/>
              </a:rPr>
              <a:t>gliffy</a:t>
            </a:r>
            <a:r>
              <a:rPr lang="it-IT" dirty="0" smtClean="0"/>
              <a:t> or </a:t>
            </a:r>
            <a:r>
              <a:rPr lang="it-IT" dirty="0" err="1" smtClean="0">
                <a:hlinkClick r:id="rId3"/>
              </a:rPr>
              <a:t>smart</a:t>
            </a:r>
            <a:r>
              <a:rPr lang="it-IT" dirty="0" smtClean="0">
                <a:hlinkClick r:id="rId3"/>
              </a:rPr>
              <a:t> </a:t>
            </a:r>
            <a:r>
              <a:rPr lang="it-IT" dirty="0" err="1" smtClean="0">
                <a:hlinkClick r:id="rId3"/>
              </a:rPr>
              <a:t>draw</a:t>
            </a:r>
            <a:endParaRPr lang="it-IT" dirty="0" smtClean="0"/>
          </a:p>
          <a:p>
            <a:pPr lvl="1"/>
            <a:r>
              <a:rPr lang="it-IT" dirty="0" err="1" smtClean="0"/>
              <a:t>Interview</a:t>
            </a:r>
            <a:r>
              <a:rPr lang="it-IT" dirty="0" smtClean="0"/>
              <a:t> </a:t>
            </a:r>
            <a:r>
              <a:rPr lang="it-IT" dirty="0" err="1" smtClean="0"/>
              <a:t>your</a:t>
            </a:r>
            <a:r>
              <a:rPr lang="it-IT" dirty="0" smtClean="0"/>
              <a:t> </a:t>
            </a:r>
            <a:r>
              <a:rPr lang="it-IT" dirty="0" err="1" smtClean="0"/>
              <a:t>international</a:t>
            </a:r>
            <a:r>
              <a:rPr lang="it-IT" dirty="0" smtClean="0"/>
              <a:t> </a:t>
            </a:r>
            <a:r>
              <a:rPr lang="it-IT" dirty="0" err="1" smtClean="0"/>
              <a:t>colleagues</a:t>
            </a:r>
            <a:r>
              <a:rPr lang="it-IT" dirty="0" smtClean="0"/>
              <a:t> </a:t>
            </a:r>
            <a:r>
              <a:rPr lang="it-IT" dirty="0" err="1" smtClean="0"/>
              <a:t>through</a:t>
            </a:r>
            <a:r>
              <a:rPr lang="it-IT" dirty="0" smtClean="0"/>
              <a:t> </a:t>
            </a:r>
            <a:r>
              <a:rPr lang="it-IT" dirty="0" smtClean="0">
                <a:hlinkClick r:id="rId4"/>
              </a:rPr>
              <a:t>Skype</a:t>
            </a:r>
            <a:r>
              <a:rPr lang="it-IT" dirty="0" smtClean="0"/>
              <a:t> and </a:t>
            </a:r>
            <a:r>
              <a:rPr lang="it-IT" dirty="0" err="1" smtClean="0"/>
              <a:t>assing</a:t>
            </a:r>
            <a:r>
              <a:rPr lang="it-IT" dirty="0" smtClean="0"/>
              <a:t> </a:t>
            </a:r>
            <a:r>
              <a:rPr lang="it-IT" dirty="0" err="1" smtClean="0"/>
              <a:t>them</a:t>
            </a:r>
            <a:r>
              <a:rPr lang="it-IT" dirty="0" smtClean="0"/>
              <a:t> a </a:t>
            </a:r>
            <a:r>
              <a:rPr lang="it-IT" dirty="0" err="1" smtClean="0"/>
              <a:t>role</a:t>
            </a:r>
            <a:r>
              <a:rPr lang="it-IT" dirty="0" smtClean="0"/>
              <a:t> in the company</a:t>
            </a:r>
          </a:p>
          <a:p>
            <a:pPr lvl="1"/>
            <a:r>
              <a:rPr lang="it-IT" dirty="0" err="1" smtClean="0"/>
              <a:t>Visit</a:t>
            </a:r>
            <a:r>
              <a:rPr lang="it-IT" dirty="0" smtClean="0"/>
              <a:t> a business incubator and </a:t>
            </a:r>
            <a:r>
              <a:rPr lang="it-IT" dirty="0" err="1" smtClean="0"/>
              <a:t>ask</a:t>
            </a:r>
            <a:r>
              <a:rPr lang="it-IT" dirty="0" smtClean="0"/>
              <a:t> </a:t>
            </a:r>
            <a:r>
              <a:rPr lang="it-IT" dirty="0" err="1" smtClean="0"/>
              <a:t>support</a:t>
            </a:r>
            <a:r>
              <a:rPr lang="it-IT" dirty="0" smtClean="0"/>
              <a:t> to </a:t>
            </a:r>
            <a:r>
              <a:rPr lang="it-IT" dirty="0" err="1" smtClean="0"/>
              <a:t>prepare</a:t>
            </a:r>
            <a:r>
              <a:rPr lang="it-IT" dirty="0" smtClean="0"/>
              <a:t> </a:t>
            </a:r>
            <a:r>
              <a:rPr lang="it-IT" dirty="0" err="1" smtClean="0"/>
              <a:t>all</a:t>
            </a:r>
            <a:r>
              <a:rPr lang="it-IT" dirty="0" smtClean="0"/>
              <a:t> the </a:t>
            </a:r>
            <a:r>
              <a:rPr lang="it-IT" dirty="0" err="1" smtClean="0"/>
              <a:t>necessary</a:t>
            </a:r>
            <a:r>
              <a:rPr lang="it-IT" dirty="0" smtClean="0"/>
              <a:t> </a:t>
            </a:r>
            <a:r>
              <a:rPr lang="it-IT" dirty="0" err="1" smtClean="0"/>
              <a:t>documentation</a:t>
            </a:r>
            <a:endParaRPr lang="it-IT" dirty="0" smtClean="0"/>
          </a:p>
          <a:p>
            <a:pPr lvl="1"/>
            <a:r>
              <a:rPr lang="it-IT" dirty="0" err="1" smtClean="0"/>
              <a:t>Identify</a:t>
            </a:r>
            <a:r>
              <a:rPr lang="it-IT" dirty="0" smtClean="0"/>
              <a:t> an </a:t>
            </a:r>
            <a:r>
              <a:rPr lang="it-IT" dirty="0" err="1" smtClean="0"/>
              <a:t>adequate</a:t>
            </a:r>
            <a:r>
              <a:rPr lang="it-IT" dirty="0" smtClean="0"/>
              <a:t> building for </a:t>
            </a:r>
            <a:r>
              <a:rPr lang="it-IT" dirty="0" err="1" smtClean="0"/>
              <a:t>your</a:t>
            </a:r>
            <a:r>
              <a:rPr lang="it-IT" dirty="0" smtClean="0"/>
              <a:t> company (</a:t>
            </a:r>
            <a:r>
              <a:rPr lang="it-IT" dirty="0" err="1" smtClean="0"/>
              <a:t>which</a:t>
            </a:r>
            <a:r>
              <a:rPr lang="it-IT" dirty="0" smtClean="0"/>
              <a:t> </a:t>
            </a:r>
            <a:r>
              <a:rPr lang="it-IT" dirty="0" err="1" smtClean="0"/>
              <a:t>is</a:t>
            </a:r>
            <a:r>
              <a:rPr lang="it-IT" dirty="0" smtClean="0"/>
              <a:t> </a:t>
            </a:r>
            <a:r>
              <a:rPr lang="it-IT" dirty="0" err="1" smtClean="0"/>
              <a:t>really</a:t>
            </a:r>
            <a:r>
              <a:rPr lang="it-IT" dirty="0" smtClean="0"/>
              <a:t> on sale), </a:t>
            </a:r>
            <a:r>
              <a:rPr lang="it-IT" dirty="0" err="1" smtClean="0"/>
              <a:t>ask</a:t>
            </a:r>
            <a:r>
              <a:rPr lang="it-IT" dirty="0" smtClean="0"/>
              <a:t> for </a:t>
            </a:r>
            <a:r>
              <a:rPr lang="it-IT" dirty="0" err="1" smtClean="0"/>
              <a:t>pictures</a:t>
            </a:r>
            <a:r>
              <a:rPr lang="it-IT" dirty="0" smtClean="0"/>
              <a:t>, </a:t>
            </a:r>
            <a:r>
              <a:rPr lang="it-IT" dirty="0" err="1" smtClean="0"/>
              <a:t>maps</a:t>
            </a:r>
            <a:r>
              <a:rPr lang="it-IT" dirty="0" smtClean="0"/>
              <a:t> and an estimate of the </a:t>
            </a:r>
            <a:r>
              <a:rPr lang="it-IT" dirty="0" err="1" smtClean="0"/>
              <a:t>rental</a:t>
            </a:r>
            <a:r>
              <a:rPr lang="it-IT" dirty="0" smtClean="0"/>
              <a:t>/</a:t>
            </a:r>
            <a:r>
              <a:rPr lang="it-IT" dirty="0" err="1" smtClean="0"/>
              <a:t>purchase</a:t>
            </a:r>
            <a:r>
              <a:rPr lang="it-IT" dirty="0" smtClean="0"/>
              <a:t> </a:t>
            </a:r>
            <a:r>
              <a:rPr lang="it-IT" dirty="0" err="1" smtClean="0"/>
              <a:t>cost</a:t>
            </a:r>
            <a:endParaRPr lang="it-IT" dirty="0" smtClean="0"/>
          </a:p>
          <a:p>
            <a:pPr lvl="2"/>
            <a:endParaRPr lang="it-IT" dirty="0"/>
          </a:p>
        </p:txBody>
      </p:sp>
    </p:spTree>
    <p:extLst>
      <p:ext uri="{BB962C8B-B14F-4D97-AF65-F5344CB8AC3E}">
        <p14:creationId xmlns:p14="http://schemas.microsoft.com/office/powerpoint/2010/main" val="87748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accent5"/>
                </a:solidFill>
              </a:rPr>
              <a:t>SUB-GROUP 3</a:t>
            </a:r>
            <a:endParaRPr lang="it-IT" dirty="0">
              <a:solidFill>
                <a:schemeClr val="accent5"/>
              </a:solidFill>
            </a:endParaRPr>
          </a:p>
        </p:txBody>
      </p:sp>
      <p:sp>
        <p:nvSpPr>
          <p:cNvPr id="3" name="Segnaposto contenuto 2"/>
          <p:cNvSpPr>
            <a:spLocks noGrp="1"/>
          </p:cNvSpPr>
          <p:nvPr>
            <p:ph sz="half" idx="1"/>
          </p:nvPr>
        </p:nvSpPr>
        <p:spPr/>
        <p:txBody>
          <a:bodyPr>
            <a:normAutofit/>
          </a:bodyPr>
          <a:lstStyle/>
          <a:p>
            <a:r>
              <a:rPr lang="en-GB" dirty="0" smtClean="0"/>
              <a:t>Your responsibilities are: </a:t>
            </a:r>
          </a:p>
          <a:p>
            <a:pPr lvl="1"/>
            <a:r>
              <a:rPr lang="en-GB" dirty="0"/>
              <a:t>preparation of financial sections of the presentation </a:t>
            </a:r>
            <a:endParaRPr lang="en-GB" dirty="0" smtClean="0"/>
          </a:p>
          <a:p>
            <a:pPr lvl="1"/>
            <a:r>
              <a:rPr lang="en-GB" dirty="0"/>
              <a:t>i</a:t>
            </a:r>
            <a:r>
              <a:rPr lang="en-GB" dirty="0" smtClean="0"/>
              <a:t>nvestigate if and how you can create trade agreements with other groups</a:t>
            </a:r>
          </a:p>
          <a:p>
            <a:pPr lvl="1"/>
            <a:r>
              <a:rPr lang="en-US" dirty="0"/>
              <a:t>d</a:t>
            </a:r>
            <a:r>
              <a:rPr lang="en-US" dirty="0" smtClean="0"/>
              <a:t>efine an investment plan for the start-up and launch of your business idea</a:t>
            </a:r>
            <a:endParaRPr lang="en-US" dirty="0"/>
          </a:p>
        </p:txBody>
      </p:sp>
      <p:sp>
        <p:nvSpPr>
          <p:cNvPr id="7" name="Segnaposto contenuto 6"/>
          <p:cNvSpPr>
            <a:spLocks noGrp="1"/>
          </p:cNvSpPr>
          <p:nvPr>
            <p:ph sz="half" idx="2"/>
          </p:nvPr>
        </p:nvSpPr>
        <p:spPr/>
        <p:txBody>
          <a:bodyPr>
            <a:normAutofit/>
          </a:bodyPr>
          <a:lstStyle/>
          <a:p>
            <a:r>
              <a:rPr lang="it-IT" dirty="0" err="1" smtClean="0"/>
              <a:t>Tasks</a:t>
            </a:r>
            <a:endParaRPr lang="it-IT" dirty="0" smtClean="0"/>
          </a:p>
          <a:p>
            <a:pPr lvl="1"/>
            <a:r>
              <a:rPr lang="it-IT" dirty="0" err="1" smtClean="0"/>
              <a:t>Ask</a:t>
            </a:r>
            <a:r>
              <a:rPr lang="it-IT" dirty="0" smtClean="0"/>
              <a:t> and </a:t>
            </a:r>
            <a:r>
              <a:rPr lang="it-IT" dirty="0" err="1" smtClean="0"/>
              <a:t>collect</a:t>
            </a:r>
            <a:r>
              <a:rPr lang="it-IT" dirty="0" smtClean="0"/>
              <a:t> information from </a:t>
            </a:r>
            <a:r>
              <a:rPr lang="it-IT" dirty="0" err="1" smtClean="0"/>
              <a:t>all</a:t>
            </a:r>
            <a:r>
              <a:rPr lang="it-IT" dirty="0" smtClean="0"/>
              <a:t> the </a:t>
            </a:r>
            <a:r>
              <a:rPr lang="it-IT" dirty="0" err="1" smtClean="0"/>
              <a:t>other</a:t>
            </a:r>
            <a:r>
              <a:rPr lang="it-IT" dirty="0" smtClean="0"/>
              <a:t> sub </a:t>
            </a:r>
            <a:r>
              <a:rPr lang="it-IT" dirty="0" err="1" smtClean="0"/>
              <a:t>groups</a:t>
            </a:r>
            <a:r>
              <a:rPr lang="it-IT" dirty="0" smtClean="0"/>
              <a:t> </a:t>
            </a:r>
          </a:p>
          <a:p>
            <a:pPr lvl="1"/>
            <a:r>
              <a:rPr lang="it-IT" dirty="0" smtClean="0"/>
              <a:t>Use an online software to </a:t>
            </a:r>
            <a:r>
              <a:rPr lang="it-IT" dirty="0" err="1" smtClean="0"/>
              <a:t>prepare</a:t>
            </a:r>
            <a:r>
              <a:rPr lang="it-IT" dirty="0" smtClean="0"/>
              <a:t> a  </a:t>
            </a:r>
            <a:r>
              <a:rPr lang="it-IT" dirty="0" err="1" smtClean="0"/>
              <a:t>three-year</a:t>
            </a:r>
            <a:r>
              <a:rPr lang="it-IT" dirty="0" smtClean="0"/>
              <a:t> budget estimate of </a:t>
            </a:r>
            <a:r>
              <a:rPr lang="it-IT" dirty="0" err="1" smtClean="0"/>
              <a:t>your</a:t>
            </a:r>
            <a:r>
              <a:rPr lang="it-IT" dirty="0" smtClean="0"/>
              <a:t> business idea (</a:t>
            </a:r>
            <a:r>
              <a:rPr lang="it-IT" dirty="0" err="1" smtClean="0">
                <a:hlinkClick r:id="rId2"/>
              </a:rPr>
              <a:t>enloop</a:t>
            </a:r>
            <a:r>
              <a:rPr lang="it-IT" dirty="0" smtClean="0"/>
              <a:t> or </a:t>
            </a:r>
            <a:r>
              <a:rPr lang="it-IT" dirty="0" err="1" smtClean="0">
                <a:hlinkClick r:id="rId3"/>
              </a:rPr>
              <a:t>Bplans</a:t>
            </a:r>
            <a:r>
              <a:rPr lang="it-IT" dirty="0" smtClean="0"/>
              <a:t> or </a:t>
            </a:r>
            <a:r>
              <a:rPr lang="it-IT" dirty="0" err="1" smtClean="0">
                <a:hlinkClick r:id="rId4"/>
              </a:rPr>
              <a:t>iPlanner</a:t>
            </a:r>
            <a:r>
              <a:rPr lang="it-IT" dirty="0" smtClean="0"/>
              <a:t>)</a:t>
            </a:r>
          </a:p>
          <a:p>
            <a:pPr lvl="1"/>
            <a:r>
              <a:rPr lang="it-IT" dirty="0" err="1" smtClean="0"/>
              <a:t>Contact</a:t>
            </a:r>
            <a:r>
              <a:rPr lang="it-IT" dirty="0" smtClean="0"/>
              <a:t> the </a:t>
            </a:r>
            <a:r>
              <a:rPr lang="it-IT" dirty="0" err="1" smtClean="0"/>
              <a:t>local</a:t>
            </a:r>
            <a:r>
              <a:rPr lang="it-IT" dirty="0" smtClean="0"/>
              <a:t> and </a:t>
            </a:r>
            <a:r>
              <a:rPr lang="it-IT" dirty="0" err="1" smtClean="0"/>
              <a:t>international</a:t>
            </a:r>
            <a:r>
              <a:rPr lang="it-IT" dirty="0" smtClean="0"/>
              <a:t> sponsor</a:t>
            </a:r>
          </a:p>
          <a:p>
            <a:pPr lvl="1"/>
            <a:r>
              <a:rPr lang="it-IT" dirty="0" err="1" smtClean="0"/>
              <a:t>Ask</a:t>
            </a:r>
            <a:r>
              <a:rPr lang="it-IT" dirty="0" smtClean="0"/>
              <a:t> the </a:t>
            </a:r>
            <a:r>
              <a:rPr lang="it-IT" dirty="0" err="1" smtClean="0"/>
              <a:t>local</a:t>
            </a:r>
            <a:r>
              <a:rPr lang="it-IT" dirty="0" smtClean="0"/>
              <a:t> </a:t>
            </a:r>
            <a:r>
              <a:rPr lang="it-IT" dirty="0" err="1" smtClean="0"/>
              <a:t>bank</a:t>
            </a:r>
            <a:r>
              <a:rPr lang="it-IT" dirty="0" smtClean="0"/>
              <a:t> for a </a:t>
            </a:r>
            <a:r>
              <a:rPr lang="it-IT" dirty="0" err="1" smtClean="0"/>
              <a:t>laon</a:t>
            </a:r>
            <a:r>
              <a:rPr lang="it-IT" dirty="0" smtClean="0"/>
              <a:t> </a:t>
            </a:r>
            <a:r>
              <a:rPr lang="it-IT" dirty="0" err="1" smtClean="0"/>
              <a:t>feasibility</a:t>
            </a:r>
            <a:r>
              <a:rPr lang="it-IT" dirty="0" smtClean="0"/>
              <a:t> </a:t>
            </a:r>
            <a:r>
              <a:rPr lang="it-IT" dirty="0" err="1" smtClean="0"/>
              <a:t>plan</a:t>
            </a:r>
            <a:endParaRPr lang="it-IT" dirty="0" smtClean="0"/>
          </a:p>
          <a:p>
            <a:pPr lvl="2"/>
            <a:endParaRPr lang="it-IT" dirty="0"/>
          </a:p>
        </p:txBody>
      </p:sp>
    </p:spTree>
    <p:extLst>
      <p:ext uri="{BB962C8B-B14F-4D97-AF65-F5344CB8AC3E}">
        <p14:creationId xmlns:p14="http://schemas.microsoft.com/office/powerpoint/2010/main" val="239858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7030A0"/>
                </a:solidFill>
              </a:rPr>
              <a:t>SUB-GROUP </a:t>
            </a:r>
            <a:r>
              <a:rPr lang="it-IT" b="1" dirty="0" smtClean="0">
                <a:solidFill>
                  <a:srgbClr val="7030A0"/>
                </a:solidFill>
              </a:rPr>
              <a:t>4</a:t>
            </a:r>
            <a:endParaRPr lang="it-IT" dirty="0">
              <a:solidFill>
                <a:srgbClr val="7030A0"/>
              </a:solidFill>
            </a:endParaRPr>
          </a:p>
        </p:txBody>
      </p:sp>
      <p:sp>
        <p:nvSpPr>
          <p:cNvPr id="3" name="Segnaposto contenuto 2"/>
          <p:cNvSpPr>
            <a:spLocks noGrp="1"/>
          </p:cNvSpPr>
          <p:nvPr>
            <p:ph sz="half" idx="1"/>
          </p:nvPr>
        </p:nvSpPr>
        <p:spPr/>
        <p:txBody>
          <a:bodyPr>
            <a:normAutofit lnSpcReduction="10000"/>
          </a:bodyPr>
          <a:lstStyle/>
          <a:p>
            <a:r>
              <a:rPr lang="en-GB" dirty="0" smtClean="0"/>
              <a:t>Your responsibilities are: </a:t>
            </a:r>
          </a:p>
          <a:p>
            <a:pPr lvl="1"/>
            <a:r>
              <a:rPr lang="en-GB" dirty="0"/>
              <a:t>comparison of the national reports on market research, as well as the competitor </a:t>
            </a:r>
            <a:r>
              <a:rPr lang="en-GB" dirty="0" smtClean="0"/>
              <a:t>analysis</a:t>
            </a:r>
          </a:p>
          <a:p>
            <a:pPr lvl="1"/>
            <a:r>
              <a:rPr lang="en-GB" dirty="0" smtClean="0"/>
              <a:t>description </a:t>
            </a:r>
            <a:r>
              <a:rPr lang="en-GB" dirty="0"/>
              <a:t>of the decisional process for the choice of the final target </a:t>
            </a:r>
            <a:r>
              <a:rPr lang="en-GB" dirty="0" smtClean="0"/>
              <a:t>group and the </a:t>
            </a:r>
            <a:r>
              <a:rPr lang="en-GB" dirty="0"/>
              <a:t>selected </a:t>
            </a:r>
            <a:r>
              <a:rPr lang="en-GB" dirty="0" smtClean="0"/>
              <a:t>country</a:t>
            </a:r>
          </a:p>
          <a:p>
            <a:pPr lvl="1"/>
            <a:r>
              <a:rPr lang="en-GB" dirty="0" smtClean="0"/>
              <a:t>elaboration </a:t>
            </a:r>
            <a:r>
              <a:rPr lang="en-GB" dirty="0"/>
              <a:t>of a final national and European market strategy</a:t>
            </a:r>
            <a:endParaRPr lang="en-US" dirty="0"/>
          </a:p>
        </p:txBody>
      </p:sp>
      <p:sp>
        <p:nvSpPr>
          <p:cNvPr id="7" name="Segnaposto contenuto 6"/>
          <p:cNvSpPr>
            <a:spLocks noGrp="1"/>
          </p:cNvSpPr>
          <p:nvPr>
            <p:ph sz="half" idx="2"/>
          </p:nvPr>
        </p:nvSpPr>
        <p:spPr/>
        <p:txBody>
          <a:bodyPr>
            <a:normAutofit lnSpcReduction="10000"/>
          </a:bodyPr>
          <a:lstStyle/>
          <a:p>
            <a:r>
              <a:rPr lang="it-IT" dirty="0" err="1" smtClean="0"/>
              <a:t>Tasks</a:t>
            </a:r>
            <a:endParaRPr lang="it-IT" dirty="0" smtClean="0"/>
          </a:p>
          <a:p>
            <a:pPr lvl="1"/>
            <a:r>
              <a:rPr lang="it-IT" dirty="0" err="1" smtClean="0"/>
              <a:t>Search</a:t>
            </a:r>
            <a:r>
              <a:rPr lang="it-IT" dirty="0" smtClean="0"/>
              <a:t> and </a:t>
            </a:r>
            <a:r>
              <a:rPr lang="it-IT" dirty="0" err="1" smtClean="0"/>
              <a:t>describe</a:t>
            </a:r>
            <a:r>
              <a:rPr lang="it-IT" dirty="0" smtClean="0"/>
              <a:t> the </a:t>
            </a:r>
            <a:r>
              <a:rPr lang="it-IT" dirty="0" err="1" smtClean="0"/>
              <a:t>main</a:t>
            </a:r>
            <a:r>
              <a:rPr lang="it-IT" dirty="0" smtClean="0"/>
              <a:t> competitors</a:t>
            </a:r>
          </a:p>
          <a:p>
            <a:pPr lvl="1"/>
            <a:r>
              <a:rPr lang="it-IT" dirty="0" err="1" smtClean="0"/>
              <a:t>Analyse</a:t>
            </a:r>
            <a:r>
              <a:rPr lang="it-IT" dirty="0" smtClean="0"/>
              <a:t> data from market </a:t>
            </a:r>
            <a:r>
              <a:rPr lang="it-IT" dirty="0" err="1" smtClean="0"/>
              <a:t>research</a:t>
            </a:r>
            <a:r>
              <a:rPr lang="it-IT" dirty="0" smtClean="0"/>
              <a:t> and </a:t>
            </a:r>
            <a:r>
              <a:rPr lang="it-IT" dirty="0" err="1" smtClean="0"/>
              <a:t>provide</a:t>
            </a:r>
            <a:r>
              <a:rPr lang="it-IT" dirty="0" smtClean="0"/>
              <a:t> </a:t>
            </a:r>
            <a:r>
              <a:rPr lang="it-IT" dirty="0" err="1" smtClean="0"/>
              <a:t>details</a:t>
            </a:r>
            <a:r>
              <a:rPr lang="it-IT" dirty="0" smtClean="0"/>
              <a:t> on </a:t>
            </a:r>
            <a:r>
              <a:rPr lang="it-IT" dirty="0" err="1" smtClean="0"/>
              <a:t>how</a:t>
            </a:r>
            <a:r>
              <a:rPr lang="it-IT" dirty="0" smtClean="0"/>
              <a:t> and </a:t>
            </a:r>
            <a:r>
              <a:rPr lang="it-IT" dirty="0" err="1" smtClean="0"/>
              <a:t>why</a:t>
            </a:r>
            <a:r>
              <a:rPr lang="it-IT" dirty="0" smtClean="0"/>
              <a:t> </a:t>
            </a:r>
            <a:r>
              <a:rPr lang="it-IT" dirty="0" err="1" smtClean="0"/>
              <a:t>you</a:t>
            </a:r>
            <a:r>
              <a:rPr lang="it-IT" dirty="0" smtClean="0"/>
              <a:t> </a:t>
            </a:r>
            <a:r>
              <a:rPr lang="it-IT" dirty="0" err="1" smtClean="0"/>
              <a:t>decided</a:t>
            </a:r>
            <a:r>
              <a:rPr lang="it-IT" dirty="0" smtClean="0"/>
              <a:t> to focus on a </a:t>
            </a:r>
            <a:r>
              <a:rPr lang="it-IT" dirty="0" err="1" smtClean="0"/>
              <a:t>certain</a:t>
            </a:r>
            <a:r>
              <a:rPr lang="it-IT" dirty="0" smtClean="0"/>
              <a:t> target </a:t>
            </a:r>
            <a:r>
              <a:rPr lang="it-IT" dirty="0" err="1" smtClean="0"/>
              <a:t>group</a:t>
            </a:r>
            <a:r>
              <a:rPr lang="it-IT" dirty="0" smtClean="0"/>
              <a:t> and on a </a:t>
            </a:r>
            <a:r>
              <a:rPr lang="it-IT" dirty="0" err="1" smtClean="0"/>
              <a:t>specific</a:t>
            </a:r>
            <a:r>
              <a:rPr lang="it-IT" dirty="0" smtClean="0"/>
              <a:t> country (or </a:t>
            </a:r>
            <a:r>
              <a:rPr lang="it-IT" dirty="0" err="1" smtClean="0"/>
              <a:t>internationally</a:t>
            </a:r>
            <a:r>
              <a:rPr lang="it-IT" dirty="0" smtClean="0"/>
              <a:t>)</a:t>
            </a:r>
          </a:p>
          <a:p>
            <a:pPr lvl="1"/>
            <a:r>
              <a:rPr lang="it-IT" dirty="0" err="1" smtClean="0"/>
              <a:t>Crate</a:t>
            </a:r>
            <a:r>
              <a:rPr lang="it-IT" dirty="0" smtClean="0"/>
              <a:t> a video </a:t>
            </a:r>
            <a:r>
              <a:rPr lang="it-IT" dirty="0" err="1" smtClean="0"/>
              <a:t>that</a:t>
            </a:r>
            <a:r>
              <a:rPr lang="it-IT" dirty="0" smtClean="0"/>
              <a:t> </a:t>
            </a:r>
            <a:r>
              <a:rPr lang="it-IT" dirty="0" err="1" smtClean="0"/>
              <a:t>describe</a:t>
            </a:r>
            <a:r>
              <a:rPr lang="it-IT" dirty="0" smtClean="0"/>
              <a:t> </a:t>
            </a:r>
            <a:r>
              <a:rPr lang="it-IT" dirty="0" err="1" smtClean="0"/>
              <a:t>your</a:t>
            </a:r>
            <a:r>
              <a:rPr lang="it-IT" dirty="0" smtClean="0"/>
              <a:t> target </a:t>
            </a:r>
            <a:r>
              <a:rPr lang="it-IT" dirty="0" err="1" smtClean="0"/>
              <a:t>group</a:t>
            </a:r>
            <a:r>
              <a:rPr lang="it-IT" dirty="0" smtClean="0"/>
              <a:t> and </a:t>
            </a:r>
            <a:r>
              <a:rPr lang="it-IT" dirty="0" err="1" smtClean="0"/>
              <a:t>your</a:t>
            </a:r>
            <a:r>
              <a:rPr lang="it-IT" dirty="0" smtClean="0"/>
              <a:t> market </a:t>
            </a:r>
            <a:r>
              <a:rPr lang="it-IT" dirty="0" err="1" smtClean="0"/>
              <a:t>strategy</a:t>
            </a:r>
            <a:r>
              <a:rPr lang="it-IT" dirty="0" smtClean="0"/>
              <a:t> (</a:t>
            </a:r>
            <a:r>
              <a:rPr lang="it-IT" dirty="0" err="1" smtClean="0">
                <a:hlinkClick r:id="rId2"/>
              </a:rPr>
              <a:t>stupeflix</a:t>
            </a:r>
            <a:r>
              <a:rPr lang="it-IT" dirty="0" smtClean="0"/>
              <a:t> or </a:t>
            </a:r>
            <a:r>
              <a:rPr lang="it-IT" dirty="0" err="1" smtClean="0">
                <a:hlinkClick r:id="rId3"/>
              </a:rPr>
              <a:t>wevideo</a:t>
            </a:r>
            <a:r>
              <a:rPr lang="it-IT" dirty="0" smtClean="0"/>
              <a:t> or </a:t>
            </a:r>
            <a:r>
              <a:rPr lang="it-IT" dirty="0" err="1" smtClean="0">
                <a:hlinkClick r:id="rId4"/>
              </a:rPr>
              <a:t>kizoa</a:t>
            </a:r>
            <a:r>
              <a:rPr lang="it-IT" dirty="0" smtClean="0"/>
              <a:t>)</a:t>
            </a:r>
          </a:p>
          <a:p>
            <a:pPr lvl="1"/>
            <a:endParaRPr lang="it-IT" dirty="0" smtClean="0"/>
          </a:p>
          <a:p>
            <a:pPr lvl="2"/>
            <a:endParaRPr lang="it-IT" dirty="0"/>
          </a:p>
        </p:txBody>
      </p:sp>
    </p:spTree>
    <p:extLst>
      <p:ext uri="{BB962C8B-B14F-4D97-AF65-F5344CB8AC3E}">
        <p14:creationId xmlns:p14="http://schemas.microsoft.com/office/powerpoint/2010/main" val="1950555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Final</a:t>
            </a:r>
            <a:r>
              <a:rPr lang="it-IT" b="1" dirty="0" smtClean="0"/>
              <a:t> </a:t>
            </a:r>
            <a:r>
              <a:rPr lang="it-IT" b="1" dirty="0" err="1" smtClean="0"/>
              <a:t>activity</a:t>
            </a:r>
            <a:r>
              <a:rPr lang="it-IT" b="1" dirty="0" smtClean="0"/>
              <a:t> of the </a:t>
            </a:r>
            <a:r>
              <a:rPr lang="it-IT" b="1" dirty="0" err="1" smtClean="0"/>
              <a:t>module</a:t>
            </a:r>
            <a:r>
              <a:rPr lang="it-IT" b="1" dirty="0" smtClean="0"/>
              <a:t> </a:t>
            </a:r>
            <a:r>
              <a:rPr lang="it-IT" dirty="0" smtClean="0"/>
              <a:t/>
            </a:r>
            <a:br>
              <a:rPr lang="it-IT" dirty="0" smtClean="0"/>
            </a:br>
            <a:r>
              <a:rPr lang="en-US" i="1" dirty="0">
                <a:solidFill>
                  <a:schemeClr val="accent2"/>
                </a:solidFill>
              </a:rPr>
              <a:t>Technical visits at business incubators</a:t>
            </a:r>
            <a:endParaRPr lang="it-IT" i="1" dirty="0">
              <a:solidFill>
                <a:schemeClr val="accent2"/>
              </a:solidFill>
            </a:endParaRPr>
          </a:p>
        </p:txBody>
      </p:sp>
      <p:sp>
        <p:nvSpPr>
          <p:cNvPr id="3" name="Segnaposto contenuto 2"/>
          <p:cNvSpPr>
            <a:spLocks noGrp="1"/>
          </p:cNvSpPr>
          <p:nvPr>
            <p:ph idx="1"/>
          </p:nvPr>
        </p:nvSpPr>
        <p:spPr/>
        <p:txBody>
          <a:bodyPr>
            <a:normAutofit fontScale="85000" lnSpcReduction="20000"/>
          </a:bodyPr>
          <a:lstStyle/>
          <a:p>
            <a:pPr marL="0" indent="0">
              <a:buNone/>
            </a:pPr>
            <a:r>
              <a:rPr lang="en-US" b="1" i="1" dirty="0" smtClean="0"/>
              <a:t>Guideline for teachers</a:t>
            </a:r>
          </a:p>
          <a:p>
            <a:r>
              <a:rPr lang="en-GB" dirty="0"/>
              <a:t>One of the key aspects in the elaboration of a business plan is to have a complete awareness on the various administrative, bureaucratic and financial requirements for the start-up of a specific type of company.</a:t>
            </a:r>
            <a:endParaRPr lang="it-IT" dirty="0"/>
          </a:p>
          <a:p>
            <a:r>
              <a:rPr lang="en-GB" dirty="0"/>
              <a:t>Even though not all the national sub-groups will work at the preparation of the same sections of the final presentation, it is fundamental that all the students involved in the project will acquire basic knowledge on the different type of companies in their country, the bureaucratic process to open them, as well as the principles for the preparation of a three-year budget estimate and the identification of the financial requirements. </a:t>
            </a:r>
            <a:endParaRPr lang="it-IT" dirty="0"/>
          </a:p>
          <a:p>
            <a:r>
              <a:rPr lang="en-GB" dirty="0"/>
              <a:t>If your students’ curriculum don’t include relevant subjects for the acquisition of these competences, the best way is to organize a visit to a business incubator or a similar organization in your area, where they can take part at a practical workshop focused on their transnational business ideas.</a:t>
            </a:r>
            <a:r>
              <a:rPr lang="en-GB" dirty="0" smtClean="0"/>
              <a:t> </a:t>
            </a:r>
            <a:endParaRPr lang="it-IT" dirty="0"/>
          </a:p>
        </p:txBody>
      </p:sp>
    </p:spTree>
    <p:extLst>
      <p:ext uri="{BB962C8B-B14F-4D97-AF65-F5344CB8AC3E}">
        <p14:creationId xmlns:p14="http://schemas.microsoft.com/office/powerpoint/2010/main" val="205908895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1490</TotalTime>
  <Words>976</Words>
  <Application>Microsoft Office PowerPoint</Application>
  <PresentationFormat>Widescreen</PresentationFormat>
  <Paragraphs>83</Paragraphs>
  <Slides>10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Calibri</vt:lpstr>
      <vt:lpstr>Calibri Light</vt:lpstr>
      <vt:lpstr>Tema di Office</vt:lpstr>
      <vt:lpstr>MODULE 4</vt:lpstr>
      <vt:lpstr>Topic 1 Introduction</vt:lpstr>
      <vt:lpstr>Topic 2 The final presentation</vt:lpstr>
      <vt:lpstr>Topic 2 The final presentation</vt:lpstr>
      <vt:lpstr>SUB-GROUP 1</vt:lpstr>
      <vt:lpstr>SUB-GROUP 2</vt:lpstr>
      <vt:lpstr>SUB-GROUP 3</vt:lpstr>
      <vt:lpstr>SUB-GROUP 4</vt:lpstr>
      <vt:lpstr>Final activity of the module  Technical visits at business incubators</vt:lpstr>
      <vt:lpstr>Meeting in June 2016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Altheo</dc:creator>
  <cp:lastModifiedBy>Altheo</cp:lastModifiedBy>
  <cp:revision>59</cp:revision>
  <dcterms:created xsi:type="dcterms:W3CDTF">2015-05-04T07:29:15Z</dcterms:created>
  <dcterms:modified xsi:type="dcterms:W3CDTF">2016-04-13T20:38:40Z</dcterms:modified>
</cp:coreProperties>
</file>