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4" r:id="rId4"/>
    <p:sldId id="293" r:id="rId5"/>
    <p:sldId id="280" r:id="rId6"/>
    <p:sldId id="295" r:id="rId7"/>
    <p:sldId id="296" r:id="rId8"/>
    <p:sldId id="297" r:id="rId9"/>
    <p:sldId id="271" r:id="rId10"/>
    <p:sldId id="275" r:id="rId1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9" autoAdjust="0"/>
    <p:restoredTop sz="94660"/>
  </p:normalViewPr>
  <p:slideViewPr>
    <p:cSldViewPr snapToGrid="0">
      <p:cViewPr varScale="1">
        <p:scale>
          <a:sx n="71" d="100"/>
          <a:sy n="71" d="100"/>
        </p:scale>
        <p:origin x="78" y="2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31A3AF0F-63CE-4D4B-A928-21D88D63B967}" type="datetimeFigureOut">
              <a:rPr lang="it-IT" smtClean="0"/>
              <a:t>01/06/2016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2BD122A-9590-43F9-89EE-A222B6FAEFFB}" type="slidenum">
              <a:rPr lang="it-IT" smtClean="0"/>
              <a:t>‹#›</a:t>
            </a:fld>
            <a:endParaRPr lang="it-IT"/>
          </a:p>
        </p:txBody>
      </p:sp>
    </p:spTree>
    <p:extLst>
      <p:ext uri="{BB962C8B-B14F-4D97-AF65-F5344CB8AC3E}">
        <p14:creationId xmlns:p14="http://schemas.microsoft.com/office/powerpoint/2010/main" val="3727641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1A3AF0F-63CE-4D4B-A928-21D88D63B967}" type="datetimeFigureOut">
              <a:rPr lang="it-IT" smtClean="0"/>
              <a:t>01/06/2016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2BD122A-9590-43F9-89EE-A222B6FAEFFB}" type="slidenum">
              <a:rPr lang="it-IT" smtClean="0"/>
              <a:t>‹#›</a:t>
            </a:fld>
            <a:endParaRPr lang="it-IT"/>
          </a:p>
        </p:txBody>
      </p:sp>
    </p:spTree>
    <p:extLst>
      <p:ext uri="{BB962C8B-B14F-4D97-AF65-F5344CB8AC3E}">
        <p14:creationId xmlns:p14="http://schemas.microsoft.com/office/powerpoint/2010/main" val="685395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1A3AF0F-63CE-4D4B-A928-21D88D63B967}" type="datetimeFigureOut">
              <a:rPr lang="it-IT" smtClean="0"/>
              <a:t>01/06/2016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2BD122A-9590-43F9-89EE-A222B6FAEFFB}" type="slidenum">
              <a:rPr lang="it-IT" smtClean="0"/>
              <a:t>‹#›</a:t>
            </a:fld>
            <a:endParaRPr lang="it-IT"/>
          </a:p>
        </p:txBody>
      </p:sp>
    </p:spTree>
    <p:extLst>
      <p:ext uri="{BB962C8B-B14F-4D97-AF65-F5344CB8AC3E}">
        <p14:creationId xmlns:p14="http://schemas.microsoft.com/office/powerpoint/2010/main" val="3092803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1A3AF0F-63CE-4D4B-A928-21D88D63B967}" type="datetimeFigureOut">
              <a:rPr lang="it-IT" smtClean="0"/>
              <a:t>01/06/2016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2BD122A-9590-43F9-89EE-A222B6FAEFFB}" type="slidenum">
              <a:rPr lang="it-IT" smtClean="0"/>
              <a:t>‹#›</a:t>
            </a:fld>
            <a:endParaRPr lang="it-IT"/>
          </a:p>
        </p:txBody>
      </p:sp>
    </p:spTree>
    <p:extLst>
      <p:ext uri="{BB962C8B-B14F-4D97-AF65-F5344CB8AC3E}">
        <p14:creationId xmlns:p14="http://schemas.microsoft.com/office/powerpoint/2010/main" val="3144069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31A3AF0F-63CE-4D4B-A928-21D88D63B967}" type="datetimeFigureOut">
              <a:rPr lang="it-IT" smtClean="0"/>
              <a:t>01/06/2016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2BD122A-9590-43F9-89EE-A222B6FAEFFB}" type="slidenum">
              <a:rPr lang="it-IT" smtClean="0"/>
              <a:t>‹#›</a:t>
            </a:fld>
            <a:endParaRPr lang="it-IT"/>
          </a:p>
        </p:txBody>
      </p:sp>
    </p:spTree>
    <p:extLst>
      <p:ext uri="{BB962C8B-B14F-4D97-AF65-F5344CB8AC3E}">
        <p14:creationId xmlns:p14="http://schemas.microsoft.com/office/powerpoint/2010/main" val="3876122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31A3AF0F-63CE-4D4B-A928-21D88D63B967}" type="datetimeFigureOut">
              <a:rPr lang="it-IT" smtClean="0"/>
              <a:t>01/06/2016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2BD122A-9590-43F9-89EE-A222B6FAEFFB}" type="slidenum">
              <a:rPr lang="it-IT" smtClean="0"/>
              <a:t>‹#›</a:t>
            </a:fld>
            <a:endParaRPr lang="it-IT"/>
          </a:p>
        </p:txBody>
      </p:sp>
    </p:spTree>
    <p:extLst>
      <p:ext uri="{BB962C8B-B14F-4D97-AF65-F5344CB8AC3E}">
        <p14:creationId xmlns:p14="http://schemas.microsoft.com/office/powerpoint/2010/main" val="527388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31A3AF0F-63CE-4D4B-A928-21D88D63B967}" type="datetimeFigureOut">
              <a:rPr lang="it-IT" smtClean="0"/>
              <a:t>01/06/2016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2BD122A-9590-43F9-89EE-A222B6FAEFFB}" type="slidenum">
              <a:rPr lang="it-IT" smtClean="0"/>
              <a:t>‹#›</a:t>
            </a:fld>
            <a:endParaRPr lang="it-IT"/>
          </a:p>
        </p:txBody>
      </p:sp>
    </p:spTree>
    <p:extLst>
      <p:ext uri="{BB962C8B-B14F-4D97-AF65-F5344CB8AC3E}">
        <p14:creationId xmlns:p14="http://schemas.microsoft.com/office/powerpoint/2010/main" val="3169123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31A3AF0F-63CE-4D4B-A928-21D88D63B967}" type="datetimeFigureOut">
              <a:rPr lang="it-IT" smtClean="0"/>
              <a:t>01/06/2016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2BD122A-9590-43F9-89EE-A222B6FAEFFB}" type="slidenum">
              <a:rPr lang="it-IT" smtClean="0"/>
              <a:t>‹#›</a:t>
            </a:fld>
            <a:endParaRPr lang="it-IT"/>
          </a:p>
        </p:txBody>
      </p:sp>
    </p:spTree>
    <p:extLst>
      <p:ext uri="{BB962C8B-B14F-4D97-AF65-F5344CB8AC3E}">
        <p14:creationId xmlns:p14="http://schemas.microsoft.com/office/powerpoint/2010/main" val="1838291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1A3AF0F-63CE-4D4B-A928-21D88D63B967}" type="datetimeFigureOut">
              <a:rPr lang="it-IT" smtClean="0"/>
              <a:t>01/06/2016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2BD122A-9590-43F9-89EE-A222B6FAEFFB}" type="slidenum">
              <a:rPr lang="it-IT" smtClean="0"/>
              <a:t>‹#›</a:t>
            </a:fld>
            <a:endParaRPr lang="it-IT"/>
          </a:p>
        </p:txBody>
      </p:sp>
    </p:spTree>
    <p:extLst>
      <p:ext uri="{BB962C8B-B14F-4D97-AF65-F5344CB8AC3E}">
        <p14:creationId xmlns:p14="http://schemas.microsoft.com/office/powerpoint/2010/main" val="2556391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1A3AF0F-63CE-4D4B-A928-21D88D63B967}" type="datetimeFigureOut">
              <a:rPr lang="it-IT" smtClean="0"/>
              <a:t>01/06/2016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2BD122A-9590-43F9-89EE-A222B6FAEFFB}" type="slidenum">
              <a:rPr lang="it-IT" smtClean="0"/>
              <a:t>‹#›</a:t>
            </a:fld>
            <a:endParaRPr lang="it-IT"/>
          </a:p>
        </p:txBody>
      </p:sp>
    </p:spTree>
    <p:extLst>
      <p:ext uri="{BB962C8B-B14F-4D97-AF65-F5344CB8AC3E}">
        <p14:creationId xmlns:p14="http://schemas.microsoft.com/office/powerpoint/2010/main" val="684438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1A3AF0F-63CE-4D4B-A928-21D88D63B967}" type="datetimeFigureOut">
              <a:rPr lang="it-IT" smtClean="0"/>
              <a:t>01/06/2016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2BD122A-9590-43F9-89EE-A222B6FAEFFB}" type="slidenum">
              <a:rPr lang="it-IT" smtClean="0"/>
              <a:t>‹#›</a:t>
            </a:fld>
            <a:endParaRPr lang="it-IT"/>
          </a:p>
        </p:txBody>
      </p:sp>
    </p:spTree>
    <p:extLst>
      <p:ext uri="{BB962C8B-B14F-4D97-AF65-F5344CB8AC3E}">
        <p14:creationId xmlns:p14="http://schemas.microsoft.com/office/powerpoint/2010/main" val="2575765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A3AF0F-63CE-4D4B-A928-21D88D63B967}" type="datetimeFigureOut">
              <a:rPr lang="it-IT" smtClean="0"/>
              <a:t>01/06/2016</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BD122A-9590-43F9-89EE-A222B6FAEFFB}" type="slidenum">
              <a:rPr lang="it-IT" smtClean="0"/>
              <a:t>‹#›</a:t>
            </a:fld>
            <a:endParaRPr lang="it-IT"/>
          </a:p>
        </p:txBody>
      </p:sp>
    </p:spTree>
    <p:extLst>
      <p:ext uri="{BB962C8B-B14F-4D97-AF65-F5344CB8AC3E}">
        <p14:creationId xmlns:p14="http://schemas.microsoft.com/office/powerpoint/2010/main" val="229195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prezi.com/" TargetMode="External"/><Relationship Id="rId2" Type="http://schemas.openxmlformats.org/officeDocument/2006/relationships/hyperlink" Target="https://www.openoffice.org/product/impress.html" TargetMode="External"/><Relationship Id="rId1" Type="http://schemas.openxmlformats.org/officeDocument/2006/relationships/slideLayout" Target="../slideLayouts/slideLayout4.xml"/><Relationship Id="rId6" Type="http://schemas.openxmlformats.org/officeDocument/2006/relationships/hyperlink" Target="https://www.google.com/slides/about/" TargetMode="External"/><Relationship Id="rId5" Type="http://schemas.openxmlformats.org/officeDocument/2006/relationships/hyperlink" Target="http://slidedog.com/" TargetMode="External"/><Relationship Id="rId4" Type="http://schemas.openxmlformats.org/officeDocument/2006/relationships/hyperlink" Target="https://www.emaze.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MODUL 4</a:t>
            </a:r>
            <a:endParaRPr lang="it-IT" dirty="0"/>
          </a:p>
        </p:txBody>
      </p:sp>
      <p:sp>
        <p:nvSpPr>
          <p:cNvPr id="3" name="Sottotitolo 2"/>
          <p:cNvSpPr>
            <a:spLocks noGrp="1"/>
          </p:cNvSpPr>
          <p:nvPr>
            <p:ph type="subTitle" idx="1"/>
          </p:nvPr>
        </p:nvSpPr>
        <p:spPr/>
        <p:txBody>
          <a:bodyPr/>
          <a:lstStyle/>
          <a:p>
            <a:r>
              <a:rPr lang="hr-HR" dirty="0" smtClean="0"/>
              <a:t>Poslovni plan</a:t>
            </a:r>
            <a:endParaRPr lang="it-IT" dirty="0"/>
          </a:p>
        </p:txBody>
      </p:sp>
    </p:spTree>
    <p:extLst>
      <p:ext uri="{BB962C8B-B14F-4D97-AF65-F5344CB8AC3E}">
        <p14:creationId xmlns:p14="http://schemas.microsoft.com/office/powerpoint/2010/main" val="6382605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hr-HR" dirty="0" smtClean="0"/>
              <a:t>Glavni cilj transnacionalnih putovanja biti će odabir najboljih transnacionalnih ideje. Poželjno je da sastanku prisustvuju direktori proizvodnje/ operativni direktori svake nacionalne podgrupe. Ako škola poželi povesti dodatne učenike, savjetujemo vođu tima ili komunikacijskog menadžera.</a:t>
            </a:r>
          </a:p>
          <a:p>
            <a:r>
              <a:rPr lang="en-US" dirty="0" smtClean="0"/>
              <a:t> </a:t>
            </a:r>
            <a:r>
              <a:rPr lang="hr-HR" b="1" dirty="0" smtClean="0"/>
              <a:t>Kada se učenici vrate u školu, organizirat će se konačni </a:t>
            </a:r>
            <a:r>
              <a:rPr lang="hr-HR" b="1" dirty="0" err="1" smtClean="0"/>
              <a:t>diseminacijski</a:t>
            </a:r>
            <a:r>
              <a:rPr lang="hr-HR" b="1" dirty="0" smtClean="0"/>
              <a:t> događaj kako bi </a:t>
            </a:r>
            <a:r>
              <a:rPr lang="hr-HR" b="1" smtClean="0"/>
              <a:t>se prezentirale transnacionalne </a:t>
            </a:r>
            <a:r>
              <a:rPr lang="hr-HR" b="1" dirty="0" smtClean="0"/>
              <a:t>ideje kao i rezultati projekta, drugim školama i dioničarima.</a:t>
            </a:r>
            <a:endParaRPr lang="it-IT" dirty="0"/>
          </a:p>
        </p:txBody>
      </p:sp>
      <p:sp>
        <p:nvSpPr>
          <p:cNvPr id="4" name="Titolo 1"/>
          <p:cNvSpPr>
            <a:spLocks noGrp="1"/>
          </p:cNvSpPr>
          <p:nvPr>
            <p:ph type="title"/>
          </p:nvPr>
        </p:nvSpPr>
        <p:spPr/>
        <p:txBody>
          <a:bodyPr>
            <a:normAutofit/>
          </a:bodyPr>
          <a:lstStyle/>
          <a:p>
            <a:r>
              <a:rPr lang="hr-HR" b="1" i="1" dirty="0" smtClean="0"/>
              <a:t>Sastanak u lipnju 2016.</a:t>
            </a:r>
            <a:endParaRPr lang="it-IT" sz="3600" b="1" i="1" dirty="0">
              <a:solidFill>
                <a:schemeClr val="accent2"/>
              </a:solidFill>
            </a:endParaRPr>
          </a:p>
        </p:txBody>
      </p:sp>
    </p:spTree>
    <p:extLst>
      <p:ext uri="{BB962C8B-B14F-4D97-AF65-F5344CB8AC3E}">
        <p14:creationId xmlns:p14="http://schemas.microsoft.com/office/powerpoint/2010/main" val="212324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hr-HR" dirty="0" smtClean="0"/>
              <a:t>Tema </a:t>
            </a:r>
            <a:r>
              <a:rPr lang="it-IT" dirty="0" smtClean="0"/>
              <a:t>1</a:t>
            </a:r>
            <a:br>
              <a:rPr lang="it-IT" dirty="0" smtClean="0"/>
            </a:br>
            <a:r>
              <a:rPr lang="hr-HR" dirty="0" smtClean="0"/>
              <a:t>Uvod</a:t>
            </a:r>
            <a:endParaRPr lang="it-IT" dirty="0"/>
          </a:p>
        </p:txBody>
      </p:sp>
      <p:sp>
        <p:nvSpPr>
          <p:cNvPr id="3" name="Segnaposto contenuto 2"/>
          <p:cNvSpPr>
            <a:spLocks noGrp="1"/>
          </p:cNvSpPr>
          <p:nvPr>
            <p:ph idx="1"/>
          </p:nvPr>
        </p:nvSpPr>
        <p:spPr/>
        <p:txBody>
          <a:bodyPr>
            <a:normAutofit lnSpcReduction="10000"/>
          </a:bodyPr>
          <a:lstStyle/>
          <a:p>
            <a:r>
              <a:rPr lang="hr-HR" dirty="0" smtClean="0"/>
              <a:t>Poslovni plan je dokument koji opisuje vaš posao, ciljeve, strategije, ciljano tržište i financijska predviđanja. To je nacrt vaše poslovne budućnosti. Poslovni planovi mogu jako varirati u dužini, stilu i sadržaju, ali ključ je osigurati da je dokument realističan, praktičan i često provjeravan. Ne treba služiti samo za usmjeravanje vašeg posla već i kao referenca za mjerenje performansi.</a:t>
            </a:r>
            <a:endParaRPr lang="it-IT" dirty="0"/>
          </a:p>
          <a:p>
            <a:endParaRPr lang="it-IT" dirty="0"/>
          </a:p>
          <a:p>
            <a:r>
              <a:rPr lang="hr-HR" dirty="0" smtClean="0"/>
              <a:t>Vaš tim će biti vođen u pripremama za prezentaciju gdje će svi ključni elementi poslovnog plana biti opisani. Konačni rezultat će biti korišten od strane predstavnika vašeg tima koji će sudjelovati na konačnom sastanku za izbor najbolje transnacionalne poslovne ideje.</a:t>
            </a:r>
            <a:endParaRPr lang="en-US" dirty="0"/>
          </a:p>
        </p:txBody>
      </p:sp>
    </p:spTree>
    <p:extLst>
      <p:ext uri="{BB962C8B-B14F-4D97-AF65-F5344CB8AC3E}">
        <p14:creationId xmlns:p14="http://schemas.microsoft.com/office/powerpoint/2010/main" val="3329378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hr-HR" dirty="0" smtClean="0"/>
              <a:t>Tema</a:t>
            </a:r>
            <a:r>
              <a:rPr lang="it-IT" dirty="0" smtClean="0"/>
              <a:t> 2</a:t>
            </a:r>
            <a:br>
              <a:rPr lang="it-IT" dirty="0" smtClean="0"/>
            </a:br>
            <a:r>
              <a:rPr lang="hr-HR" dirty="0" smtClean="0"/>
              <a:t>Konačna prezentacija</a:t>
            </a:r>
            <a:endParaRPr lang="it-IT" dirty="0"/>
          </a:p>
        </p:txBody>
      </p:sp>
      <p:sp>
        <p:nvSpPr>
          <p:cNvPr id="3" name="Segnaposto contenuto 2"/>
          <p:cNvSpPr>
            <a:spLocks noGrp="1"/>
          </p:cNvSpPr>
          <p:nvPr>
            <p:ph idx="1"/>
          </p:nvPr>
        </p:nvSpPr>
        <p:spPr/>
        <p:txBody>
          <a:bodyPr>
            <a:normAutofit/>
          </a:bodyPr>
          <a:lstStyle/>
          <a:p>
            <a:pPr marL="0" indent="0">
              <a:buNone/>
            </a:pPr>
            <a:r>
              <a:rPr lang="hr-HR" dirty="0" smtClean="0"/>
              <a:t>Prije nego što počnemo sa elaboracijom konačnog poslovnog plana, morate se složiti sa svim članovima vaših transnacionalnih poslovnih grupa na dva temeljna aspekta</a:t>
            </a:r>
            <a:r>
              <a:rPr lang="it-IT" dirty="0" smtClean="0"/>
              <a:t>:</a:t>
            </a:r>
          </a:p>
          <a:p>
            <a:pPr marL="514350" indent="-514350">
              <a:buAutoNum type="arabicPeriod"/>
            </a:pPr>
            <a:r>
              <a:rPr lang="hr-HR" dirty="0" smtClean="0"/>
              <a:t>Tko će raditi na kojem dijelu prezentacije?</a:t>
            </a:r>
            <a:endParaRPr lang="it-IT" dirty="0" smtClean="0"/>
          </a:p>
          <a:p>
            <a:pPr marL="514350" indent="-514350">
              <a:buAutoNum type="arabicPeriod"/>
            </a:pPr>
            <a:r>
              <a:rPr lang="hr-HR" dirty="0" smtClean="0"/>
              <a:t>Koji određeni software će te konačno koristiti kako bi sve dijelove uklopili zajedno i prezentirali ih pred žirijem za odabir najbolje ideje?</a:t>
            </a:r>
            <a:endParaRPr lang="it-IT" dirty="0" smtClean="0"/>
          </a:p>
        </p:txBody>
      </p:sp>
    </p:spTree>
    <p:extLst>
      <p:ext uri="{BB962C8B-B14F-4D97-AF65-F5344CB8AC3E}">
        <p14:creationId xmlns:p14="http://schemas.microsoft.com/office/powerpoint/2010/main" val="2117590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hr-HR" dirty="0" smtClean="0"/>
              <a:t>Tema</a:t>
            </a:r>
            <a:r>
              <a:rPr lang="it-IT" dirty="0" smtClean="0"/>
              <a:t> 2</a:t>
            </a:r>
            <a:br>
              <a:rPr lang="it-IT" dirty="0" smtClean="0"/>
            </a:br>
            <a:r>
              <a:rPr lang="hr-HR" dirty="0" smtClean="0"/>
              <a:t>Konačna prezentacija</a:t>
            </a:r>
            <a:endParaRPr lang="it-IT" dirty="0"/>
          </a:p>
        </p:txBody>
      </p:sp>
      <p:sp>
        <p:nvSpPr>
          <p:cNvPr id="3" name="Segnaposto contenuto 2"/>
          <p:cNvSpPr>
            <a:spLocks noGrp="1"/>
          </p:cNvSpPr>
          <p:nvPr>
            <p:ph sz="half" idx="1"/>
          </p:nvPr>
        </p:nvSpPr>
        <p:spPr/>
        <p:txBody>
          <a:bodyPr>
            <a:normAutofit fontScale="70000" lnSpcReduction="20000"/>
          </a:bodyPr>
          <a:lstStyle/>
          <a:p>
            <a:r>
              <a:rPr lang="hr-HR" dirty="0" smtClean="0"/>
              <a:t>Prezentacija poslovnih ideja mora uključivati sljedeće elemente i informacije: </a:t>
            </a:r>
            <a:endParaRPr lang="it-IT" sz="2000" dirty="0" smtClean="0"/>
          </a:p>
          <a:p>
            <a:pPr lvl="1"/>
            <a:r>
              <a:rPr lang="hr-HR" dirty="0" smtClean="0">
                <a:solidFill>
                  <a:srgbClr val="FF0000"/>
                </a:solidFill>
              </a:rPr>
              <a:t>Objašnjenje ideje</a:t>
            </a:r>
          </a:p>
          <a:p>
            <a:pPr lvl="1"/>
            <a:r>
              <a:rPr lang="hr-HR" dirty="0" smtClean="0">
                <a:solidFill>
                  <a:srgbClr val="FF0000"/>
                </a:solidFill>
              </a:rPr>
              <a:t>Objašnjenje imena i loga</a:t>
            </a:r>
            <a:endParaRPr lang="it-IT" sz="1800" dirty="0">
              <a:solidFill>
                <a:srgbClr val="FF0000"/>
              </a:solidFill>
            </a:endParaRPr>
          </a:p>
          <a:p>
            <a:pPr lvl="1"/>
            <a:r>
              <a:rPr lang="hr-HR" dirty="0" smtClean="0">
                <a:solidFill>
                  <a:schemeClr val="accent6"/>
                </a:solidFill>
              </a:rPr>
              <a:t>Organizacijski graf</a:t>
            </a:r>
            <a:endParaRPr lang="it-IT" sz="1800" dirty="0">
              <a:solidFill>
                <a:schemeClr val="accent6"/>
              </a:solidFill>
            </a:endParaRPr>
          </a:p>
          <a:p>
            <a:pPr lvl="1"/>
            <a:r>
              <a:rPr lang="hr-HR" dirty="0" smtClean="0">
                <a:solidFill>
                  <a:schemeClr val="accent6"/>
                </a:solidFill>
              </a:rPr>
              <a:t>Uloge i ljudski resursi</a:t>
            </a:r>
            <a:endParaRPr lang="it-IT" sz="1800" dirty="0">
              <a:solidFill>
                <a:schemeClr val="accent6"/>
              </a:solidFill>
            </a:endParaRPr>
          </a:p>
          <a:p>
            <a:pPr lvl="1"/>
            <a:r>
              <a:rPr lang="hr-HR" dirty="0" smtClean="0">
                <a:solidFill>
                  <a:srgbClr val="7030A0"/>
                </a:solidFill>
              </a:rPr>
              <a:t>Istraživanje tržišta - grafovi</a:t>
            </a:r>
            <a:endParaRPr lang="it-IT" sz="1800" dirty="0">
              <a:solidFill>
                <a:srgbClr val="7030A0"/>
              </a:solidFill>
            </a:endParaRPr>
          </a:p>
          <a:p>
            <a:pPr lvl="1"/>
            <a:r>
              <a:rPr lang="hr-HR" dirty="0" smtClean="0">
                <a:solidFill>
                  <a:srgbClr val="7030A0"/>
                </a:solidFill>
              </a:rPr>
              <a:t>Analiza konkurencije</a:t>
            </a:r>
            <a:endParaRPr lang="it-IT" sz="1800" dirty="0">
              <a:solidFill>
                <a:srgbClr val="7030A0"/>
              </a:solidFill>
            </a:endParaRPr>
          </a:p>
          <a:p>
            <a:pPr lvl="1"/>
            <a:r>
              <a:rPr lang="hr-HR" dirty="0" smtClean="0">
                <a:solidFill>
                  <a:schemeClr val="accent6"/>
                </a:solidFill>
              </a:rPr>
              <a:t>Tip kompanije</a:t>
            </a:r>
            <a:endParaRPr lang="it-IT" sz="1800" dirty="0">
              <a:solidFill>
                <a:schemeClr val="accent6"/>
              </a:solidFill>
            </a:endParaRPr>
          </a:p>
          <a:p>
            <a:pPr lvl="1"/>
            <a:r>
              <a:rPr lang="hr-HR" dirty="0" smtClean="0">
                <a:solidFill>
                  <a:schemeClr val="accent6"/>
                </a:solidFill>
              </a:rPr>
              <a:t>Sjedište kompanije</a:t>
            </a:r>
            <a:endParaRPr lang="it-IT" sz="1800" dirty="0">
              <a:solidFill>
                <a:schemeClr val="accent6"/>
              </a:solidFill>
            </a:endParaRPr>
          </a:p>
          <a:p>
            <a:pPr lvl="1"/>
            <a:r>
              <a:rPr lang="hr-HR" dirty="0" smtClean="0">
                <a:solidFill>
                  <a:srgbClr val="FF0000"/>
                </a:solidFill>
              </a:rPr>
              <a:t>Strategija oglašavanja</a:t>
            </a:r>
            <a:endParaRPr lang="it-IT" sz="1800" dirty="0">
              <a:solidFill>
                <a:srgbClr val="FF0000"/>
              </a:solidFill>
            </a:endParaRPr>
          </a:p>
          <a:p>
            <a:pPr lvl="1"/>
            <a:r>
              <a:rPr lang="en-GB" dirty="0" smtClean="0">
                <a:solidFill>
                  <a:schemeClr val="accent5"/>
                </a:solidFill>
              </a:rPr>
              <a:t>T</a:t>
            </a:r>
            <a:r>
              <a:rPr lang="hr-HR" dirty="0" err="1" smtClean="0">
                <a:solidFill>
                  <a:schemeClr val="accent5"/>
                </a:solidFill>
              </a:rPr>
              <a:t>rgovački</a:t>
            </a:r>
            <a:r>
              <a:rPr lang="hr-HR" dirty="0" smtClean="0">
                <a:solidFill>
                  <a:schemeClr val="accent5"/>
                </a:solidFill>
              </a:rPr>
              <a:t> dogovori</a:t>
            </a:r>
          </a:p>
          <a:p>
            <a:pPr lvl="1"/>
            <a:r>
              <a:rPr lang="hr-HR" dirty="0" smtClean="0">
                <a:solidFill>
                  <a:schemeClr val="accent6"/>
                </a:solidFill>
              </a:rPr>
              <a:t>Birokratski procesi</a:t>
            </a:r>
            <a:endParaRPr lang="it-IT" dirty="0">
              <a:solidFill>
                <a:schemeClr val="accent6"/>
              </a:solidFill>
            </a:endParaRPr>
          </a:p>
          <a:p>
            <a:pPr lvl="1"/>
            <a:r>
              <a:rPr lang="hr-HR" dirty="0" smtClean="0">
                <a:solidFill>
                  <a:srgbClr val="7030A0"/>
                </a:solidFill>
              </a:rPr>
              <a:t>Marketinške strategije</a:t>
            </a:r>
            <a:endParaRPr lang="it-IT" sz="1800" dirty="0">
              <a:solidFill>
                <a:srgbClr val="7030A0"/>
              </a:solidFill>
            </a:endParaRPr>
          </a:p>
          <a:p>
            <a:pPr lvl="1"/>
            <a:r>
              <a:rPr lang="hr-HR" dirty="0" smtClean="0">
                <a:solidFill>
                  <a:schemeClr val="accent5"/>
                </a:solidFill>
              </a:rPr>
              <a:t>Približni trogodišnji budžet</a:t>
            </a:r>
            <a:endParaRPr lang="it-IT" sz="1800" dirty="0">
              <a:solidFill>
                <a:schemeClr val="accent5"/>
              </a:solidFill>
            </a:endParaRPr>
          </a:p>
          <a:p>
            <a:pPr lvl="1"/>
            <a:r>
              <a:rPr lang="hr-HR" dirty="0" smtClean="0">
                <a:solidFill>
                  <a:schemeClr val="accent5"/>
                </a:solidFill>
              </a:rPr>
              <a:t>Financijski zahtjevi</a:t>
            </a:r>
            <a:endParaRPr lang="it-IT" sz="1800" dirty="0">
              <a:solidFill>
                <a:schemeClr val="accent5"/>
              </a:solidFill>
            </a:endParaRPr>
          </a:p>
          <a:p>
            <a:pPr lvl="1"/>
            <a:r>
              <a:rPr lang="hr-HR" dirty="0" smtClean="0">
                <a:solidFill>
                  <a:srgbClr val="FF0000"/>
                </a:solidFill>
              </a:rPr>
              <a:t>Zasluge i zahvale</a:t>
            </a:r>
            <a:endParaRPr lang="it-IT" dirty="0" smtClean="0">
              <a:solidFill>
                <a:srgbClr val="FF0000"/>
              </a:solidFill>
            </a:endParaRPr>
          </a:p>
        </p:txBody>
      </p:sp>
      <p:sp>
        <p:nvSpPr>
          <p:cNvPr id="4" name="Segnaposto contenuto 3"/>
          <p:cNvSpPr>
            <a:spLocks noGrp="1"/>
          </p:cNvSpPr>
          <p:nvPr>
            <p:ph sz="half" idx="2"/>
          </p:nvPr>
        </p:nvSpPr>
        <p:spPr/>
        <p:txBody>
          <a:bodyPr>
            <a:normAutofit fontScale="70000" lnSpcReduction="20000"/>
          </a:bodyPr>
          <a:lstStyle/>
          <a:p>
            <a:r>
              <a:rPr lang="hr-HR" dirty="0" smtClean="0"/>
              <a:t>Kako bi pripremili dokumente, poželjno je podijeliti dijelove prikazane na lijevo na četiri podgrupe.</a:t>
            </a:r>
            <a:endParaRPr lang="it-IT" dirty="0" smtClean="0"/>
          </a:p>
          <a:p>
            <a:pPr marL="514350" indent="-514350">
              <a:buAutoNum type="arabicPeriod"/>
            </a:pPr>
            <a:r>
              <a:rPr lang="hr-HR" b="1" dirty="0" smtClean="0">
                <a:solidFill>
                  <a:srgbClr val="FF0000"/>
                </a:solidFill>
              </a:rPr>
              <a:t>PODGRUPA </a:t>
            </a:r>
            <a:r>
              <a:rPr lang="it-IT" b="1" dirty="0" smtClean="0">
                <a:solidFill>
                  <a:srgbClr val="FF0000"/>
                </a:solidFill>
              </a:rPr>
              <a:t> 1</a:t>
            </a:r>
            <a:r>
              <a:rPr lang="it-IT" b="1" dirty="0" smtClean="0"/>
              <a:t/>
            </a:r>
            <a:br>
              <a:rPr lang="it-IT" b="1" dirty="0" smtClean="0"/>
            </a:br>
            <a:r>
              <a:rPr lang="hr-HR" dirty="0" smtClean="0"/>
              <a:t>Država učenika koji su stvorili logo i vizualni imidž ideje. </a:t>
            </a:r>
            <a:endParaRPr lang="en-GB" dirty="0" smtClean="0"/>
          </a:p>
          <a:p>
            <a:pPr marL="514350" indent="-514350">
              <a:buAutoNum type="arabicPeriod"/>
            </a:pPr>
            <a:r>
              <a:rPr lang="hr-HR" b="1" dirty="0" smtClean="0">
                <a:solidFill>
                  <a:schemeClr val="accent6"/>
                </a:solidFill>
              </a:rPr>
              <a:t>PODGRUPA</a:t>
            </a:r>
            <a:r>
              <a:rPr lang="en-GB" b="1" dirty="0" smtClean="0">
                <a:solidFill>
                  <a:schemeClr val="accent6"/>
                </a:solidFill>
              </a:rPr>
              <a:t> 2</a:t>
            </a:r>
            <a:r>
              <a:rPr lang="en-GB" dirty="0" smtClean="0"/>
              <a:t/>
            </a:r>
            <a:br>
              <a:rPr lang="en-GB" dirty="0" smtClean="0"/>
            </a:br>
            <a:r>
              <a:rPr lang="hr-HR" dirty="0" smtClean="0"/>
              <a:t>Država učenika gdje će se otvoriti buduća tvrtka.</a:t>
            </a:r>
            <a:endParaRPr lang="en-GB" dirty="0" smtClean="0"/>
          </a:p>
          <a:p>
            <a:pPr marL="514350" indent="-514350">
              <a:buAutoNum type="arabicPeriod"/>
            </a:pPr>
            <a:r>
              <a:rPr lang="hr-HR" b="1" dirty="0" smtClean="0">
                <a:solidFill>
                  <a:schemeClr val="accent5"/>
                </a:solidFill>
              </a:rPr>
              <a:t>PODGRUPA</a:t>
            </a:r>
            <a:r>
              <a:rPr lang="en-GB" b="1" dirty="0" smtClean="0">
                <a:solidFill>
                  <a:schemeClr val="accent5"/>
                </a:solidFill>
              </a:rPr>
              <a:t> 3</a:t>
            </a:r>
            <a:r>
              <a:rPr lang="en-GB" dirty="0" smtClean="0"/>
              <a:t/>
            </a:r>
            <a:br>
              <a:rPr lang="en-GB" dirty="0" smtClean="0"/>
            </a:br>
            <a:r>
              <a:rPr lang="hr-HR" dirty="0" smtClean="0"/>
              <a:t>Država učenika koji imaju ekonomiju kao </a:t>
            </a:r>
            <a:r>
              <a:rPr lang="hr-HR" dirty="0" err="1" smtClean="0"/>
              <a:t>kurikularni</a:t>
            </a:r>
            <a:r>
              <a:rPr lang="hr-HR" dirty="0" smtClean="0"/>
              <a:t> predmet.</a:t>
            </a:r>
            <a:endParaRPr lang="en-GB" dirty="0" smtClean="0"/>
          </a:p>
          <a:p>
            <a:pPr marL="514350" indent="-514350">
              <a:buAutoNum type="arabicPeriod"/>
            </a:pPr>
            <a:r>
              <a:rPr lang="hr-HR" b="1" dirty="0" smtClean="0">
                <a:solidFill>
                  <a:srgbClr val="7030A0"/>
                </a:solidFill>
              </a:rPr>
              <a:t>PODGRUPA </a:t>
            </a:r>
            <a:r>
              <a:rPr lang="en-GB" b="1" dirty="0" smtClean="0">
                <a:solidFill>
                  <a:srgbClr val="7030A0"/>
                </a:solidFill>
              </a:rPr>
              <a:t>4</a:t>
            </a:r>
            <a:r>
              <a:rPr lang="it-IT" dirty="0" smtClean="0"/>
              <a:t/>
            </a:r>
            <a:br>
              <a:rPr lang="it-IT" dirty="0" smtClean="0"/>
            </a:br>
            <a:r>
              <a:rPr lang="hr-HR" dirty="0" smtClean="0"/>
              <a:t>Država učenika koji imaju marketing kao </a:t>
            </a:r>
            <a:r>
              <a:rPr lang="hr-HR" dirty="0" err="1" smtClean="0"/>
              <a:t>kurikularni</a:t>
            </a:r>
            <a:r>
              <a:rPr lang="hr-HR" dirty="0" smtClean="0"/>
              <a:t> predmet </a:t>
            </a:r>
            <a:endParaRPr lang="en-GB" dirty="0" smtClean="0"/>
          </a:p>
        </p:txBody>
      </p:sp>
    </p:spTree>
    <p:extLst>
      <p:ext uri="{BB962C8B-B14F-4D97-AF65-F5344CB8AC3E}">
        <p14:creationId xmlns:p14="http://schemas.microsoft.com/office/powerpoint/2010/main" val="95934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hr-HR" b="1" dirty="0" smtClean="0">
                <a:solidFill>
                  <a:srgbClr val="FF0000"/>
                </a:solidFill>
              </a:rPr>
              <a:t>PODGRUPA</a:t>
            </a:r>
            <a:r>
              <a:rPr lang="it-IT" b="1" dirty="0" smtClean="0">
                <a:solidFill>
                  <a:srgbClr val="FF0000"/>
                </a:solidFill>
              </a:rPr>
              <a:t> 1</a:t>
            </a:r>
            <a:endParaRPr lang="it-IT" dirty="0"/>
          </a:p>
        </p:txBody>
      </p:sp>
      <p:sp>
        <p:nvSpPr>
          <p:cNvPr id="3" name="Segnaposto contenuto 2"/>
          <p:cNvSpPr>
            <a:spLocks noGrp="1"/>
          </p:cNvSpPr>
          <p:nvPr>
            <p:ph sz="half" idx="1"/>
          </p:nvPr>
        </p:nvSpPr>
        <p:spPr/>
        <p:txBody>
          <a:bodyPr>
            <a:normAutofit lnSpcReduction="10000"/>
          </a:bodyPr>
          <a:lstStyle/>
          <a:p>
            <a:r>
              <a:rPr lang="hr-HR" dirty="0" smtClean="0"/>
              <a:t>Vaši zadatci su</a:t>
            </a:r>
            <a:r>
              <a:rPr lang="en-GB" dirty="0" smtClean="0"/>
              <a:t>: </a:t>
            </a:r>
          </a:p>
          <a:p>
            <a:pPr lvl="1"/>
            <a:r>
              <a:rPr lang="hr-HR" dirty="0" smtClean="0"/>
              <a:t>Elaboracija grafičkih elemenata za poboljšanje prezentacije</a:t>
            </a:r>
            <a:endParaRPr lang="en-GB" dirty="0" smtClean="0"/>
          </a:p>
          <a:p>
            <a:pPr lvl="1"/>
            <a:r>
              <a:rPr lang="hr-HR" dirty="0" smtClean="0"/>
              <a:t>Eventualno pripremanje dodatnih promotivnih materijala (letaka, plakata, videa, web stranica, stranica društvenih mreža i slično)</a:t>
            </a:r>
            <a:r>
              <a:rPr lang="en-GB" dirty="0" smtClean="0"/>
              <a:t> </a:t>
            </a:r>
          </a:p>
          <a:p>
            <a:pPr lvl="1"/>
            <a:r>
              <a:rPr lang="hr-HR" dirty="0" smtClean="0"/>
              <a:t>Sakupljanje svih dijelova ostalih podgrupa</a:t>
            </a:r>
            <a:endParaRPr lang="en-GB" dirty="0" smtClean="0"/>
          </a:p>
          <a:p>
            <a:pPr lvl="1"/>
            <a:r>
              <a:rPr lang="hr-HR" dirty="0" smtClean="0"/>
              <a:t>Pripremanje konačne verzije prezentacije</a:t>
            </a:r>
            <a:endParaRPr lang="en-US" dirty="0"/>
          </a:p>
        </p:txBody>
      </p:sp>
      <p:sp>
        <p:nvSpPr>
          <p:cNvPr id="7" name="Segnaposto contenuto 6"/>
          <p:cNvSpPr>
            <a:spLocks noGrp="1"/>
          </p:cNvSpPr>
          <p:nvPr>
            <p:ph sz="half" idx="2"/>
          </p:nvPr>
        </p:nvSpPr>
        <p:spPr/>
        <p:txBody>
          <a:bodyPr>
            <a:normAutofit lnSpcReduction="10000"/>
          </a:bodyPr>
          <a:lstStyle/>
          <a:p>
            <a:r>
              <a:rPr lang="hr-HR" dirty="0" smtClean="0"/>
              <a:t>Zadatci</a:t>
            </a:r>
            <a:endParaRPr lang="it-IT" dirty="0" smtClean="0"/>
          </a:p>
          <a:p>
            <a:pPr lvl="1"/>
            <a:r>
              <a:rPr lang="hr-HR" dirty="0" smtClean="0"/>
              <a:t>Ukoliko već niste, napravite </a:t>
            </a:r>
            <a:r>
              <a:rPr lang="hr-HR" dirty="0" err="1" smtClean="0"/>
              <a:t>google</a:t>
            </a:r>
            <a:r>
              <a:rPr lang="hr-HR" dirty="0" smtClean="0"/>
              <a:t> grupu i pozovite sve članove transnacionalnih poslovnih grupa da sudjeluju.</a:t>
            </a:r>
            <a:endParaRPr lang="it-IT" dirty="0" smtClean="0"/>
          </a:p>
          <a:p>
            <a:pPr lvl="1"/>
            <a:r>
              <a:rPr lang="hr-HR" dirty="0" smtClean="0"/>
              <a:t>Identificirajte najbolji software za razvoj vaše prezentacije </a:t>
            </a:r>
            <a:r>
              <a:rPr lang="it-IT" dirty="0" smtClean="0"/>
              <a:t> </a:t>
            </a:r>
          </a:p>
          <a:p>
            <a:pPr lvl="2"/>
            <a:r>
              <a:rPr lang="it-IT" dirty="0" smtClean="0"/>
              <a:t>Office PowerPoint (</a:t>
            </a:r>
            <a:r>
              <a:rPr lang="hr-HR" dirty="0" smtClean="0"/>
              <a:t>Ukoliko ga imaju sve podgrupe</a:t>
            </a:r>
            <a:r>
              <a:rPr lang="it-IT" dirty="0" smtClean="0"/>
              <a:t>)</a:t>
            </a:r>
          </a:p>
          <a:p>
            <a:pPr lvl="2"/>
            <a:r>
              <a:rPr lang="it-IT" dirty="0" err="1" smtClean="0">
                <a:hlinkClick r:id="rId2"/>
              </a:rPr>
              <a:t>OpenOffice</a:t>
            </a:r>
            <a:r>
              <a:rPr lang="it-IT" dirty="0" smtClean="0">
                <a:hlinkClick r:id="rId2"/>
              </a:rPr>
              <a:t> </a:t>
            </a:r>
            <a:r>
              <a:rPr lang="it-IT" dirty="0" err="1" smtClean="0">
                <a:hlinkClick r:id="rId2"/>
              </a:rPr>
              <a:t>Impress</a:t>
            </a:r>
            <a:r>
              <a:rPr lang="it-IT" dirty="0" smtClean="0"/>
              <a:t> </a:t>
            </a:r>
          </a:p>
          <a:p>
            <a:pPr lvl="2"/>
            <a:r>
              <a:rPr lang="it-IT" dirty="0" err="1" smtClean="0">
                <a:hlinkClick r:id="rId3"/>
              </a:rPr>
              <a:t>Prezi</a:t>
            </a:r>
            <a:r>
              <a:rPr lang="it-IT" dirty="0" smtClean="0"/>
              <a:t> </a:t>
            </a:r>
            <a:r>
              <a:rPr lang="hr-HR" dirty="0" smtClean="0"/>
              <a:t>ili</a:t>
            </a:r>
            <a:r>
              <a:rPr lang="it-IT" dirty="0" smtClean="0"/>
              <a:t> </a:t>
            </a:r>
            <a:r>
              <a:rPr lang="it-IT" dirty="0" err="1" smtClean="0">
                <a:hlinkClick r:id="rId4"/>
              </a:rPr>
              <a:t>Emaze</a:t>
            </a:r>
            <a:r>
              <a:rPr lang="it-IT" dirty="0" smtClean="0"/>
              <a:t> </a:t>
            </a:r>
            <a:r>
              <a:rPr lang="hr-HR" dirty="0" smtClean="0"/>
              <a:t>ili</a:t>
            </a:r>
            <a:r>
              <a:rPr lang="it-IT" dirty="0" smtClean="0"/>
              <a:t> </a:t>
            </a:r>
            <a:r>
              <a:rPr lang="it-IT" dirty="0" err="1" smtClean="0">
                <a:hlinkClick r:id="rId5"/>
              </a:rPr>
              <a:t>SlideDog</a:t>
            </a:r>
            <a:r>
              <a:rPr lang="it-IT" dirty="0" smtClean="0"/>
              <a:t> </a:t>
            </a:r>
            <a:r>
              <a:rPr lang="hr-HR" dirty="0" smtClean="0"/>
              <a:t>ili</a:t>
            </a:r>
            <a:r>
              <a:rPr lang="it-IT" dirty="0" smtClean="0"/>
              <a:t> </a:t>
            </a:r>
            <a:r>
              <a:rPr lang="it-IT" dirty="0" smtClean="0">
                <a:hlinkClick r:id="rId6"/>
              </a:rPr>
              <a:t>Google Slide</a:t>
            </a:r>
            <a:r>
              <a:rPr lang="it-IT" dirty="0" smtClean="0"/>
              <a:t> </a:t>
            </a:r>
            <a:r>
              <a:rPr lang="hr-HR" dirty="0" smtClean="0"/>
              <a:t>ili samo </a:t>
            </a:r>
            <a:r>
              <a:rPr lang="hr-HR" dirty="0" err="1" smtClean="0"/>
              <a:t>google</a:t>
            </a:r>
            <a:r>
              <a:rPr lang="hr-HR" dirty="0" smtClean="0"/>
              <a:t> (besplatni prezentacijski software)</a:t>
            </a:r>
            <a:endParaRPr lang="it-IT" dirty="0" smtClean="0"/>
          </a:p>
          <a:p>
            <a:pPr lvl="2"/>
            <a:endParaRPr lang="it-IT" dirty="0"/>
          </a:p>
        </p:txBody>
      </p:sp>
    </p:spTree>
    <p:extLst>
      <p:ext uri="{BB962C8B-B14F-4D97-AF65-F5344CB8AC3E}">
        <p14:creationId xmlns:p14="http://schemas.microsoft.com/office/powerpoint/2010/main" val="2406879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hr-HR" b="1" dirty="0" smtClean="0">
                <a:solidFill>
                  <a:schemeClr val="accent6"/>
                </a:solidFill>
              </a:rPr>
              <a:t>PODGRUPA</a:t>
            </a:r>
            <a:r>
              <a:rPr lang="it-IT" b="1" dirty="0" smtClean="0">
                <a:solidFill>
                  <a:schemeClr val="accent6"/>
                </a:solidFill>
              </a:rPr>
              <a:t> </a:t>
            </a:r>
            <a:r>
              <a:rPr lang="it-IT" b="1" dirty="0">
                <a:solidFill>
                  <a:schemeClr val="accent6"/>
                </a:solidFill>
              </a:rPr>
              <a:t>2</a:t>
            </a:r>
            <a:endParaRPr lang="it-IT" dirty="0">
              <a:solidFill>
                <a:schemeClr val="accent6"/>
              </a:solidFill>
            </a:endParaRPr>
          </a:p>
        </p:txBody>
      </p:sp>
      <p:sp>
        <p:nvSpPr>
          <p:cNvPr id="3" name="Segnaposto contenuto 2"/>
          <p:cNvSpPr>
            <a:spLocks noGrp="1"/>
          </p:cNvSpPr>
          <p:nvPr>
            <p:ph sz="half" idx="1"/>
          </p:nvPr>
        </p:nvSpPr>
        <p:spPr/>
        <p:txBody>
          <a:bodyPr>
            <a:normAutofit fontScale="92500" lnSpcReduction="10000"/>
          </a:bodyPr>
          <a:lstStyle/>
          <a:p>
            <a:r>
              <a:rPr lang="en-GB" dirty="0" err="1"/>
              <a:t>Vaši</a:t>
            </a:r>
            <a:r>
              <a:rPr lang="en-GB" dirty="0"/>
              <a:t> </a:t>
            </a:r>
            <a:r>
              <a:rPr lang="en-GB" dirty="0" err="1"/>
              <a:t>zadatci</a:t>
            </a:r>
            <a:r>
              <a:rPr lang="en-GB" dirty="0"/>
              <a:t> </a:t>
            </a:r>
            <a:r>
              <a:rPr lang="en-GB" dirty="0" err="1"/>
              <a:t>su</a:t>
            </a:r>
            <a:r>
              <a:rPr lang="en-GB" dirty="0"/>
              <a:t>: </a:t>
            </a:r>
          </a:p>
          <a:p>
            <a:pPr lvl="1"/>
            <a:r>
              <a:rPr lang="hr-HR" dirty="0" smtClean="0"/>
              <a:t>Identifikacija svih nužnih ljudskih resursa</a:t>
            </a:r>
          </a:p>
          <a:p>
            <a:pPr lvl="1"/>
            <a:r>
              <a:rPr lang="hr-HR" dirty="0" smtClean="0"/>
              <a:t>Podjela uloga svim učenicima u transnacionalnom timu</a:t>
            </a:r>
            <a:endParaRPr lang="en-GB" dirty="0" smtClean="0"/>
          </a:p>
          <a:p>
            <a:pPr lvl="1"/>
            <a:r>
              <a:rPr lang="hr-HR" dirty="0" smtClean="0"/>
              <a:t>Priprema kopija nužnih dokumenata za početak nove tvrtke</a:t>
            </a:r>
            <a:endParaRPr lang="en-GB" dirty="0" smtClean="0"/>
          </a:p>
          <a:p>
            <a:pPr lvl="1"/>
            <a:r>
              <a:rPr lang="en-GB" dirty="0" smtClean="0"/>
              <a:t> </a:t>
            </a:r>
            <a:r>
              <a:rPr lang="hr-HR" dirty="0" smtClean="0"/>
              <a:t>Identifikacija i opis stožera tvrtke </a:t>
            </a:r>
            <a:endParaRPr lang="en-US" dirty="0"/>
          </a:p>
        </p:txBody>
      </p:sp>
      <p:sp>
        <p:nvSpPr>
          <p:cNvPr id="7" name="Segnaposto contenuto 6"/>
          <p:cNvSpPr>
            <a:spLocks noGrp="1"/>
          </p:cNvSpPr>
          <p:nvPr>
            <p:ph sz="half" idx="2"/>
          </p:nvPr>
        </p:nvSpPr>
        <p:spPr/>
        <p:txBody>
          <a:bodyPr>
            <a:normAutofit fontScale="92500" lnSpcReduction="10000"/>
          </a:bodyPr>
          <a:lstStyle/>
          <a:p>
            <a:r>
              <a:rPr lang="hr-HR" dirty="0" smtClean="0"/>
              <a:t>Zadatci</a:t>
            </a:r>
            <a:endParaRPr lang="it-IT" dirty="0" smtClean="0"/>
          </a:p>
          <a:p>
            <a:pPr lvl="1"/>
            <a:r>
              <a:rPr lang="hr-HR" dirty="0" smtClean="0"/>
              <a:t>Pripremite organizacijski graf koristeći besplatni software kao što je </a:t>
            </a:r>
            <a:r>
              <a:rPr lang="hr-HR" dirty="0" err="1" smtClean="0"/>
              <a:t>gliffy</a:t>
            </a:r>
            <a:r>
              <a:rPr lang="hr-HR" dirty="0" smtClean="0"/>
              <a:t> ili </a:t>
            </a:r>
            <a:r>
              <a:rPr lang="hr-HR" dirty="0" err="1" smtClean="0"/>
              <a:t>smart</a:t>
            </a:r>
            <a:r>
              <a:rPr lang="hr-HR" dirty="0" smtClean="0"/>
              <a:t> </a:t>
            </a:r>
            <a:r>
              <a:rPr lang="hr-HR" dirty="0" err="1" smtClean="0"/>
              <a:t>draw</a:t>
            </a:r>
            <a:endParaRPr lang="it-IT" dirty="0" smtClean="0"/>
          </a:p>
          <a:p>
            <a:pPr lvl="1"/>
            <a:r>
              <a:rPr lang="hr-HR" dirty="0" err="1" smtClean="0"/>
              <a:t>Intervijuirajte</a:t>
            </a:r>
            <a:r>
              <a:rPr lang="hr-HR" dirty="0" smtClean="0"/>
              <a:t> svoje internacionalne kolege </a:t>
            </a:r>
            <a:r>
              <a:rPr lang="hr-HR" dirty="0" err="1" smtClean="0"/>
              <a:t>ptuem</a:t>
            </a:r>
            <a:r>
              <a:rPr lang="hr-HR" dirty="0" smtClean="0"/>
              <a:t> Skypea i podijelite im uloge u </a:t>
            </a:r>
            <a:r>
              <a:rPr lang="hr-HR" dirty="0" err="1" smtClean="0"/>
              <a:t>tvrtci</a:t>
            </a:r>
            <a:endParaRPr lang="it-IT" dirty="0" smtClean="0"/>
          </a:p>
          <a:p>
            <a:pPr lvl="1"/>
            <a:r>
              <a:rPr lang="hr-HR" dirty="0" smtClean="0"/>
              <a:t>Posjetite poslovni inkubator i zatražite podršku za pripremu nužne dokumentacije </a:t>
            </a:r>
            <a:endParaRPr lang="it-IT" dirty="0" smtClean="0"/>
          </a:p>
          <a:p>
            <a:pPr lvl="1"/>
            <a:r>
              <a:rPr lang="hr-HR" dirty="0" smtClean="0"/>
              <a:t>Identificirajte adekvatnu zgradu za vašu kompaniju (koja je doista na prodaju), zatražite slike, karte i procjenu cijene najma i kupnje</a:t>
            </a:r>
            <a:endParaRPr lang="it-IT" dirty="0" smtClean="0"/>
          </a:p>
          <a:p>
            <a:pPr lvl="2"/>
            <a:endParaRPr lang="it-IT" dirty="0"/>
          </a:p>
        </p:txBody>
      </p:sp>
    </p:spTree>
    <p:extLst>
      <p:ext uri="{BB962C8B-B14F-4D97-AF65-F5344CB8AC3E}">
        <p14:creationId xmlns:p14="http://schemas.microsoft.com/office/powerpoint/2010/main" val="877480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hr-HR" b="1" smtClean="0">
                <a:solidFill>
                  <a:schemeClr val="accent5"/>
                </a:solidFill>
              </a:rPr>
              <a:t>PODGRUPA</a:t>
            </a:r>
            <a:r>
              <a:rPr lang="it-IT" b="1" smtClean="0">
                <a:solidFill>
                  <a:schemeClr val="accent5"/>
                </a:solidFill>
              </a:rPr>
              <a:t> </a:t>
            </a:r>
            <a:r>
              <a:rPr lang="it-IT" b="1" dirty="0">
                <a:solidFill>
                  <a:schemeClr val="accent5"/>
                </a:solidFill>
              </a:rPr>
              <a:t>3</a:t>
            </a:r>
            <a:endParaRPr lang="it-IT" dirty="0">
              <a:solidFill>
                <a:schemeClr val="accent5"/>
              </a:solidFill>
            </a:endParaRPr>
          </a:p>
        </p:txBody>
      </p:sp>
      <p:sp>
        <p:nvSpPr>
          <p:cNvPr id="3" name="Segnaposto contenuto 2"/>
          <p:cNvSpPr>
            <a:spLocks noGrp="1"/>
          </p:cNvSpPr>
          <p:nvPr>
            <p:ph sz="half" idx="1"/>
          </p:nvPr>
        </p:nvSpPr>
        <p:spPr/>
        <p:txBody>
          <a:bodyPr>
            <a:normAutofit/>
          </a:bodyPr>
          <a:lstStyle/>
          <a:p>
            <a:r>
              <a:rPr lang="en-GB" dirty="0" err="1"/>
              <a:t>Vaši</a:t>
            </a:r>
            <a:r>
              <a:rPr lang="en-GB" dirty="0"/>
              <a:t> </a:t>
            </a:r>
            <a:r>
              <a:rPr lang="en-GB" dirty="0" err="1"/>
              <a:t>zadatci</a:t>
            </a:r>
            <a:r>
              <a:rPr lang="en-GB" dirty="0"/>
              <a:t> </a:t>
            </a:r>
            <a:r>
              <a:rPr lang="en-GB" dirty="0" err="1"/>
              <a:t>su</a:t>
            </a:r>
            <a:r>
              <a:rPr lang="en-GB" dirty="0"/>
              <a:t>: </a:t>
            </a:r>
          </a:p>
          <a:p>
            <a:pPr lvl="1"/>
            <a:r>
              <a:rPr lang="hr-HR" dirty="0" smtClean="0"/>
              <a:t>Priprema financijskih dijelova </a:t>
            </a:r>
            <a:r>
              <a:rPr lang="en-GB" dirty="0" smtClean="0"/>
              <a:t> </a:t>
            </a:r>
          </a:p>
          <a:p>
            <a:pPr lvl="1"/>
            <a:r>
              <a:rPr lang="hr-HR" dirty="0" smtClean="0"/>
              <a:t>Istražite da li i kako možete napraviti trgovački dogovor sa drugim grupama</a:t>
            </a:r>
            <a:endParaRPr lang="en-GB" dirty="0" smtClean="0"/>
          </a:p>
          <a:p>
            <a:pPr lvl="1"/>
            <a:r>
              <a:rPr lang="hr-HR" dirty="0" smtClean="0"/>
              <a:t>Definirajte plan investiranja za početnu tvrtku i lansiranje svoje poslovne ideje</a:t>
            </a:r>
            <a:endParaRPr lang="en-US" dirty="0"/>
          </a:p>
        </p:txBody>
      </p:sp>
      <p:sp>
        <p:nvSpPr>
          <p:cNvPr id="7" name="Segnaposto contenuto 6"/>
          <p:cNvSpPr>
            <a:spLocks noGrp="1"/>
          </p:cNvSpPr>
          <p:nvPr>
            <p:ph sz="half" idx="2"/>
          </p:nvPr>
        </p:nvSpPr>
        <p:spPr/>
        <p:txBody>
          <a:bodyPr>
            <a:normAutofit/>
          </a:bodyPr>
          <a:lstStyle/>
          <a:p>
            <a:r>
              <a:rPr lang="hr-HR" dirty="0" smtClean="0"/>
              <a:t>Zadatci </a:t>
            </a:r>
            <a:endParaRPr lang="it-IT" dirty="0" smtClean="0"/>
          </a:p>
          <a:p>
            <a:pPr lvl="1"/>
            <a:r>
              <a:rPr lang="hr-HR" dirty="0" smtClean="0"/>
              <a:t>Pitajte i sakupite informacije od ostalih podgrupa </a:t>
            </a:r>
            <a:r>
              <a:rPr lang="it-IT" dirty="0" smtClean="0"/>
              <a:t> </a:t>
            </a:r>
          </a:p>
          <a:p>
            <a:pPr lvl="1"/>
            <a:r>
              <a:rPr lang="hr-HR" dirty="0" smtClean="0"/>
              <a:t>Koristite online software kako bi pripremili trogodišnju procjenu budžeta vaše poslovne ideje (</a:t>
            </a:r>
            <a:r>
              <a:rPr lang="hr-HR" dirty="0" err="1" smtClean="0"/>
              <a:t>enloop</a:t>
            </a:r>
            <a:r>
              <a:rPr lang="hr-HR" dirty="0"/>
              <a:t> </a:t>
            </a:r>
            <a:r>
              <a:rPr lang="hr-HR" dirty="0" smtClean="0"/>
              <a:t>ili </a:t>
            </a:r>
            <a:r>
              <a:rPr lang="hr-HR" dirty="0" err="1" smtClean="0"/>
              <a:t>Bplans</a:t>
            </a:r>
            <a:r>
              <a:rPr lang="hr-HR" dirty="0" smtClean="0"/>
              <a:t> ili </a:t>
            </a:r>
            <a:r>
              <a:rPr lang="hr-HR" dirty="0" err="1" smtClean="0"/>
              <a:t>Iplanner</a:t>
            </a:r>
            <a:r>
              <a:rPr lang="hr-HR" dirty="0" smtClean="0"/>
              <a:t>)</a:t>
            </a:r>
          </a:p>
          <a:p>
            <a:pPr lvl="1"/>
            <a:r>
              <a:rPr lang="hr-HR" dirty="0" smtClean="0"/>
              <a:t>Kontaktirajte lokalne i internacionalne sponzore </a:t>
            </a:r>
            <a:r>
              <a:rPr lang="it-IT" dirty="0" smtClean="0"/>
              <a:t> </a:t>
            </a:r>
          </a:p>
          <a:p>
            <a:pPr lvl="1"/>
            <a:r>
              <a:rPr lang="hr-HR" dirty="0" smtClean="0"/>
              <a:t>Pitajte lokalnu banku za plan isplativosti zajma </a:t>
            </a:r>
            <a:endParaRPr lang="it-IT" dirty="0" smtClean="0"/>
          </a:p>
          <a:p>
            <a:pPr lvl="2"/>
            <a:endParaRPr lang="it-IT" dirty="0"/>
          </a:p>
        </p:txBody>
      </p:sp>
    </p:spTree>
    <p:extLst>
      <p:ext uri="{BB962C8B-B14F-4D97-AF65-F5344CB8AC3E}">
        <p14:creationId xmlns:p14="http://schemas.microsoft.com/office/powerpoint/2010/main" val="2398584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hr-HR" b="1" dirty="0" smtClean="0">
                <a:solidFill>
                  <a:srgbClr val="7030A0"/>
                </a:solidFill>
              </a:rPr>
              <a:t>PODGRUPA</a:t>
            </a:r>
            <a:r>
              <a:rPr lang="it-IT" b="1" dirty="0" smtClean="0">
                <a:solidFill>
                  <a:srgbClr val="7030A0"/>
                </a:solidFill>
              </a:rPr>
              <a:t> 4</a:t>
            </a:r>
            <a:endParaRPr lang="it-IT" dirty="0">
              <a:solidFill>
                <a:srgbClr val="7030A0"/>
              </a:solidFill>
            </a:endParaRPr>
          </a:p>
        </p:txBody>
      </p:sp>
      <p:sp>
        <p:nvSpPr>
          <p:cNvPr id="3" name="Segnaposto contenuto 2"/>
          <p:cNvSpPr>
            <a:spLocks noGrp="1"/>
          </p:cNvSpPr>
          <p:nvPr>
            <p:ph sz="half" idx="1"/>
          </p:nvPr>
        </p:nvSpPr>
        <p:spPr/>
        <p:txBody>
          <a:bodyPr>
            <a:normAutofit lnSpcReduction="10000"/>
          </a:bodyPr>
          <a:lstStyle/>
          <a:p>
            <a:r>
              <a:rPr lang="en-GB" dirty="0" err="1"/>
              <a:t>Vaši</a:t>
            </a:r>
            <a:r>
              <a:rPr lang="en-GB" dirty="0"/>
              <a:t> </a:t>
            </a:r>
            <a:r>
              <a:rPr lang="en-GB" dirty="0" err="1"/>
              <a:t>zadatci</a:t>
            </a:r>
            <a:r>
              <a:rPr lang="en-GB" dirty="0"/>
              <a:t> </a:t>
            </a:r>
            <a:r>
              <a:rPr lang="en-GB" dirty="0" err="1"/>
              <a:t>su</a:t>
            </a:r>
            <a:r>
              <a:rPr lang="en-GB" dirty="0"/>
              <a:t>: </a:t>
            </a:r>
            <a:endParaRPr lang="en-GB" dirty="0" smtClean="0"/>
          </a:p>
          <a:p>
            <a:pPr lvl="1"/>
            <a:r>
              <a:rPr lang="hr-HR" dirty="0" smtClean="0"/>
              <a:t>Usporedba nacionalnih izvješća o marketinškim istraživanjima i analiza konkurencije  </a:t>
            </a:r>
            <a:endParaRPr lang="en-GB" dirty="0" smtClean="0"/>
          </a:p>
          <a:p>
            <a:pPr lvl="1"/>
            <a:r>
              <a:rPr lang="hr-HR" dirty="0" smtClean="0"/>
              <a:t>Opis procesa odlučivanja za izbor konačne ciljane grupe i odabrane države</a:t>
            </a:r>
            <a:endParaRPr lang="en-GB" dirty="0" smtClean="0"/>
          </a:p>
          <a:p>
            <a:pPr lvl="1"/>
            <a:r>
              <a:rPr lang="hr-HR" dirty="0" smtClean="0"/>
              <a:t>Elaboracija konačne nacionalne i europske </a:t>
            </a:r>
            <a:r>
              <a:rPr lang="hr-HR" smtClean="0"/>
              <a:t>marketinške strategije</a:t>
            </a:r>
            <a:endParaRPr lang="en-US" dirty="0"/>
          </a:p>
        </p:txBody>
      </p:sp>
      <p:sp>
        <p:nvSpPr>
          <p:cNvPr id="7" name="Segnaposto contenuto 6"/>
          <p:cNvSpPr>
            <a:spLocks noGrp="1"/>
          </p:cNvSpPr>
          <p:nvPr>
            <p:ph sz="half" idx="2"/>
          </p:nvPr>
        </p:nvSpPr>
        <p:spPr/>
        <p:txBody>
          <a:bodyPr>
            <a:normAutofit lnSpcReduction="10000"/>
          </a:bodyPr>
          <a:lstStyle/>
          <a:p>
            <a:r>
              <a:rPr lang="hr-HR" dirty="0" smtClean="0"/>
              <a:t>Zadatci</a:t>
            </a:r>
            <a:endParaRPr lang="it-IT" dirty="0" smtClean="0"/>
          </a:p>
          <a:p>
            <a:pPr lvl="1"/>
            <a:r>
              <a:rPr lang="hr-HR" dirty="0" smtClean="0"/>
              <a:t>Potražite i opišite glavne konkurente </a:t>
            </a:r>
            <a:endParaRPr lang="it-IT" dirty="0" smtClean="0"/>
          </a:p>
          <a:p>
            <a:pPr lvl="1"/>
            <a:r>
              <a:rPr lang="hr-HR" dirty="0" smtClean="0"/>
              <a:t>Analizirajte podatke iz marketinških istraživanja i priložite detalje kako i zašto ste se odlučili fokusirati na određenu ciljanu grupu i određenu državu (ili internacionalno)</a:t>
            </a:r>
          </a:p>
          <a:p>
            <a:pPr lvl="1"/>
            <a:r>
              <a:rPr lang="hr-HR" dirty="0" smtClean="0"/>
              <a:t>Napravite video koji opisuje vašu ciljanu grupu i vašu marketinšku strategiju (</a:t>
            </a:r>
            <a:r>
              <a:rPr lang="hr-HR" dirty="0" err="1" smtClean="0"/>
              <a:t>stupeflix</a:t>
            </a:r>
            <a:r>
              <a:rPr lang="hr-HR" dirty="0" smtClean="0"/>
              <a:t> ili </a:t>
            </a:r>
            <a:r>
              <a:rPr lang="hr-HR" dirty="0" err="1" smtClean="0"/>
              <a:t>wevideo</a:t>
            </a:r>
            <a:r>
              <a:rPr lang="hr-HR" dirty="0" smtClean="0"/>
              <a:t> ili </a:t>
            </a:r>
            <a:r>
              <a:rPr lang="hr-HR" dirty="0" err="1" smtClean="0"/>
              <a:t>kizoa</a:t>
            </a:r>
            <a:r>
              <a:rPr lang="hr-HR" dirty="0" smtClean="0"/>
              <a:t>)</a:t>
            </a:r>
            <a:endParaRPr lang="it-IT" dirty="0" smtClean="0"/>
          </a:p>
          <a:p>
            <a:pPr lvl="2"/>
            <a:endParaRPr lang="it-IT" dirty="0"/>
          </a:p>
        </p:txBody>
      </p:sp>
    </p:spTree>
    <p:extLst>
      <p:ext uri="{BB962C8B-B14F-4D97-AF65-F5344CB8AC3E}">
        <p14:creationId xmlns:p14="http://schemas.microsoft.com/office/powerpoint/2010/main" val="1950555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hr-HR" b="1" dirty="0" smtClean="0"/>
              <a:t>Konačna aktivnost modula</a:t>
            </a:r>
            <a:r>
              <a:rPr lang="it-IT" dirty="0" smtClean="0"/>
              <a:t/>
            </a:r>
            <a:br>
              <a:rPr lang="it-IT" dirty="0" smtClean="0"/>
            </a:br>
            <a:r>
              <a:rPr lang="hr-HR" i="1" dirty="0" smtClean="0">
                <a:solidFill>
                  <a:schemeClr val="accent2"/>
                </a:solidFill>
              </a:rPr>
              <a:t>Tehnički posjeti poslovnim inkubatorima</a:t>
            </a:r>
            <a:endParaRPr lang="it-IT" i="1" dirty="0">
              <a:solidFill>
                <a:schemeClr val="accent2"/>
              </a:solidFill>
            </a:endParaRPr>
          </a:p>
        </p:txBody>
      </p:sp>
      <p:sp>
        <p:nvSpPr>
          <p:cNvPr id="3" name="Segnaposto contenuto 2"/>
          <p:cNvSpPr>
            <a:spLocks noGrp="1"/>
          </p:cNvSpPr>
          <p:nvPr>
            <p:ph idx="1"/>
          </p:nvPr>
        </p:nvSpPr>
        <p:spPr/>
        <p:txBody>
          <a:bodyPr>
            <a:normAutofit fontScale="92500" lnSpcReduction="20000"/>
          </a:bodyPr>
          <a:lstStyle/>
          <a:p>
            <a:pPr marL="0" indent="0">
              <a:buNone/>
            </a:pPr>
            <a:r>
              <a:rPr lang="hr-HR" b="1" i="1" dirty="0" smtClean="0"/>
              <a:t>Smjernice za nastavnike</a:t>
            </a:r>
            <a:endParaRPr lang="en-US" b="1" i="1" dirty="0" smtClean="0"/>
          </a:p>
          <a:p>
            <a:r>
              <a:rPr lang="hr-HR" dirty="0" smtClean="0"/>
              <a:t>Jedan od ključnih aspekata u elaboraciji poslovnog plana je imati potpunu svjesnost o raznim administrativnim, birokratskim i financijskim zahtjevima za početak specifičnog tipa tvrtke.</a:t>
            </a:r>
            <a:endParaRPr lang="it-IT" dirty="0"/>
          </a:p>
          <a:p>
            <a:r>
              <a:rPr lang="hr-HR" dirty="0" smtClean="0"/>
              <a:t>Iako neće sve nacionalne podgrupe raditi na pripremama istih dijelova za konačnu prezentaciju, važno je da svi učenici uključeni u projekt steknu osnovna znanja o različitim tipovima kompanija unutar njihove zemlje, birokratskom procesu za otvaranje tvrtki, kao i o osnovnim pripremama procjene trogodišnjeg budžeta i identifikaciji financijskih zahtjeva.</a:t>
            </a:r>
            <a:r>
              <a:rPr lang="en-GB" dirty="0" smtClean="0"/>
              <a:t> </a:t>
            </a:r>
            <a:endParaRPr lang="it-IT" dirty="0"/>
          </a:p>
          <a:p>
            <a:r>
              <a:rPr lang="hr-HR" dirty="0" smtClean="0"/>
              <a:t>Ako kurikulum vaših učenika ne uključuje relevantne predmete za stjecanje tih kompetencija, najbolji način je organizirati posjet poslovnom inkubatoru ili sličnoj organizaciji u vašem području, gdje mogu sudjelovati u praktičnim radionicama fokusiranima na transnacionalne poslovne ideje.</a:t>
            </a:r>
            <a:r>
              <a:rPr lang="en-GB" dirty="0" smtClean="0"/>
              <a:t> </a:t>
            </a:r>
            <a:endParaRPr lang="it-IT" dirty="0"/>
          </a:p>
        </p:txBody>
      </p:sp>
    </p:spTree>
    <p:extLst>
      <p:ext uri="{BB962C8B-B14F-4D97-AF65-F5344CB8AC3E}">
        <p14:creationId xmlns:p14="http://schemas.microsoft.com/office/powerpoint/2010/main" val="205908895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1545</TotalTime>
  <Words>779</Words>
  <Application>Microsoft Office PowerPoint</Application>
  <PresentationFormat>Widescreen</PresentationFormat>
  <Paragraphs>82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Tema di Office</vt:lpstr>
      <vt:lpstr>MODUL 4</vt:lpstr>
      <vt:lpstr>Tema 1 Uvod</vt:lpstr>
      <vt:lpstr>Tema 2 Konačna prezentacija</vt:lpstr>
      <vt:lpstr>Tema 2 Konačna prezentacija</vt:lpstr>
      <vt:lpstr>PODGRUPA 1</vt:lpstr>
      <vt:lpstr>PODGRUPA 2</vt:lpstr>
      <vt:lpstr>PODGRUPA 3</vt:lpstr>
      <vt:lpstr>PODGRUPA 4</vt:lpstr>
      <vt:lpstr>Konačna aktivnost modula Tehnički posjeti poslovnim inkubatorima</vt:lpstr>
      <vt:lpstr>Sastanak u lipnju 2016.</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1</dc:title>
  <dc:creator>Altheo</dc:creator>
  <cp:lastModifiedBy>a</cp:lastModifiedBy>
  <cp:revision>170</cp:revision>
  <dcterms:created xsi:type="dcterms:W3CDTF">2015-05-04T07:29:15Z</dcterms:created>
  <dcterms:modified xsi:type="dcterms:W3CDTF">2016-06-01T14:29:42Z</dcterms:modified>
</cp:coreProperties>
</file>