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2" r:id="rId7"/>
    <p:sldId id="261" r:id="rId8"/>
    <p:sldId id="264" r:id="rId9"/>
    <p:sldId id="265" r:id="rId10"/>
    <p:sldId id="269" r:id="rId11"/>
    <p:sldId id="266" r:id="rId12"/>
    <p:sldId id="268" r:id="rId13"/>
    <p:sldId id="263" r:id="rId14"/>
    <p:sldId id="270" r:id="rId15"/>
    <p:sldId id="271" r:id="rId16"/>
    <p:sldId id="273" r:id="rId17"/>
    <p:sldId id="274" r:id="rId18"/>
    <p:sldId id="275" r:id="rId19"/>
    <p:sldId id="272" r:id="rId20"/>
    <p:sldId id="276" r:id="rId21"/>
    <p:sldId id="277" r:id="rId22"/>
    <p:sldId id="278" r:id="rId2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9" autoAdjust="0"/>
    <p:restoredTop sz="94660"/>
  </p:normalViewPr>
  <p:slideViewPr>
    <p:cSldViewPr snapToGrid="0">
      <p:cViewPr varScale="1">
        <p:scale>
          <a:sx n="116" d="100"/>
          <a:sy n="116" d="100"/>
        </p:scale>
        <p:origin x="108"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1A3AF0F-63CE-4D4B-A928-21D88D63B967}" type="datetimeFigureOut">
              <a:rPr lang="it-IT" smtClean="0"/>
              <a:t>05/10/2015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BD122A-9590-43F9-89EE-A222B6FAEFFB}" type="slidenum">
              <a:rPr lang="it-IT" smtClean="0"/>
              <a:t>‹#›</a:t>
            </a:fld>
            <a:endParaRPr lang="it-IT"/>
          </a:p>
        </p:txBody>
      </p:sp>
    </p:spTree>
    <p:extLst>
      <p:ext uri="{BB962C8B-B14F-4D97-AF65-F5344CB8AC3E}">
        <p14:creationId xmlns:p14="http://schemas.microsoft.com/office/powerpoint/2010/main" val="3727641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1A3AF0F-63CE-4D4B-A928-21D88D63B967}" type="datetimeFigureOut">
              <a:rPr lang="it-IT" smtClean="0"/>
              <a:t>05/10/2015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BD122A-9590-43F9-89EE-A222B6FAEFFB}" type="slidenum">
              <a:rPr lang="it-IT" smtClean="0"/>
              <a:t>‹#›</a:t>
            </a:fld>
            <a:endParaRPr lang="it-IT"/>
          </a:p>
        </p:txBody>
      </p:sp>
    </p:spTree>
    <p:extLst>
      <p:ext uri="{BB962C8B-B14F-4D97-AF65-F5344CB8AC3E}">
        <p14:creationId xmlns:p14="http://schemas.microsoft.com/office/powerpoint/2010/main" val="685395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1A3AF0F-63CE-4D4B-A928-21D88D63B967}" type="datetimeFigureOut">
              <a:rPr lang="it-IT" smtClean="0"/>
              <a:t>05/10/2015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BD122A-9590-43F9-89EE-A222B6FAEFFB}" type="slidenum">
              <a:rPr lang="it-IT" smtClean="0"/>
              <a:t>‹#›</a:t>
            </a:fld>
            <a:endParaRPr lang="it-IT"/>
          </a:p>
        </p:txBody>
      </p:sp>
    </p:spTree>
    <p:extLst>
      <p:ext uri="{BB962C8B-B14F-4D97-AF65-F5344CB8AC3E}">
        <p14:creationId xmlns:p14="http://schemas.microsoft.com/office/powerpoint/2010/main" val="3092803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1A3AF0F-63CE-4D4B-A928-21D88D63B967}" type="datetimeFigureOut">
              <a:rPr lang="it-IT" smtClean="0"/>
              <a:t>05/10/2015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BD122A-9590-43F9-89EE-A222B6FAEFFB}" type="slidenum">
              <a:rPr lang="it-IT" smtClean="0"/>
              <a:t>‹#›</a:t>
            </a:fld>
            <a:endParaRPr lang="it-IT"/>
          </a:p>
        </p:txBody>
      </p:sp>
    </p:spTree>
    <p:extLst>
      <p:ext uri="{BB962C8B-B14F-4D97-AF65-F5344CB8AC3E}">
        <p14:creationId xmlns:p14="http://schemas.microsoft.com/office/powerpoint/2010/main" val="3144069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1A3AF0F-63CE-4D4B-A928-21D88D63B967}" type="datetimeFigureOut">
              <a:rPr lang="it-IT" smtClean="0"/>
              <a:t>05/10/2015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BD122A-9590-43F9-89EE-A222B6FAEFFB}" type="slidenum">
              <a:rPr lang="it-IT" smtClean="0"/>
              <a:t>‹#›</a:t>
            </a:fld>
            <a:endParaRPr lang="it-IT"/>
          </a:p>
        </p:txBody>
      </p:sp>
    </p:spTree>
    <p:extLst>
      <p:ext uri="{BB962C8B-B14F-4D97-AF65-F5344CB8AC3E}">
        <p14:creationId xmlns:p14="http://schemas.microsoft.com/office/powerpoint/2010/main" val="3876122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1A3AF0F-63CE-4D4B-A928-21D88D63B967}" type="datetimeFigureOut">
              <a:rPr lang="it-IT" smtClean="0"/>
              <a:t>05/10/2015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2BD122A-9590-43F9-89EE-A222B6FAEFFB}" type="slidenum">
              <a:rPr lang="it-IT" smtClean="0"/>
              <a:t>‹#›</a:t>
            </a:fld>
            <a:endParaRPr lang="it-IT"/>
          </a:p>
        </p:txBody>
      </p:sp>
    </p:spTree>
    <p:extLst>
      <p:ext uri="{BB962C8B-B14F-4D97-AF65-F5344CB8AC3E}">
        <p14:creationId xmlns:p14="http://schemas.microsoft.com/office/powerpoint/2010/main" val="527388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1A3AF0F-63CE-4D4B-A928-21D88D63B967}" type="datetimeFigureOut">
              <a:rPr lang="it-IT" smtClean="0"/>
              <a:t>05/10/2015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2BD122A-9590-43F9-89EE-A222B6FAEFFB}" type="slidenum">
              <a:rPr lang="it-IT" smtClean="0"/>
              <a:t>‹#›</a:t>
            </a:fld>
            <a:endParaRPr lang="it-IT"/>
          </a:p>
        </p:txBody>
      </p:sp>
    </p:spTree>
    <p:extLst>
      <p:ext uri="{BB962C8B-B14F-4D97-AF65-F5344CB8AC3E}">
        <p14:creationId xmlns:p14="http://schemas.microsoft.com/office/powerpoint/2010/main" val="3169123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1A3AF0F-63CE-4D4B-A928-21D88D63B967}" type="datetimeFigureOut">
              <a:rPr lang="it-IT" smtClean="0"/>
              <a:t>05/10/2015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2BD122A-9590-43F9-89EE-A222B6FAEFFB}" type="slidenum">
              <a:rPr lang="it-IT" smtClean="0"/>
              <a:t>‹#›</a:t>
            </a:fld>
            <a:endParaRPr lang="it-IT"/>
          </a:p>
        </p:txBody>
      </p:sp>
    </p:spTree>
    <p:extLst>
      <p:ext uri="{BB962C8B-B14F-4D97-AF65-F5344CB8AC3E}">
        <p14:creationId xmlns:p14="http://schemas.microsoft.com/office/powerpoint/2010/main" val="1838291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1A3AF0F-63CE-4D4B-A928-21D88D63B967}" type="datetimeFigureOut">
              <a:rPr lang="it-IT" smtClean="0"/>
              <a:t>05/10/2015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2BD122A-9590-43F9-89EE-A222B6FAEFFB}" type="slidenum">
              <a:rPr lang="it-IT" smtClean="0"/>
              <a:t>‹#›</a:t>
            </a:fld>
            <a:endParaRPr lang="it-IT"/>
          </a:p>
        </p:txBody>
      </p:sp>
    </p:spTree>
    <p:extLst>
      <p:ext uri="{BB962C8B-B14F-4D97-AF65-F5344CB8AC3E}">
        <p14:creationId xmlns:p14="http://schemas.microsoft.com/office/powerpoint/2010/main" val="2556391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1A3AF0F-63CE-4D4B-A928-21D88D63B967}" type="datetimeFigureOut">
              <a:rPr lang="it-IT" smtClean="0"/>
              <a:t>05/10/2015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2BD122A-9590-43F9-89EE-A222B6FAEFFB}" type="slidenum">
              <a:rPr lang="it-IT" smtClean="0"/>
              <a:t>‹#›</a:t>
            </a:fld>
            <a:endParaRPr lang="it-IT"/>
          </a:p>
        </p:txBody>
      </p:sp>
    </p:spTree>
    <p:extLst>
      <p:ext uri="{BB962C8B-B14F-4D97-AF65-F5344CB8AC3E}">
        <p14:creationId xmlns:p14="http://schemas.microsoft.com/office/powerpoint/2010/main" val="684438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1A3AF0F-63CE-4D4B-A928-21D88D63B967}" type="datetimeFigureOut">
              <a:rPr lang="it-IT" smtClean="0"/>
              <a:t>05/10/2015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2BD122A-9590-43F9-89EE-A222B6FAEFFB}" type="slidenum">
              <a:rPr lang="it-IT" smtClean="0"/>
              <a:t>‹#›</a:t>
            </a:fld>
            <a:endParaRPr lang="it-IT"/>
          </a:p>
        </p:txBody>
      </p:sp>
    </p:spTree>
    <p:extLst>
      <p:ext uri="{BB962C8B-B14F-4D97-AF65-F5344CB8AC3E}">
        <p14:creationId xmlns:p14="http://schemas.microsoft.com/office/powerpoint/2010/main" val="2575765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A3AF0F-63CE-4D4B-A928-21D88D63B967}" type="datetimeFigureOut">
              <a:rPr lang="it-IT" smtClean="0"/>
              <a:t>05/10/2015</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BD122A-9590-43F9-89EE-A222B6FAEFFB}" type="slidenum">
              <a:rPr lang="it-IT" smtClean="0"/>
              <a:t>‹#›</a:t>
            </a:fld>
            <a:endParaRPr lang="it-IT"/>
          </a:p>
        </p:txBody>
      </p:sp>
    </p:spTree>
    <p:extLst>
      <p:ext uri="{BB962C8B-B14F-4D97-AF65-F5344CB8AC3E}">
        <p14:creationId xmlns:p14="http://schemas.microsoft.com/office/powerpoint/2010/main" val="229195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QyNfezqkOzU"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ec.europa.eu/enterprise/policies/industrial-competitiveness/industrial-policy/index_en.htm" TargetMode="External"/><Relationship Id="rId3" Type="http://schemas.openxmlformats.org/officeDocument/2006/relationships/hyperlink" Target="http://ec.europa.eu/information_society/digital-agenda/index_en.htm" TargetMode="External"/><Relationship Id="rId7" Type="http://schemas.openxmlformats.org/officeDocument/2006/relationships/hyperlink" Target="http://ec.europa.eu/resource-efficient-europe/index_en.htm" TargetMode="External"/><Relationship Id="rId2" Type="http://schemas.openxmlformats.org/officeDocument/2006/relationships/hyperlink" Target="http://ec.europa.eu/europe2020/europe-2020-in-a-nutshell/priorities/smart-growth/index_en.htm" TargetMode="External"/><Relationship Id="rId1" Type="http://schemas.openxmlformats.org/officeDocument/2006/relationships/slideLayout" Target="../slideLayouts/slideLayout2.xml"/><Relationship Id="rId6" Type="http://schemas.openxmlformats.org/officeDocument/2006/relationships/hyperlink" Target="http://ec.europa.eu/europe2020/europe-2020-in-a-nutshell/priorities/sustainable-growth/index_en.htm" TargetMode="External"/><Relationship Id="rId11" Type="http://schemas.openxmlformats.org/officeDocument/2006/relationships/hyperlink" Target="http://ec.europa.eu/social/main.jsp?catId=961&amp;langId=en" TargetMode="External"/><Relationship Id="rId5" Type="http://schemas.openxmlformats.org/officeDocument/2006/relationships/hyperlink" Target="http://europa.eu/youthonthemove/index_en.htm" TargetMode="External"/><Relationship Id="rId10" Type="http://schemas.openxmlformats.org/officeDocument/2006/relationships/hyperlink" Target="http://ec.europa.eu/social/main.jsp?langId=en&amp;catId=958" TargetMode="External"/><Relationship Id="rId4" Type="http://schemas.openxmlformats.org/officeDocument/2006/relationships/hyperlink" Target="http://ec.europa.eu/research/innovation-union/index_en.cfm" TargetMode="External"/><Relationship Id="rId9" Type="http://schemas.openxmlformats.org/officeDocument/2006/relationships/hyperlink" Target="http://ec.europa.eu/europe2020/europe-2020-in-a-nutshell/priorities/inclusive-growth/index_en.ht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MODUL 1</a:t>
            </a:r>
            <a:endParaRPr lang="it-IT" dirty="0"/>
          </a:p>
        </p:txBody>
      </p:sp>
      <p:sp>
        <p:nvSpPr>
          <p:cNvPr id="3" name="Sottotitolo 2"/>
          <p:cNvSpPr>
            <a:spLocks noGrp="1"/>
          </p:cNvSpPr>
          <p:nvPr>
            <p:ph type="subTitle" idx="1"/>
          </p:nvPr>
        </p:nvSpPr>
        <p:spPr/>
        <p:txBody>
          <a:bodyPr/>
          <a:lstStyle/>
          <a:p>
            <a:r>
              <a:rPr lang="hr-HR" dirty="0" smtClean="0"/>
              <a:t>Poslovna ideja</a:t>
            </a:r>
            <a:endParaRPr lang="it-IT" dirty="0"/>
          </a:p>
        </p:txBody>
      </p:sp>
    </p:spTree>
    <p:extLst>
      <p:ext uri="{BB962C8B-B14F-4D97-AF65-F5344CB8AC3E}">
        <p14:creationId xmlns:p14="http://schemas.microsoft.com/office/powerpoint/2010/main" val="638260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hr-HR" dirty="0" smtClean="0"/>
              <a:t>Aktivnost </a:t>
            </a:r>
            <a:r>
              <a:rPr lang="it-IT" dirty="0" smtClean="0"/>
              <a:t>4.2 (online) </a:t>
            </a:r>
            <a:br>
              <a:rPr lang="it-IT" dirty="0" smtClean="0"/>
            </a:br>
            <a:r>
              <a:rPr lang="hr-HR" dirty="0" smtClean="0"/>
              <a:t>Kako vidite svijet</a:t>
            </a:r>
            <a:r>
              <a:rPr lang="en-GB" dirty="0" smtClean="0"/>
              <a:t>?</a:t>
            </a:r>
            <a:endParaRPr lang="it-IT" dirty="0"/>
          </a:p>
        </p:txBody>
      </p:sp>
      <p:sp>
        <p:nvSpPr>
          <p:cNvPr id="3" name="Segnaposto contenuto 2"/>
          <p:cNvSpPr>
            <a:spLocks noGrp="1"/>
          </p:cNvSpPr>
          <p:nvPr>
            <p:ph idx="1"/>
          </p:nvPr>
        </p:nvSpPr>
        <p:spPr/>
        <p:txBody>
          <a:bodyPr>
            <a:normAutofit fontScale="85000" lnSpcReduction="20000"/>
          </a:bodyPr>
          <a:lstStyle/>
          <a:p>
            <a:r>
              <a:rPr lang="hr-HR" b="1" dirty="0" smtClean="0"/>
              <a:t>Opis</a:t>
            </a:r>
            <a:r>
              <a:rPr lang="it-IT" b="1" dirty="0" smtClean="0"/>
              <a:t>:</a:t>
            </a:r>
            <a:r>
              <a:rPr lang="it-IT" dirty="0" smtClean="0"/>
              <a:t> </a:t>
            </a:r>
            <a:r>
              <a:rPr lang="hr-HR" dirty="0" smtClean="0"/>
              <a:t>Sada kada ste promatrali i analizirali</a:t>
            </a:r>
            <a:r>
              <a:rPr lang="en-GB" dirty="0" smtClean="0"/>
              <a:t> </a:t>
            </a:r>
            <a:r>
              <a:rPr lang="hr-HR" dirty="0" smtClean="0"/>
              <a:t>lokalnu socijalnu i Europsku </a:t>
            </a:r>
            <a:r>
              <a:rPr lang="hr-HR" dirty="0" err="1" smtClean="0"/>
              <a:t>socio</a:t>
            </a:r>
            <a:r>
              <a:rPr lang="hr-HR" dirty="0" smtClean="0"/>
              <a:t>-ekonomsku situaciju, kako bi je opisali?</a:t>
            </a:r>
            <a:r>
              <a:rPr lang="en-GB" dirty="0" smtClean="0"/>
              <a:t> </a:t>
            </a:r>
          </a:p>
          <a:p>
            <a:r>
              <a:rPr lang="hr-HR" b="1" dirty="0" smtClean="0"/>
              <a:t>Upute za učenike</a:t>
            </a:r>
            <a:endParaRPr lang="en-GB" dirty="0" smtClean="0"/>
          </a:p>
          <a:p>
            <a:pPr marL="457200" lvl="1" indent="0">
              <a:buNone/>
            </a:pPr>
            <a:r>
              <a:rPr lang="en-GB" dirty="0" smtClean="0"/>
              <a:t>1. </a:t>
            </a:r>
            <a:r>
              <a:rPr lang="hr-HR" dirty="0" smtClean="0"/>
              <a:t>Molim vas, smislite 3 kratke izjave koje kvalificiraju:</a:t>
            </a:r>
            <a:endParaRPr lang="it-IT" sz="1600" dirty="0"/>
          </a:p>
          <a:p>
            <a:pPr lvl="1"/>
            <a:r>
              <a:rPr lang="hr-HR" dirty="0" smtClean="0"/>
              <a:t>Vašu lokalnu stvarnost</a:t>
            </a:r>
            <a:r>
              <a:rPr lang="en-GB" dirty="0" smtClean="0"/>
              <a:t>: </a:t>
            </a:r>
            <a:r>
              <a:rPr lang="en-GB" i="1" dirty="0" smtClean="0"/>
              <a:t>(</a:t>
            </a:r>
            <a:r>
              <a:rPr lang="hr-HR" i="1" dirty="0" smtClean="0">
                <a:solidFill>
                  <a:schemeClr val="accent2"/>
                </a:solidFill>
              </a:rPr>
              <a:t>Postoji potencijal, ali i veliki broj problema</a:t>
            </a:r>
            <a:r>
              <a:rPr lang="en-GB" i="1" dirty="0" smtClean="0"/>
              <a:t>)</a:t>
            </a:r>
            <a:endParaRPr lang="it-IT" dirty="0"/>
          </a:p>
          <a:p>
            <a:pPr lvl="1"/>
            <a:r>
              <a:rPr lang="hr-HR" dirty="0" smtClean="0"/>
              <a:t>Vašu državu</a:t>
            </a:r>
            <a:r>
              <a:rPr lang="en-GB" dirty="0" smtClean="0"/>
              <a:t>: </a:t>
            </a:r>
            <a:r>
              <a:rPr lang="en-GB" i="1" dirty="0" smtClean="0"/>
              <a:t>(</a:t>
            </a:r>
            <a:r>
              <a:rPr lang="hr-HR" i="1" dirty="0" smtClean="0">
                <a:solidFill>
                  <a:schemeClr val="accent2"/>
                </a:solidFill>
              </a:rPr>
              <a:t>Puno neiskorištenog potencijala, loše vodstvo i loš pristup radu uništava taj potencijal</a:t>
            </a:r>
            <a:r>
              <a:rPr lang="en-GB" i="1" dirty="0" smtClean="0"/>
              <a:t>)</a:t>
            </a:r>
            <a:endParaRPr lang="it-IT" dirty="0"/>
          </a:p>
          <a:p>
            <a:pPr lvl="1"/>
            <a:r>
              <a:rPr lang="hr-HR" dirty="0" smtClean="0"/>
              <a:t>Europsku situaciju</a:t>
            </a:r>
            <a:r>
              <a:rPr lang="en-GB" dirty="0" smtClean="0"/>
              <a:t>: </a:t>
            </a:r>
            <a:r>
              <a:rPr lang="en-GB" i="1" dirty="0" smtClean="0"/>
              <a:t>(</a:t>
            </a:r>
            <a:r>
              <a:rPr lang="hr-HR" i="1" dirty="0" smtClean="0">
                <a:solidFill>
                  <a:schemeClr val="accent2"/>
                </a:solidFill>
              </a:rPr>
              <a:t>Trenutno nestabilna, ali sa velikim izgledima za popravak </a:t>
            </a:r>
            <a:r>
              <a:rPr lang="en-GB" i="1" dirty="0" smtClean="0"/>
              <a:t>)</a:t>
            </a:r>
          </a:p>
          <a:p>
            <a:pPr marL="457200" lvl="1" indent="0">
              <a:buNone/>
            </a:pPr>
            <a:r>
              <a:rPr lang="en-GB" dirty="0" smtClean="0"/>
              <a:t>2. </a:t>
            </a:r>
            <a:r>
              <a:rPr lang="hr-HR" dirty="0" smtClean="0"/>
              <a:t>Koje su najvažnije nedavne </a:t>
            </a:r>
            <a:r>
              <a:rPr lang="hr-HR" dirty="0" err="1" smtClean="0"/>
              <a:t>socio</a:t>
            </a:r>
            <a:r>
              <a:rPr lang="hr-HR" dirty="0" smtClean="0"/>
              <a:t>-ekonomske, kulturalne i okolišne promjene za vaš osobni život i život ljudi u vašoj zajednici?</a:t>
            </a:r>
            <a:r>
              <a:rPr lang="en-GB" dirty="0" smtClean="0"/>
              <a:t> </a:t>
            </a:r>
            <a:r>
              <a:rPr lang="hr-HR" dirty="0" smtClean="0"/>
              <a:t>Napišite kratak tekst koji uključuje opis zašto su te promjene relevantnije od drugih.</a:t>
            </a:r>
            <a:r>
              <a:rPr lang="en-GB" dirty="0" smtClean="0"/>
              <a:t> </a:t>
            </a:r>
            <a:r>
              <a:rPr lang="en-GB" i="1" dirty="0" smtClean="0"/>
              <a:t>(</a:t>
            </a:r>
            <a:r>
              <a:rPr lang="hr-HR" i="1" dirty="0" smtClean="0">
                <a:solidFill>
                  <a:schemeClr val="accent2"/>
                </a:solidFill>
              </a:rPr>
              <a:t>Najvažnije promjene su zasigurno veća orijentacija prema Europi i Europskim vrijednostima, ljudi se okreću europskim normama i načinima rada, te s tim poboljšavaju svoje radne navike, stavove i odnos prema radu </a:t>
            </a:r>
            <a:r>
              <a:rPr lang="en-GB" i="1" dirty="0" smtClean="0"/>
              <a:t>)</a:t>
            </a:r>
            <a:endParaRPr lang="it-IT" dirty="0"/>
          </a:p>
          <a:p>
            <a:r>
              <a:rPr lang="hr-HR" b="1" dirty="0" smtClean="0"/>
              <a:t>Interakcija sa platformom</a:t>
            </a:r>
            <a:r>
              <a:rPr lang="en-GB" b="1" dirty="0" smtClean="0"/>
              <a:t>:</a:t>
            </a:r>
            <a:r>
              <a:rPr lang="en-GB" dirty="0" smtClean="0"/>
              <a:t> </a:t>
            </a:r>
            <a:r>
              <a:rPr lang="hr-HR" dirty="0" smtClean="0"/>
              <a:t>Učenici mogu upisati svoje odgovore online. Odgovori se pohranjuju u osobnom folderu ili stranici učenika i kasnije se može </a:t>
            </a:r>
            <a:r>
              <a:rPr lang="hr-HR" dirty="0" err="1" smtClean="0"/>
              <a:t>downloadati</a:t>
            </a:r>
            <a:r>
              <a:rPr lang="hr-HR" dirty="0" smtClean="0"/>
              <a:t>.</a:t>
            </a:r>
            <a:endParaRPr lang="it-IT" dirty="0"/>
          </a:p>
        </p:txBody>
      </p:sp>
    </p:spTree>
    <p:extLst>
      <p:ext uri="{BB962C8B-B14F-4D97-AF65-F5344CB8AC3E}">
        <p14:creationId xmlns:p14="http://schemas.microsoft.com/office/powerpoint/2010/main" val="28860027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hr-HR" dirty="0" smtClean="0"/>
              <a:t>Tema</a:t>
            </a:r>
            <a:r>
              <a:rPr lang="it-IT" dirty="0" smtClean="0"/>
              <a:t> 5</a:t>
            </a:r>
            <a:br>
              <a:rPr lang="it-IT" dirty="0" smtClean="0"/>
            </a:br>
            <a:r>
              <a:rPr lang="hr-HR" dirty="0" smtClean="0"/>
              <a:t>Što znači poduzeće</a:t>
            </a:r>
            <a:r>
              <a:rPr lang="it-IT" dirty="0" smtClean="0"/>
              <a:t>?</a:t>
            </a:r>
            <a:endParaRPr lang="it-IT" dirty="0"/>
          </a:p>
        </p:txBody>
      </p:sp>
      <p:sp>
        <p:nvSpPr>
          <p:cNvPr id="3" name="Segnaposto contenuto 2"/>
          <p:cNvSpPr>
            <a:spLocks noGrp="1"/>
          </p:cNvSpPr>
          <p:nvPr>
            <p:ph idx="1"/>
          </p:nvPr>
        </p:nvSpPr>
        <p:spPr/>
        <p:txBody>
          <a:bodyPr>
            <a:normAutofit fontScale="62500" lnSpcReduction="20000"/>
          </a:bodyPr>
          <a:lstStyle/>
          <a:p>
            <a:r>
              <a:rPr lang="hr-HR" dirty="0" smtClean="0"/>
              <a:t>Poslovno poduzeće je bilo kakav tip operacije koja je uključena u pružanje proizvoda i usluga gdje se očekuje ostvarivanje profita.</a:t>
            </a:r>
            <a:r>
              <a:rPr lang="en-US" dirty="0" smtClean="0"/>
              <a:t> </a:t>
            </a:r>
            <a:r>
              <a:rPr lang="hr-HR" dirty="0" smtClean="0"/>
              <a:t>Široka priroda izraza dozvoljava da se izraz primjeni na svaku kompaniju ili firmu orijentiranu prema ostvarivanju profita prodajom proizvoda bilo kojeg tipa.</a:t>
            </a:r>
            <a:r>
              <a:rPr lang="en-US" dirty="0" smtClean="0"/>
              <a:t> </a:t>
            </a:r>
            <a:r>
              <a:rPr lang="hr-HR" dirty="0" smtClean="0"/>
              <a:t>Izrazi kompanija, firma i poslovno poduzeće su često koriste naizmjenično.</a:t>
            </a:r>
            <a:endParaRPr lang="en-US" dirty="0" smtClean="0"/>
          </a:p>
          <a:p>
            <a:r>
              <a:rPr lang="hr-HR" dirty="0" smtClean="0"/>
              <a:t>Dok mnogi razmišljaju o poslovnom poduzeću kao o velikoj korporaciji ili konglomeratu, bilo koji tip profitne operacije koja uključuje prodaju klijentima može ispravno koristiti naziv poslovno poduzeće.</a:t>
            </a:r>
            <a:r>
              <a:rPr lang="en-US" dirty="0" smtClean="0"/>
              <a:t> </a:t>
            </a:r>
            <a:r>
              <a:rPr lang="hr-HR" dirty="0" smtClean="0"/>
              <a:t>Dijete koje prodaju limunadu na štandu uz cestu</a:t>
            </a:r>
            <a:r>
              <a:rPr lang="en-US" dirty="0" smtClean="0"/>
              <a:t>, </a:t>
            </a:r>
            <a:r>
              <a:rPr lang="hr-HR" dirty="0" smtClean="0"/>
              <a:t>i ima za cilj ostvarivanje profita</a:t>
            </a:r>
            <a:r>
              <a:rPr lang="en-US" dirty="0" smtClean="0"/>
              <a:t>, </a:t>
            </a:r>
            <a:r>
              <a:rPr lang="hr-HR" dirty="0" smtClean="0"/>
              <a:t>također vodi poslovno poduzeće</a:t>
            </a:r>
            <a:r>
              <a:rPr lang="en-US" dirty="0" smtClean="0"/>
              <a:t>. </a:t>
            </a:r>
            <a:r>
              <a:rPr lang="hr-HR" dirty="0" smtClean="0"/>
              <a:t>Isto vrijedi i za individualnu osobu koja otvori malu knjižaru u svrhu ostvarivanja profita prodajom knjiga.</a:t>
            </a:r>
            <a:endParaRPr lang="en-US" dirty="0" smtClean="0"/>
          </a:p>
          <a:p>
            <a:r>
              <a:rPr lang="hr-HR" dirty="0" smtClean="0"/>
              <a:t>Zajedno sa prodajom robe, posao može biti uključen u prodaju različitih tipova usluga. Kompanije koje nude telekomunikacijske usluge su dio ove kategorije. Lokalni poslova koji nude </a:t>
            </a:r>
            <a:r>
              <a:rPr lang="hr-HR" dirty="0" err="1" smtClean="0"/>
              <a:t>outsourcing</a:t>
            </a:r>
            <a:r>
              <a:rPr lang="hr-HR" dirty="0"/>
              <a:t> </a:t>
            </a:r>
            <a:r>
              <a:rPr lang="hr-HR" dirty="0" smtClean="0"/>
              <a:t>usluge, kao što su računovodstvo i usluge održavanja, također se smatraju poslovima ili komercijalnim firmama. Dostavljačke usluge također se kvalificiraju kao firme tog tipa. </a:t>
            </a:r>
            <a:endParaRPr lang="en-US" dirty="0" smtClean="0"/>
          </a:p>
          <a:p>
            <a:r>
              <a:rPr lang="hr-HR" dirty="0" smtClean="0"/>
              <a:t>U većini slučajeva, poslovna firma mora biti licencirana da bi radila u lokalnoj zajednici. To uključuje bilo kakvu komercijalnu firmu koja gdje su potrošači slobodni da kupuju robu ili usluge kao što je trgovina. Firma također mora nabaviti poslovnu licencu kada rad uključuje prisutnost prodajnog ureda u mjestu, ili bilo kakvog tipa rada koji je sposoban za stvaranje profita</a:t>
            </a:r>
            <a:r>
              <a:rPr lang="en-US" dirty="0" smtClean="0"/>
              <a:t>. </a:t>
            </a:r>
            <a:r>
              <a:rPr lang="hr-HR" dirty="0" smtClean="0"/>
              <a:t>Zato što propisi povezani sa poslovnim radom variraju od jedne jurisdikcije do druge, vrlo je važno kontaktirati službene osobe u mjestu i </a:t>
            </a:r>
            <a:r>
              <a:rPr lang="hr-HR" dirty="0" err="1" smtClean="0"/>
              <a:t>identificicrati</a:t>
            </a:r>
            <a:r>
              <a:rPr lang="hr-HR" dirty="0" smtClean="0"/>
              <a:t> što je potrebno za rad firme na toj lokaciji. </a:t>
            </a:r>
            <a:endParaRPr lang="it-IT" dirty="0"/>
          </a:p>
        </p:txBody>
      </p:sp>
    </p:spTree>
    <p:extLst>
      <p:ext uri="{BB962C8B-B14F-4D97-AF65-F5344CB8AC3E}">
        <p14:creationId xmlns:p14="http://schemas.microsoft.com/office/powerpoint/2010/main" val="2804443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hr-HR" dirty="0" smtClean="0"/>
              <a:t>Resurs</a:t>
            </a:r>
            <a:r>
              <a:rPr lang="it-IT" dirty="0" smtClean="0"/>
              <a:t> 5.1</a:t>
            </a:r>
            <a:br>
              <a:rPr lang="it-IT" dirty="0" smtClean="0"/>
            </a:br>
            <a:r>
              <a:rPr lang="hr-HR" dirty="0" smtClean="0"/>
              <a:t>Video zapisi</a:t>
            </a:r>
            <a:r>
              <a:rPr lang="it-IT" dirty="0" smtClean="0"/>
              <a:t> </a:t>
            </a:r>
            <a:r>
              <a:rPr lang="hr-HR" dirty="0" smtClean="0"/>
              <a:t>za</a:t>
            </a:r>
            <a:r>
              <a:rPr lang="it-IT" dirty="0" smtClean="0"/>
              <a:t> </a:t>
            </a:r>
            <a:r>
              <a:rPr lang="hr-HR" dirty="0" smtClean="0"/>
              <a:t>Prave poslovne ideje</a:t>
            </a:r>
            <a:endParaRPr lang="it-IT" dirty="0"/>
          </a:p>
        </p:txBody>
      </p:sp>
      <p:sp>
        <p:nvSpPr>
          <p:cNvPr id="4" name="Segnaposto contenuto 3"/>
          <p:cNvSpPr>
            <a:spLocks noGrp="1"/>
          </p:cNvSpPr>
          <p:nvPr>
            <p:ph sz="half" idx="1"/>
          </p:nvPr>
        </p:nvSpPr>
        <p:spPr/>
        <p:txBody>
          <a:bodyPr>
            <a:normAutofit/>
          </a:bodyPr>
          <a:lstStyle/>
          <a:p>
            <a:r>
              <a:rPr lang="hr-HR" dirty="0"/>
              <a:t>https://www.youtube.com/watch?v=lSf1YeOW4aw</a:t>
            </a:r>
            <a:endParaRPr lang="hr-HR" dirty="0" smtClean="0"/>
          </a:p>
          <a:p>
            <a:endParaRPr lang="hr-HR" dirty="0"/>
          </a:p>
          <a:p>
            <a:r>
              <a:rPr lang="hr-HR" dirty="0" smtClean="0"/>
              <a:t>VIDEO ZAPISI OD PARTNERA BITI ĆE INTEGRIRANI U NACIONALNU VERZIJU MODULA</a:t>
            </a:r>
            <a:endParaRPr lang="it-IT" dirty="0"/>
          </a:p>
          <a:p>
            <a:pPr marL="0" indent="0">
              <a:buNone/>
            </a:pPr>
            <a:endParaRPr lang="it-IT" dirty="0"/>
          </a:p>
        </p:txBody>
      </p:sp>
    </p:spTree>
    <p:extLst>
      <p:ext uri="{BB962C8B-B14F-4D97-AF65-F5344CB8AC3E}">
        <p14:creationId xmlns:p14="http://schemas.microsoft.com/office/powerpoint/2010/main" val="29687362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hr-HR" dirty="0" smtClean="0"/>
              <a:t>Aktivnost</a:t>
            </a:r>
            <a:r>
              <a:rPr lang="it-IT" dirty="0" smtClean="0"/>
              <a:t> 5.1 (online)</a:t>
            </a:r>
            <a:br>
              <a:rPr lang="it-IT" dirty="0" smtClean="0"/>
            </a:br>
            <a:r>
              <a:rPr lang="hr-HR" dirty="0" smtClean="0"/>
              <a:t>Postanite poduzetni!</a:t>
            </a:r>
            <a:r>
              <a:rPr lang="it-IT" dirty="0" smtClean="0"/>
              <a:t>(1)</a:t>
            </a:r>
            <a:endParaRPr lang="it-IT" dirty="0"/>
          </a:p>
        </p:txBody>
      </p:sp>
      <p:sp>
        <p:nvSpPr>
          <p:cNvPr id="6" name="Segnaposto contenuto 2"/>
          <p:cNvSpPr>
            <a:spLocks noGrp="1"/>
          </p:cNvSpPr>
          <p:nvPr>
            <p:ph idx="1"/>
          </p:nvPr>
        </p:nvSpPr>
        <p:spPr/>
        <p:txBody>
          <a:bodyPr>
            <a:normAutofit fontScale="92500" lnSpcReduction="10000"/>
          </a:bodyPr>
          <a:lstStyle/>
          <a:p>
            <a:r>
              <a:rPr lang="hr-HR" b="1" dirty="0" smtClean="0"/>
              <a:t>Opis</a:t>
            </a:r>
            <a:r>
              <a:rPr lang="it-IT" b="1" dirty="0" smtClean="0"/>
              <a:t>:</a:t>
            </a:r>
            <a:r>
              <a:rPr lang="it-IT" dirty="0" smtClean="0"/>
              <a:t> </a:t>
            </a:r>
            <a:r>
              <a:rPr lang="en-GB" dirty="0" smtClean="0"/>
              <a:t> </a:t>
            </a:r>
            <a:r>
              <a:rPr lang="hr-HR" dirty="0" smtClean="0"/>
              <a:t>Zamislite usluge/proizvod koji ne postoje i koji bi mogli biti korisni. Znate li za koji proizvod i/ili uslugu koja nije dostupna u vašem mjestu? Imate li kakve inovativne ideje za proizvod i/ili uslugu koja još ne postoji?</a:t>
            </a:r>
            <a:endParaRPr lang="en-GB" dirty="0" smtClean="0"/>
          </a:p>
          <a:p>
            <a:r>
              <a:rPr lang="hr-HR" b="1" dirty="0" smtClean="0"/>
              <a:t>Upute za učenike</a:t>
            </a:r>
            <a:r>
              <a:rPr lang="en-GB" b="1" dirty="0" smtClean="0"/>
              <a:t>:</a:t>
            </a:r>
            <a:r>
              <a:rPr lang="en-GB" dirty="0" smtClean="0"/>
              <a:t> </a:t>
            </a:r>
            <a:r>
              <a:rPr lang="hr-HR" dirty="0" smtClean="0"/>
              <a:t>Budite kreativni i odgovorite na sljedeća pitanja</a:t>
            </a:r>
            <a:r>
              <a:rPr lang="en-GB" dirty="0" smtClean="0"/>
              <a:t>:</a:t>
            </a:r>
          </a:p>
          <a:p>
            <a:pPr lvl="1"/>
            <a:r>
              <a:rPr lang="hr-HR" dirty="0" smtClean="0"/>
              <a:t>Ime proizvoda ili usluge </a:t>
            </a:r>
            <a:r>
              <a:rPr lang="en-GB" i="1" dirty="0" smtClean="0"/>
              <a:t>(</a:t>
            </a:r>
            <a:r>
              <a:rPr lang="hr-HR" i="1" dirty="0" smtClean="0">
                <a:solidFill>
                  <a:schemeClr val="accent2"/>
                </a:solidFill>
              </a:rPr>
              <a:t>Rustikalni namještaj napravljen od starih prenamijenjenih predmeta</a:t>
            </a:r>
            <a:r>
              <a:rPr lang="en-GB" i="1" dirty="0" smtClean="0"/>
              <a:t>)</a:t>
            </a:r>
          </a:p>
          <a:p>
            <a:pPr lvl="1"/>
            <a:r>
              <a:rPr lang="hr-HR" dirty="0" smtClean="0"/>
              <a:t>Glavne karakteristike </a:t>
            </a:r>
            <a:r>
              <a:rPr lang="en-GB" i="1" dirty="0" smtClean="0"/>
              <a:t>(</a:t>
            </a:r>
            <a:r>
              <a:rPr lang="hr-HR" i="1" dirty="0" smtClean="0">
                <a:solidFill>
                  <a:schemeClr val="accent2"/>
                </a:solidFill>
              </a:rPr>
              <a:t>Namještaj, jeftine proizvodnje, dostupan, ali kvalitetan</a:t>
            </a:r>
            <a:r>
              <a:rPr lang="en-GB" i="1" dirty="0" smtClean="0"/>
              <a:t>)</a:t>
            </a:r>
          </a:p>
          <a:p>
            <a:pPr lvl="1"/>
            <a:r>
              <a:rPr lang="hr-HR" dirty="0" smtClean="0"/>
              <a:t>Zašto je korisno? </a:t>
            </a:r>
            <a:r>
              <a:rPr lang="en-GB" i="1" dirty="0" smtClean="0"/>
              <a:t>(</a:t>
            </a:r>
            <a:r>
              <a:rPr lang="hr-HR" i="1" dirty="0" smtClean="0">
                <a:solidFill>
                  <a:schemeClr val="accent2"/>
                </a:solidFill>
              </a:rPr>
              <a:t>U doba krize, kada su ljudi osobito ograničeni budžetom, mogu si priuštiti novi, atraktivan i dostupan namještaj</a:t>
            </a:r>
            <a:r>
              <a:rPr lang="en-GB" i="1" dirty="0" smtClean="0"/>
              <a:t>)</a:t>
            </a:r>
          </a:p>
          <a:p>
            <a:r>
              <a:rPr lang="hr-HR" b="1" dirty="0" smtClean="0"/>
              <a:t>Interakcija sa platformom</a:t>
            </a:r>
            <a:r>
              <a:rPr lang="en-GB" b="1" dirty="0" smtClean="0"/>
              <a:t>:</a:t>
            </a:r>
            <a:r>
              <a:rPr lang="en-GB" dirty="0"/>
              <a:t> </a:t>
            </a:r>
            <a:r>
              <a:rPr lang="en-GB" dirty="0" err="1"/>
              <a:t>Učenici</a:t>
            </a:r>
            <a:r>
              <a:rPr lang="en-GB" dirty="0"/>
              <a:t> </a:t>
            </a:r>
            <a:r>
              <a:rPr lang="en-GB" dirty="0" err="1"/>
              <a:t>mogu</a:t>
            </a:r>
            <a:r>
              <a:rPr lang="en-GB" dirty="0"/>
              <a:t> </a:t>
            </a:r>
            <a:r>
              <a:rPr lang="en-GB" dirty="0" err="1"/>
              <a:t>upisati</a:t>
            </a:r>
            <a:r>
              <a:rPr lang="en-GB" dirty="0"/>
              <a:t> </a:t>
            </a:r>
            <a:r>
              <a:rPr lang="en-GB" dirty="0" err="1"/>
              <a:t>svoje</a:t>
            </a:r>
            <a:r>
              <a:rPr lang="en-GB" dirty="0"/>
              <a:t> </a:t>
            </a:r>
            <a:r>
              <a:rPr lang="en-GB" dirty="0" err="1"/>
              <a:t>odgovore</a:t>
            </a:r>
            <a:r>
              <a:rPr lang="en-GB" dirty="0"/>
              <a:t> online. </a:t>
            </a:r>
            <a:r>
              <a:rPr lang="en-GB" dirty="0" err="1"/>
              <a:t>Odgovori</a:t>
            </a:r>
            <a:r>
              <a:rPr lang="en-GB" dirty="0"/>
              <a:t> se </a:t>
            </a:r>
            <a:r>
              <a:rPr lang="en-GB" dirty="0" err="1"/>
              <a:t>pohranjuju</a:t>
            </a:r>
            <a:r>
              <a:rPr lang="en-GB" dirty="0"/>
              <a:t> u </a:t>
            </a:r>
            <a:r>
              <a:rPr lang="en-GB" dirty="0" err="1"/>
              <a:t>osobnom</a:t>
            </a:r>
            <a:r>
              <a:rPr lang="en-GB" dirty="0"/>
              <a:t> </a:t>
            </a:r>
            <a:r>
              <a:rPr lang="en-GB" dirty="0" err="1"/>
              <a:t>folderu</a:t>
            </a:r>
            <a:r>
              <a:rPr lang="en-GB" dirty="0"/>
              <a:t> </a:t>
            </a:r>
            <a:r>
              <a:rPr lang="en-GB" dirty="0" err="1"/>
              <a:t>ili</a:t>
            </a:r>
            <a:r>
              <a:rPr lang="en-GB" dirty="0"/>
              <a:t> </a:t>
            </a:r>
            <a:r>
              <a:rPr lang="en-GB" dirty="0" err="1"/>
              <a:t>stranici</a:t>
            </a:r>
            <a:r>
              <a:rPr lang="en-GB" dirty="0"/>
              <a:t> </a:t>
            </a:r>
            <a:r>
              <a:rPr lang="en-GB" dirty="0" err="1"/>
              <a:t>učenika</a:t>
            </a:r>
            <a:r>
              <a:rPr lang="en-GB" dirty="0"/>
              <a:t> </a:t>
            </a:r>
            <a:r>
              <a:rPr lang="en-GB" dirty="0" err="1"/>
              <a:t>i</a:t>
            </a:r>
            <a:r>
              <a:rPr lang="en-GB" dirty="0"/>
              <a:t> </a:t>
            </a:r>
            <a:r>
              <a:rPr lang="en-GB" dirty="0" err="1"/>
              <a:t>kasnije</a:t>
            </a:r>
            <a:r>
              <a:rPr lang="en-GB" dirty="0"/>
              <a:t> se </a:t>
            </a:r>
            <a:r>
              <a:rPr lang="en-GB" dirty="0" err="1"/>
              <a:t>može</a:t>
            </a:r>
            <a:r>
              <a:rPr lang="en-GB" dirty="0"/>
              <a:t> </a:t>
            </a:r>
            <a:r>
              <a:rPr lang="en-GB" dirty="0" err="1"/>
              <a:t>downloadati</a:t>
            </a:r>
            <a:r>
              <a:rPr lang="en-GB" dirty="0"/>
              <a:t>.</a:t>
            </a:r>
          </a:p>
        </p:txBody>
      </p:sp>
    </p:spTree>
    <p:extLst>
      <p:ext uri="{BB962C8B-B14F-4D97-AF65-F5344CB8AC3E}">
        <p14:creationId xmlns:p14="http://schemas.microsoft.com/office/powerpoint/2010/main" val="491107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hr-HR" dirty="0" smtClean="0"/>
              <a:t>Aktivnost</a:t>
            </a:r>
            <a:r>
              <a:rPr lang="it-IT" dirty="0" smtClean="0"/>
              <a:t> 5.2 (online)</a:t>
            </a:r>
            <a:br>
              <a:rPr lang="it-IT" dirty="0" smtClean="0"/>
            </a:br>
            <a:r>
              <a:rPr lang="it-IT" dirty="0" err="1"/>
              <a:t>Postanite</a:t>
            </a:r>
            <a:r>
              <a:rPr lang="it-IT" dirty="0"/>
              <a:t> </a:t>
            </a:r>
            <a:r>
              <a:rPr lang="it-IT" dirty="0" err="1"/>
              <a:t>poduzetni</a:t>
            </a:r>
            <a:r>
              <a:rPr lang="it-IT" dirty="0"/>
              <a:t>!(</a:t>
            </a:r>
            <a:r>
              <a:rPr lang="it-IT" dirty="0" smtClean="0"/>
              <a:t>2)</a:t>
            </a:r>
            <a:endParaRPr lang="it-IT" dirty="0"/>
          </a:p>
        </p:txBody>
      </p:sp>
      <p:sp>
        <p:nvSpPr>
          <p:cNvPr id="6" name="Segnaposto contenuto 2"/>
          <p:cNvSpPr>
            <a:spLocks noGrp="1"/>
          </p:cNvSpPr>
          <p:nvPr>
            <p:ph idx="1"/>
          </p:nvPr>
        </p:nvSpPr>
        <p:spPr/>
        <p:txBody>
          <a:bodyPr>
            <a:normAutofit fontScale="92500" lnSpcReduction="20000"/>
          </a:bodyPr>
          <a:lstStyle/>
          <a:p>
            <a:r>
              <a:rPr lang="hr-HR" b="1" dirty="0" smtClean="0"/>
              <a:t>Opis</a:t>
            </a:r>
            <a:r>
              <a:rPr lang="it-IT" b="1" dirty="0" smtClean="0"/>
              <a:t>:</a:t>
            </a:r>
            <a:r>
              <a:rPr lang="it-IT" dirty="0" smtClean="0"/>
              <a:t> </a:t>
            </a:r>
            <a:r>
              <a:rPr lang="hr-HR" dirty="0" smtClean="0"/>
              <a:t>Razmislite kako bi poboljšali postojeće proizvode/usluge. Bi li željeli poboljšati kvalitetu nekih postojećih proizvoda/usluga? Kako bi ih modificirali i poboljšali?</a:t>
            </a:r>
            <a:r>
              <a:rPr lang="en-GB" dirty="0" smtClean="0"/>
              <a:t> </a:t>
            </a:r>
          </a:p>
          <a:p>
            <a:r>
              <a:rPr lang="en-GB" b="1" dirty="0" err="1"/>
              <a:t>Upute</a:t>
            </a:r>
            <a:r>
              <a:rPr lang="en-GB" b="1" dirty="0"/>
              <a:t> </a:t>
            </a:r>
            <a:r>
              <a:rPr lang="en-GB" b="1" dirty="0" err="1"/>
              <a:t>za</a:t>
            </a:r>
            <a:r>
              <a:rPr lang="en-GB" b="1" dirty="0"/>
              <a:t> </a:t>
            </a:r>
            <a:r>
              <a:rPr lang="en-GB" b="1" dirty="0" err="1"/>
              <a:t>učenike</a:t>
            </a:r>
            <a:r>
              <a:rPr lang="en-GB" b="1" dirty="0"/>
              <a:t>:</a:t>
            </a:r>
            <a:r>
              <a:rPr lang="en-GB" dirty="0" smtClean="0"/>
              <a:t> </a:t>
            </a:r>
            <a:r>
              <a:rPr lang="sv-SE" dirty="0"/>
              <a:t>Budite kreativni i odgovorite na sljedeća pitanja:</a:t>
            </a:r>
          </a:p>
          <a:p>
            <a:pPr lvl="1"/>
            <a:r>
              <a:rPr lang="en-GB" dirty="0" err="1"/>
              <a:t>Ime</a:t>
            </a:r>
            <a:r>
              <a:rPr lang="en-GB" dirty="0"/>
              <a:t> </a:t>
            </a:r>
            <a:r>
              <a:rPr lang="en-GB" dirty="0" err="1"/>
              <a:t>proizvoda</a:t>
            </a:r>
            <a:r>
              <a:rPr lang="en-GB" dirty="0"/>
              <a:t> </a:t>
            </a:r>
            <a:r>
              <a:rPr lang="en-GB" dirty="0" err="1"/>
              <a:t>ili</a:t>
            </a:r>
            <a:r>
              <a:rPr lang="en-GB" dirty="0"/>
              <a:t> </a:t>
            </a:r>
            <a:r>
              <a:rPr lang="en-GB" dirty="0" err="1"/>
              <a:t>usluge</a:t>
            </a:r>
            <a:r>
              <a:rPr lang="en-GB" dirty="0"/>
              <a:t> </a:t>
            </a:r>
            <a:r>
              <a:rPr lang="en-GB" i="1" dirty="0" smtClean="0"/>
              <a:t>(</a:t>
            </a:r>
            <a:r>
              <a:rPr lang="en-GB" i="1" dirty="0" err="1">
                <a:solidFill>
                  <a:schemeClr val="accent2"/>
                </a:solidFill>
              </a:rPr>
              <a:t>Rustikalni</a:t>
            </a:r>
            <a:r>
              <a:rPr lang="en-GB" i="1" dirty="0">
                <a:solidFill>
                  <a:schemeClr val="accent2"/>
                </a:solidFill>
              </a:rPr>
              <a:t> </a:t>
            </a:r>
            <a:r>
              <a:rPr lang="en-GB" i="1" dirty="0" err="1">
                <a:solidFill>
                  <a:schemeClr val="accent2"/>
                </a:solidFill>
              </a:rPr>
              <a:t>namještaj</a:t>
            </a:r>
            <a:r>
              <a:rPr lang="en-GB" i="1" dirty="0">
                <a:solidFill>
                  <a:schemeClr val="accent2"/>
                </a:solidFill>
              </a:rPr>
              <a:t> </a:t>
            </a:r>
            <a:r>
              <a:rPr lang="en-GB" i="1" dirty="0" err="1">
                <a:solidFill>
                  <a:schemeClr val="accent2"/>
                </a:solidFill>
              </a:rPr>
              <a:t>napravljen</a:t>
            </a:r>
            <a:r>
              <a:rPr lang="en-GB" i="1" dirty="0">
                <a:solidFill>
                  <a:schemeClr val="accent2"/>
                </a:solidFill>
              </a:rPr>
              <a:t> od </a:t>
            </a:r>
            <a:r>
              <a:rPr lang="en-GB" i="1" dirty="0" err="1">
                <a:solidFill>
                  <a:schemeClr val="accent2"/>
                </a:solidFill>
              </a:rPr>
              <a:t>starih</a:t>
            </a:r>
            <a:r>
              <a:rPr lang="en-GB" i="1" dirty="0">
                <a:solidFill>
                  <a:schemeClr val="accent2"/>
                </a:solidFill>
              </a:rPr>
              <a:t> </a:t>
            </a:r>
            <a:r>
              <a:rPr lang="en-GB" i="1" dirty="0" err="1">
                <a:solidFill>
                  <a:schemeClr val="accent2"/>
                </a:solidFill>
              </a:rPr>
              <a:t>prenamijenjenih</a:t>
            </a:r>
            <a:r>
              <a:rPr lang="en-GB" i="1" dirty="0">
                <a:solidFill>
                  <a:schemeClr val="accent2"/>
                </a:solidFill>
              </a:rPr>
              <a:t> </a:t>
            </a:r>
            <a:r>
              <a:rPr lang="en-GB" i="1" dirty="0" err="1">
                <a:solidFill>
                  <a:schemeClr val="accent2"/>
                </a:solidFill>
              </a:rPr>
              <a:t>predmeta</a:t>
            </a:r>
            <a:r>
              <a:rPr lang="en-GB" i="1" dirty="0" smtClean="0"/>
              <a:t>)</a:t>
            </a:r>
          </a:p>
          <a:p>
            <a:pPr lvl="1"/>
            <a:r>
              <a:rPr lang="hr-HR" dirty="0" smtClean="0"/>
              <a:t>Zašto je nužno poboljšati proizvod/uslugu? </a:t>
            </a:r>
            <a:r>
              <a:rPr lang="en-GB" i="1" dirty="0" smtClean="0"/>
              <a:t>(</a:t>
            </a:r>
            <a:r>
              <a:rPr lang="hr-HR" i="1" dirty="0" smtClean="0">
                <a:solidFill>
                  <a:schemeClr val="accent2"/>
                </a:solidFill>
              </a:rPr>
              <a:t>Proizvod ili uslugu je nužno poboljšavati kako bi se držao korak uz ili ispred konkurencije, kako bi se zadržao interes kupaca i kako bi se održala razina kvalitete</a:t>
            </a:r>
            <a:r>
              <a:rPr lang="en-GB" i="1" dirty="0" smtClean="0"/>
              <a:t>)</a:t>
            </a:r>
          </a:p>
          <a:p>
            <a:pPr lvl="1"/>
            <a:r>
              <a:rPr lang="hr-HR" dirty="0" smtClean="0"/>
              <a:t>Kako bi je poboljšali</a:t>
            </a:r>
            <a:r>
              <a:rPr lang="en-GB" dirty="0" smtClean="0"/>
              <a:t>? </a:t>
            </a:r>
            <a:r>
              <a:rPr lang="en-GB" i="1" dirty="0" smtClean="0"/>
              <a:t>(</a:t>
            </a:r>
            <a:r>
              <a:rPr lang="hr-HR" i="1" dirty="0" smtClean="0">
                <a:solidFill>
                  <a:schemeClr val="accent2"/>
                </a:solidFill>
              </a:rPr>
              <a:t>Poboljšavanjem kvalitete proizvodnje i ponude</a:t>
            </a:r>
            <a:r>
              <a:rPr lang="en-GB" i="1" dirty="0" smtClean="0"/>
              <a:t>)</a:t>
            </a:r>
          </a:p>
          <a:p>
            <a:r>
              <a:rPr lang="en-GB" b="1" dirty="0" err="1"/>
              <a:t>Interakcija</a:t>
            </a:r>
            <a:r>
              <a:rPr lang="en-GB" b="1" dirty="0"/>
              <a:t> </a:t>
            </a:r>
            <a:r>
              <a:rPr lang="en-GB" b="1" dirty="0" err="1"/>
              <a:t>sa</a:t>
            </a:r>
            <a:r>
              <a:rPr lang="en-GB" b="1" dirty="0"/>
              <a:t> </a:t>
            </a:r>
            <a:r>
              <a:rPr lang="en-GB" b="1" dirty="0" err="1"/>
              <a:t>platformom</a:t>
            </a:r>
            <a:r>
              <a:rPr lang="en-GB" b="1" dirty="0"/>
              <a:t>: </a:t>
            </a:r>
            <a:r>
              <a:rPr lang="en-GB" dirty="0" err="1"/>
              <a:t>Učenici</a:t>
            </a:r>
            <a:r>
              <a:rPr lang="en-GB" dirty="0"/>
              <a:t> </a:t>
            </a:r>
            <a:r>
              <a:rPr lang="en-GB" dirty="0" err="1"/>
              <a:t>mogu</a:t>
            </a:r>
            <a:r>
              <a:rPr lang="en-GB" dirty="0"/>
              <a:t> </a:t>
            </a:r>
            <a:r>
              <a:rPr lang="en-GB" dirty="0" err="1"/>
              <a:t>upisati</a:t>
            </a:r>
            <a:r>
              <a:rPr lang="en-GB" dirty="0"/>
              <a:t> </a:t>
            </a:r>
            <a:r>
              <a:rPr lang="en-GB" dirty="0" err="1"/>
              <a:t>svoje</a:t>
            </a:r>
            <a:r>
              <a:rPr lang="en-GB" dirty="0"/>
              <a:t> </a:t>
            </a:r>
            <a:r>
              <a:rPr lang="en-GB" dirty="0" err="1"/>
              <a:t>odgovore</a:t>
            </a:r>
            <a:r>
              <a:rPr lang="en-GB" dirty="0"/>
              <a:t> online. </a:t>
            </a:r>
            <a:r>
              <a:rPr lang="en-GB" dirty="0" err="1"/>
              <a:t>Odgovori</a:t>
            </a:r>
            <a:r>
              <a:rPr lang="en-GB" dirty="0"/>
              <a:t> se </a:t>
            </a:r>
            <a:r>
              <a:rPr lang="en-GB" dirty="0" err="1"/>
              <a:t>pohranjuju</a:t>
            </a:r>
            <a:r>
              <a:rPr lang="en-GB" dirty="0"/>
              <a:t> u </a:t>
            </a:r>
            <a:r>
              <a:rPr lang="en-GB" dirty="0" err="1"/>
              <a:t>osobnom</a:t>
            </a:r>
            <a:r>
              <a:rPr lang="en-GB" dirty="0"/>
              <a:t> </a:t>
            </a:r>
            <a:r>
              <a:rPr lang="en-GB" dirty="0" err="1"/>
              <a:t>folderu</a:t>
            </a:r>
            <a:r>
              <a:rPr lang="en-GB" dirty="0"/>
              <a:t> </a:t>
            </a:r>
            <a:r>
              <a:rPr lang="en-GB" dirty="0" err="1"/>
              <a:t>ili</a:t>
            </a:r>
            <a:r>
              <a:rPr lang="en-GB" dirty="0"/>
              <a:t> </a:t>
            </a:r>
            <a:r>
              <a:rPr lang="en-GB" dirty="0" err="1"/>
              <a:t>stranici</a:t>
            </a:r>
            <a:r>
              <a:rPr lang="en-GB" dirty="0"/>
              <a:t> </a:t>
            </a:r>
            <a:r>
              <a:rPr lang="en-GB" dirty="0" err="1"/>
              <a:t>učenika</a:t>
            </a:r>
            <a:r>
              <a:rPr lang="en-GB" dirty="0"/>
              <a:t> </a:t>
            </a:r>
            <a:r>
              <a:rPr lang="en-GB" dirty="0" err="1"/>
              <a:t>i</a:t>
            </a:r>
            <a:r>
              <a:rPr lang="en-GB" dirty="0"/>
              <a:t> </a:t>
            </a:r>
            <a:r>
              <a:rPr lang="en-GB" dirty="0" err="1"/>
              <a:t>kasnije</a:t>
            </a:r>
            <a:r>
              <a:rPr lang="en-GB" dirty="0"/>
              <a:t> se </a:t>
            </a:r>
            <a:r>
              <a:rPr lang="en-GB" dirty="0" err="1"/>
              <a:t>može</a:t>
            </a:r>
            <a:r>
              <a:rPr lang="en-GB" dirty="0"/>
              <a:t> </a:t>
            </a:r>
            <a:r>
              <a:rPr lang="en-GB" dirty="0" err="1"/>
              <a:t>downloadati</a:t>
            </a:r>
            <a:r>
              <a:rPr lang="en-GB" dirty="0"/>
              <a:t>.</a:t>
            </a:r>
          </a:p>
        </p:txBody>
      </p:sp>
    </p:spTree>
    <p:extLst>
      <p:ext uri="{BB962C8B-B14F-4D97-AF65-F5344CB8AC3E}">
        <p14:creationId xmlns:p14="http://schemas.microsoft.com/office/powerpoint/2010/main" val="27648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hr-HR" b="1" dirty="0" smtClean="0"/>
              <a:t>Završna aktivnost modula</a:t>
            </a:r>
            <a:r>
              <a:rPr lang="it-IT" dirty="0" smtClean="0"/>
              <a:t/>
            </a:r>
            <a:br>
              <a:rPr lang="it-IT" dirty="0" smtClean="0"/>
            </a:br>
            <a:r>
              <a:rPr lang="hr-HR" i="1" dirty="0" smtClean="0">
                <a:solidFill>
                  <a:schemeClr val="accent2"/>
                </a:solidFill>
              </a:rPr>
              <a:t>Grupna radionica za školu</a:t>
            </a:r>
            <a:endParaRPr lang="it-IT" i="1" dirty="0">
              <a:solidFill>
                <a:schemeClr val="accent2"/>
              </a:solidFill>
            </a:endParaRPr>
          </a:p>
        </p:txBody>
      </p:sp>
      <p:sp>
        <p:nvSpPr>
          <p:cNvPr id="3" name="Segnaposto contenuto 2"/>
          <p:cNvSpPr>
            <a:spLocks noGrp="1"/>
          </p:cNvSpPr>
          <p:nvPr>
            <p:ph idx="1"/>
          </p:nvPr>
        </p:nvSpPr>
        <p:spPr/>
        <p:txBody>
          <a:bodyPr>
            <a:normAutofit lnSpcReduction="10000"/>
          </a:bodyPr>
          <a:lstStyle/>
          <a:p>
            <a:pPr marL="0" indent="0">
              <a:buNone/>
            </a:pPr>
            <a:r>
              <a:rPr lang="hr-HR" b="1" i="1" dirty="0" smtClean="0"/>
              <a:t>Smjernice za učitelje</a:t>
            </a:r>
            <a:endParaRPr lang="en-US" b="1" i="1" dirty="0" smtClean="0"/>
          </a:p>
          <a:p>
            <a:pPr marL="0" indent="0">
              <a:buNone/>
            </a:pPr>
            <a:r>
              <a:rPr lang="hr-HR" dirty="0" smtClean="0"/>
              <a:t>Prije organiziranja završnih aktivnosti za modul 1, uvjerite se da su svi učenici završili online aktivnosti i vezane vježbe. </a:t>
            </a:r>
            <a:endParaRPr lang="en-US" dirty="0" smtClean="0"/>
          </a:p>
          <a:p>
            <a:pPr marL="0" indent="0">
              <a:buNone/>
            </a:pPr>
            <a:r>
              <a:rPr lang="hr-HR" dirty="0" smtClean="0"/>
              <a:t>Zamolite ih da </a:t>
            </a:r>
            <a:r>
              <a:rPr lang="hr-HR" dirty="0" err="1" smtClean="0"/>
              <a:t>downloadaju</a:t>
            </a:r>
            <a:r>
              <a:rPr lang="hr-HR" dirty="0" smtClean="0"/>
              <a:t> odgovore za online modul.</a:t>
            </a:r>
            <a:endParaRPr lang="en-US" dirty="0" smtClean="0"/>
          </a:p>
          <a:p>
            <a:pPr marL="0" indent="0">
              <a:buNone/>
            </a:pPr>
            <a:r>
              <a:rPr lang="hr-HR" dirty="0" smtClean="0"/>
              <a:t>Zatim, stvorite 5 grupa od po 4 učenika i usporedite komponente grupe.</a:t>
            </a:r>
          </a:p>
          <a:p>
            <a:pPr marL="0" indent="0">
              <a:buNone/>
            </a:pPr>
            <a:r>
              <a:rPr lang="hr-HR" b="1" dirty="0" smtClean="0">
                <a:solidFill>
                  <a:schemeClr val="accent2"/>
                </a:solidFill>
              </a:rPr>
              <a:t>Konačni cilj je da svaka nacionalna podgrupa identificira poslovnu ideju koja će biti prezentirana tijekom sastanka u listopadu.</a:t>
            </a:r>
            <a:r>
              <a:rPr lang="en-US" b="1" dirty="0" smtClean="0">
                <a:solidFill>
                  <a:schemeClr val="accent2"/>
                </a:solidFill>
              </a:rPr>
              <a:t> </a:t>
            </a:r>
            <a:r>
              <a:rPr lang="en-US" dirty="0" smtClean="0"/>
              <a:t>The </a:t>
            </a:r>
            <a:r>
              <a:rPr lang="hr-HR" dirty="0" smtClean="0"/>
              <a:t>Aktivnost treba biti organizirana blizu transnacionalnog </a:t>
            </a:r>
            <a:r>
              <a:rPr lang="hr-HR" dirty="0" err="1" smtClean="0"/>
              <a:t>mobility</a:t>
            </a:r>
            <a:r>
              <a:rPr lang="hr-HR" dirty="0" smtClean="0"/>
              <a:t> projekta ali na vrijeme da se identificiraju učenici koji će sudjelovati.</a:t>
            </a:r>
            <a:endParaRPr lang="it-IT" dirty="0"/>
          </a:p>
          <a:p>
            <a:endParaRPr lang="it-IT" dirty="0"/>
          </a:p>
        </p:txBody>
      </p:sp>
    </p:spTree>
    <p:extLst>
      <p:ext uri="{BB962C8B-B14F-4D97-AF65-F5344CB8AC3E}">
        <p14:creationId xmlns:p14="http://schemas.microsoft.com/office/powerpoint/2010/main" val="20590889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marL="514350" lvl="0" indent="-514350">
              <a:buFont typeface="+mj-lt"/>
              <a:buAutoNum type="arabicPeriod"/>
            </a:pPr>
            <a:r>
              <a:rPr lang="hr-HR" dirty="0" smtClean="0"/>
              <a:t>Kada ste formirali podgrupe, zamolite učenike da usporede rezultate vježbi iz modula 1 (svaki učenik prezentira rezultate ostatku grupe) – 1 sat</a:t>
            </a:r>
            <a:endParaRPr lang="en-US" dirty="0" smtClean="0"/>
          </a:p>
          <a:p>
            <a:pPr marL="514350" lvl="0" indent="-514350">
              <a:buFont typeface="+mj-lt"/>
              <a:buAutoNum type="arabicPeriod"/>
            </a:pPr>
            <a:endParaRPr lang="it-IT" sz="2000" dirty="0"/>
          </a:p>
          <a:p>
            <a:pPr marL="514350" lvl="0" indent="-514350">
              <a:buFont typeface="+mj-lt"/>
              <a:buAutoNum type="arabicPeriod"/>
            </a:pPr>
            <a:r>
              <a:rPr lang="hr-HR" dirty="0" smtClean="0"/>
              <a:t>Grupa stvara </a:t>
            </a:r>
            <a:r>
              <a:rPr lang="hr-HR" dirty="0" err="1" smtClean="0"/>
              <a:t>poster</a:t>
            </a:r>
            <a:r>
              <a:rPr lang="hr-HR" dirty="0" smtClean="0"/>
              <a:t> sa najrelevantnijim informacijama iz prošle aktivnosti, birajući tri poslovne ideje – 1 sat</a:t>
            </a:r>
            <a:r>
              <a:rPr lang="en-US" dirty="0" smtClean="0"/>
              <a:t> </a:t>
            </a:r>
          </a:p>
          <a:p>
            <a:pPr marL="514350" lvl="0" indent="-514350">
              <a:buFont typeface="+mj-lt"/>
              <a:buAutoNum type="arabicPeriod"/>
            </a:pPr>
            <a:endParaRPr lang="it-IT" sz="2000" dirty="0"/>
          </a:p>
          <a:p>
            <a:pPr marL="514350" lvl="0" indent="-514350">
              <a:buFont typeface="+mj-lt"/>
              <a:buAutoNum type="arabicPeriod"/>
            </a:pPr>
            <a:r>
              <a:rPr lang="hr-HR" dirty="0" smtClean="0"/>
              <a:t>Svaka grupa prezentira poste i poslovne ideje drugim učenicima koji bi trebali glasovati za najbolju ideju – 1 sat</a:t>
            </a:r>
            <a:endParaRPr lang="it-IT" sz="2000" dirty="0" smtClean="0"/>
          </a:p>
        </p:txBody>
      </p:sp>
      <p:sp>
        <p:nvSpPr>
          <p:cNvPr id="4" name="Titolo 1"/>
          <p:cNvSpPr>
            <a:spLocks noGrp="1"/>
          </p:cNvSpPr>
          <p:nvPr>
            <p:ph type="title"/>
          </p:nvPr>
        </p:nvSpPr>
        <p:spPr/>
        <p:txBody>
          <a:bodyPr>
            <a:normAutofit/>
          </a:bodyPr>
          <a:lstStyle/>
          <a:p>
            <a:r>
              <a:rPr lang="it-IT" sz="4900" b="1" dirty="0"/>
              <a:t>Završna </a:t>
            </a:r>
            <a:r>
              <a:rPr lang="it-IT" sz="4900" b="1" dirty="0" err="1"/>
              <a:t>aktivnost</a:t>
            </a:r>
            <a:r>
              <a:rPr lang="it-IT" sz="4900" b="1" dirty="0"/>
              <a:t> modula</a:t>
            </a:r>
            <a:r>
              <a:rPr lang="it-IT" b="1" dirty="0"/>
              <a:t/>
            </a:r>
            <a:br>
              <a:rPr lang="it-IT" b="1" dirty="0"/>
            </a:br>
            <a:r>
              <a:rPr lang="hr-HR" sz="3600" i="1" dirty="0" smtClean="0">
                <a:solidFill>
                  <a:schemeClr val="accent2"/>
                </a:solidFill>
              </a:rPr>
              <a:t>Koraci za implementaciju outputa</a:t>
            </a:r>
            <a:r>
              <a:rPr lang="en-GB" sz="3600" i="1" dirty="0" smtClean="0">
                <a:solidFill>
                  <a:schemeClr val="accent2"/>
                </a:solidFill>
              </a:rPr>
              <a:t>(4 </a:t>
            </a:r>
            <a:r>
              <a:rPr lang="hr-HR" sz="3600" i="1" dirty="0" smtClean="0">
                <a:solidFill>
                  <a:schemeClr val="accent2"/>
                </a:solidFill>
              </a:rPr>
              <a:t>sata potrebna</a:t>
            </a:r>
            <a:r>
              <a:rPr lang="en-GB" sz="3600" i="1" dirty="0" smtClean="0">
                <a:solidFill>
                  <a:schemeClr val="accent2"/>
                </a:solidFill>
              </a:rPr>
              <a:t>)</a:t>
            </a:r>
            <a:endParaRPr lang="it-IT" sz="3600" i="1" dirty="0">
              <a:solidFill>
                <a:schemeClr val="accent2"/>
              </a:solidFill>
            </a:endParaRPr>
          </a:p>
        </p:txBody>
      </p:sp>
    </p:spTree>
    <p:extLst>
      <p:ext uri="{BB962C8B-B14F-4D97-AF65-F5344CB8AC3E}">
        <p14:creationId xmlns:p14="http://schemas.microsoft.com/office/powerpoint/2010/main" val="29557350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marL="514350" lvl="0" indent="-514350">
              <a:buFont typeface="+mj-lt"/>
              <a:buAutoNum type="arabicPeriod" startAt="4"/>
            </a:pPr>
            <a:r>
              <a:rPr lang="hr-HR" dirty="0" smtClean="0"/>
              <a:t>Ovisno o odabranoj poslovnoj ideji podgrupe će završiti online module koji će uključivati sljedeće informacije:</a:t>
            </a:r>
            <a:endParaRPr lang="it-IT" sz="2000" dirty="0" smtClean="0"/>
          </a:p>
          <a:p>
            <a:pPr lvl="1"/>
            <a:r>
              <a:rPr lang="hr-HR" dirty="0" smtClean="0"/>
              <a:t>Naslov ideje</a:t>
            </a:r>
            <a:endParaRPr lang="it-IT" sz="1800" dirty="0" smtClean="0"/>
          </a:p>
          <a:p>
            <a:pPr lvl="1"/>
            <a:r>
              <a:rPr lang="hr-HR" dirty="0" smtClean="0"/>
              <a:t>Kratki opis</a:t>
            </a:r>
            <a:r>
              <a:rPr lang="en-US" dirty="0" smtClean="0"/>
              <a:t>(</a:t>
            </a:r>
            <a:r>
              <a:rPr lang="hr-HR" dirty="0" smtClean="0"/>
              <a:t>što</a:t>
            </a:r>
            <a:r>
              <a:rPr lang="en-US" dirty="0" smtClean="0"/>
              <a:t>, </a:t>
            </a:r>
            <a:r>
              <a:rPr lang="hr-HR" dirty="0" smtClean="0"/>
              <a:t>kako</a:t>
            </a:r>
            <a:r>
              <a:rPr lang="en-US" dirty="0" smtClean="0"/>
              <a:t>, </a:t>
            </a:r>
            <a:r>
              <a:rPr lang="hr-HR" dirty="0" smtClean="0"/>
              <a:t>zašto</a:t>
            </a:r>
            <a:r>
              <a:rPr lang="en-US" dirty="0" smtClean="0"/>
              <a:t>, </a:t>
            </a:r>
            <a:r>
              <a:rPr lang="hr-HR" dirty="0" smtClean="0"/>
              <a:t>za koga</a:t>
            </a:r>
            <a:r>
              <a:rPr lang="en-US" dirty="0" smtClean="0"/>
              <a:t>)</a:t>
            </a:r>
            <a:endParaRPr lang="it-IT" sz="1800" dirty="0" smtClean="0"/>
          </a:p>
          <a:p>
            <a:pPr lvl="1"/>
            <a:r>
              <a:rPr lang="hr-HR" dirty="0" smtClean="0"/>
              <a:t>Sastav ekipe</a:t>
            </a:r>
            <a:endParaRPr lang="it-IT" sz="1800" dirty="0" smtClean="0"/>
          </a:p>
          <a:p>
            <a:pPr marL="1371600" lvl="2" indent="-457200">
              <a:buFont typeface="+mj-lt"/>
              <a:buAutoNum type="arabicPeriod"/>
            </a:pPr>
            <a:r>
              <a:rPr lang="hr-HR" b="1" dirty="0" smtClean="0">
                <a:solidFill>
                  <a:schemeClr val="accent2"/>
                </a:solidFill>
              </a:rPr>
              <a:t>Vođa ekipe</a:t>
            </a:r>
            <a:r>
              <a:rPr lang="en-US" b="1" dirty="0" smtClean="0">
                <a:solidFill>
                  <a:schemeClr val="accent2"/>
                </a:solidFill>
              </a:rPr>
              <a:t>: </a:t>
            </a:r>
            <a:r>
              <a:rPr lang="hr-HR" b="1" dirty="0" smtClean="0">
                <a:solidFill>
                  <a:schemeClr val="accent2"/>
                </a:solidFill>
              </a:rPr>
              <a:t>učenik koji je bio na sastanku u Italiji (odgovoran za koordinaciju nacionalne ekipe i komunikaciju sa internacionalnim učenicama)</a:t>
            </a:r>
          </a:p>
          <a:p>
            <a:pPr marL="1371600" lvl="2" indent="-457200">
              <a:buFont typeface="+mj-lt"/>
              <a:buAutoNum type="arabicPeriod"/>
            </a:pPr>
            <a:r>
              <a:rPr lang="hr-HR" dirty="0" smtClean="0"/>
              <a:t>Marketinški direktor </a:t>
            </a:r>
            <a:r>
              <a:rPr lang="en-US" dirty="0" smtClean="0"/>
              <a:t>(</a:t>
            </a:r>
            <a:r>
              <a:rPr lang="hr-HR" dirty="0" smtClean="0"/>
              <a:t>odgovoran </a:t>
            </a:r>
            <a:r>
              <a:rPr lang="hr-HR" dirty="0"/>
              <a:t>za </a:t>
            </a:r>
            <a:r>
              <a:rPr lang="hr-HR" dirty="0" smtClean="0"/>
              <a:t>istraživanje i </a:t>
            </a:r>
            <a:r>
              <a:rPr lang="hr-HR" dirty="0"/>
              <a:t>analizu  tržišta</a:t>
            </a:r>
            <a:r>
              <a:rPr lang="en-US" dirty="0" smtClean="0"/>
              <a:t>– </a:t>
            </a:r>
            <a:r>
              <a:rPr lang="hr-HR" b="1" dirty="0" smtClean="0"/>
              <a:t>sposoban napraviti upitnike, analizirati rezultate i stvoriti izvješće sa grafovima</a:t>
            </a:r>
            <a:r>
              <a:rPr lang="en-US" dirty="0" smtClean="0"/>
              <a:t>) </a:t>
            </a:r>
            <a:endParaRPr lang="it-IT" sz="1600" dirty="0" smtClean="0"/>
          </a:p>
          <a:p>
            <a:pPr marL="1371600" lvl="2" indent="-457200">
              <a:buFont typeface="+mj-lt"/>
              <a:buAutoNum type="arabicPeriod"/>
            </a:pPr>
            <a:r>
              <a:rPr lang="hr-HR" dirty="0" smtClean="0"/>
              <a:t>Komunikacijski direktor</a:t>
            </a:r>
            <a:r>
              <a:rPr lang="en-US" dirty="0" smtClean="0"/>
              <a:t>: (</a:t>
            </a:r>
            <a:r>
              <a:rPr lang="hr-HR" b="1" dirty="0" smtClean="0"/>
              <a:t>sa</a:t>
            </a:r>
            <a:r>
              <a:rPr lang="en-US" b="1" dirty="0" smtClean="0"/>
              <a:t> </a:t>
            </a:r>
            <a:r>
              <a:rPr lang="hr-HR" b="1" dirty="0" smtClean="0"/>
              <a:t>grafičkim vještinama i stručan u socijalnim mrežama</a:t>
            </a:r>
            <a:r>
              <a:rPr lang="en-US" dirty="0" smtClean="0"/>
              <a:t> – </a:t>
            </a:r>
            <a:r>
              <a:rPr lang="hr-HR" dirty="0" smtClean="0"/>
              <a:t>odgovoran za pripremu PPT prezentacija</a:t>
            </a:r>
            <a:r>
              <a:rPr lang="en-US" dirty="0" smtClean="0"/>
              <a:t>)</a:t>
            </a:r>
            <a:endParaRPr lang="it-IT" sz="1600" dirty="0" smtClean="0"/>
          </a:p>
          <a:p>
            <a:pPr marL="1371600" lvl="2" indent="-457200">
              <a:buFont typeface="+mj-lt"/>
              <a:buAutoNum type="arabicPeriod"/>
            </a:pPr>
            <a:r>
              <a:rPr lang="hr-HR" dirty="0" smtClean="0"/>
              <a:t>Administrativni menadžer</a:t>
            </a:r>
            <a:r>
              <a:rPr lang="en-US" dirty="0" smtClean="0"/>
              <a:t>: (</a:t>
            </a:r>
            <a:r>
              <a:rPr lang="hr-HR" dirty="0" smtClean="0"/>
              <a:t>odgovoran za administrativne i financijske aspekte, kao i za konačnu pripremu poslovnog plana)</a:t>
            </a:r>
            <a:endParaRPr lang="it-IT" sz="1600" dirty="0"/>
          </a:p>
          <a:p>
            <a:pPr marL="1371600" lvl="2" indent="-457200">
              <a:buFont typeface="+mj-lt"/>
              <a:buAutoNum type="arabicPeriod"/>
            </a:pPr>
            <a:r>
              <a:rPr lang="hr-HR" smtClean="0"/>
              <a:t>Produkcijski/operacijski menadžer </a:t>
            </a:r>
            <a:r>
              <a:rPr lang="en-US" smtClean="0"/>
              <a:t>(responsible </a:t>
            </a:r>
            <a:r>
              <a:rPr lang="en-US" dirty="0" smtClean="0"/>
              <a:t>for the detailed description of the product/service, including the choice of the venue, identification of the necessary human resources, etc…)</a:t>
            </a:r>
            <a:endParaRPr lang="it-IT" dirty="0"/>
          </a:p>
        </p:txBody>
      </p:sp>
      <p:sp>
        <p:nvSpPr>
          <p:cNvPr id="4" name="Titolo 1"/>
          <p:cNvSpPr>
            <a:spLocks noGrp="1"/>
          </p:cNvSpPr>
          <p:nvPr>
            <p:ph type="title"/>
          </p:nvPr>
        </p:nvSpPr>
        <p:spPr/>
        <p:txBody>
          <a:bodyPr>
            <a:normAutofit/>
          </a:bodyPr>
          <a:lstStyle/>
          <a:p>
            <a:r>
              <a:rPr lang="it-IT" b="1" dirty="0"/>
              <a:t>Završna </a:t>
            </a:r>
            <a:r>
              <a:rPr lang="it-IT" b="1" dirty="0" err="1"/>
              <a:t>aktivnost</a:t>
            </a:r>
            <a:r>
              <a:rPr lang="it-IT" b="1" dirty="0"/>
              <a:t> modula</a:t>
            </a:r>
            <a:r>
              <a:rPr lang="it-IT" dirty="0" smtClean="0"/>
              <a:t/>
            </a:r>
            <a:br>
              <a:rPr lang="it-IT" dirty="0" smtClean="0"/>
            </a:br>
            <a:r>
              <a:rPr lang="pl-PL" sz="3600" i="1" dirty="0">
                <a:solidFill>
                  <a:schemeClr val="accent2"/>
                </a:solidFill>
              </a:rPr>
              <a:t>Koraci za implementaciju outputa(4 sata potrebna)</a:t>
            </a:r>
            <a:endParaRPr lang="it-IT" sz="3600" i="1" dirty="0">
              <a:solidFill>
                <a:schemeClr val="accent2"/>
              </a:solidFill>
            </a:endParaRPr>
          </a:p>
        </p:txBody>
      </p:sp>
    </p:spTree>
    <p:extLst>
      <p:ext uri="{BB962C8B-B14F-4D97-AF65-F5344CB8AC3E}">
        <p14:creationId xmlns:p14="http://schemas.microsoft.com/office/powerpoint/2010/main" val="36171537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hr-HR" dirty="0" smtClean="0"/>
              <a:t>Glavni cilj transnacionalnog </a:t>
            </a:r>
            <a:r>
              <a:rPr lang="hr-HR" dirty="0" err="1" smtClean="0"/>
              <a:t>mobility</a:t>
            </a:r>
            <a:r>
              <a:rPr lang="hr-HR" dirty="0" smtClean="0"/>
              <a:t> programa je kompozicija transnacionalnih poslovnih grupa i identifikacija transnacionalnih poslovnih ideja.</a:t>
            </a:r>
            <a:r>
              <a:rPr lang="en-US" dirty="0" smtClean="0"/>
              <a:t> </a:t>
            </a:r>
            <a:r>
              <a:rPr lang="hr-HR" dirty="0" smtClean="0"/>
              <a:t>Savjetuje se da sastanku prisustvuju marketinški direktori od svake nacionalne podgrupe. Ako škola želi dodatne učenike, savjetujemo uzimanje produkcijskog/operacijskog menadžera. Detaljan opis aktivnosti na radionicama biti će pripremljen i podijeljen partnerima u kolovozu 2015. </a:t>
            </a:r>
            <a:endParaRPr lang="it-IT" dirty="0"/>
          </a:p>
          <a:p>
            <a:r>
              <a:rPr lang="hr-HR" b="1" dirty="0" smtClean="0"/>
              <a:t>Kada se učenici vrate u školu zadnja grupna aktivnost treba biti organizirana kako bi se prezentirali rezultati </a:t>
            </a:r>
            <a:r>
              <a:rPr lang="hr-HR" b="1" dirty="0" err="1" smtClean="0"/>
              <a:t>mobility</a:t>
            </a:r>
            <a:r>
              <a:rPr lang="hr-HR" b="1" dirty="0" smtClean="0"/>
              <a:t> programa i pet odabranih transnacionalnih poslovnih ideja. </a:t>
            </a:r>
            <a:endParaRPr lang="it-IT" dirty="0"/>
          </a:p>
        </p:txBody>
      </p:sp>
      <p:sp>
        <p:nvSpPr>
          <p:cNvPr id="4" name="Titolo 1"/>
          <p:cNvSpPr>
            <a:spLocks noGrp="1"/>
          </p:cNvSpPr>
          <p:nvPr>
            <p:ph type="title"/>
          </p:nvPr>
        </p:nvSpPr>
        <p:spPr/>
        <p:txBody>
          <a:bodyPr>
            <a:normAutofit/>
          </a:bodyPr>
          <a:lstStyle/>
          <a:p>
            <a:r>
              <a:rPr lang="hr-HR" b="1" i="1" dirty="0" smtClean="0"/>
              <a:t>Sastanak u listopadu </a:t>
            </a:r>
            <a:r>
              <a:rPr lang="en-US" b="1" i="1" dirty="0" smtClean="0"/>
              <a:t>2015</a:t>
            </a:r>
            <a:endParaRPr lang="it-IT" sz="3600" b="1" i="1" dirty="0">
              <a:solidFill>
                <a:schemeClr val="accent2"/>
              </a:solidFill>
            </a:endParaRPr>
          </a:p>
        </p:txBody>
      </p:sp>
    </p:spTree>
    <p:extLst>
      <p:ext uri="{BB962C8B-B14F-4D97-AF65-F5344CB8AC3E}">
        <p14:creationId xmlns:p14="http://schemas.microsoft.com/office/powerpoint/2010/main" val="2123241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hr-HR" b="1" dirty="0" smtClean="0">
                <a:solidFill>
                  <a:schemeClr val="bg1"/>
                </a:solidFill>
              </a:rPr>
              <a:t>Povratne informacije od učitelja</a:t>
            </a:r>
            <a:endParaRPr lang="it-IT" b="1" dirty="0">
              <a:solidFill>
                <a:schemeClr val="bg1"/>
              </a:solidFill>
            </a:endParaRPr>
          </a:p>
        </p:txBody>
      </p:sp>
      <p:sp>
        <p:nvSpPr>
          <p:cNvPr id="5" name="Segnaposto contenuto 4"/>
          <p:cNvSpPr>
            <a:spLocks noGrp="1"/>
          </p:cNvSpPr>
          <p:nvPr>
            <p:ph idx="1"/>
          </p:nvPr>
        </p:nvSpPr>
        <p:spPr/>
        <p:txBody>
          <a:bodyPr>
            <a:normAutofit/>
          </a:bodyPr>
          <a:lstStyle/>
          <a:p>
            <a:r>
              <a:rPr lang="hr-HR" dirty="0" smtClean="0">
                <a:solidFill>
                  <a:schemeClr val="bg1"/>
                </a:solidFill>
              </a:rPr>
              <a:t>Mislite li da su sadržaji i aktivnosti prigodne?</a:t>
            </a:r>
          </a:p>
          <a:p>
            <a:r>
              <a:rPr lang="hr-HR" dirty="0" smtClean="0">
                <a:solidFill>
                  <a:schemeClr val="bg1"/>
                </a:solidFill>
              </a:rPr>
              <a:t>Biste li dodali još informacija o stavovima, motivacijama i kompetencijama za razvoj poduzetničke ideje?</a:t>
            </a:r>
          </a:p>
          <a:p>
            <a:r>
              <a:rPr lang="it-IT" dirty="0" smtClean="0">
                <a:solidFill>
                  <a:schemeClr val="bg1"/>
                </a:solidFill>
              </a:rPr>
              <a:t> </a:t>
            </a:r>
            <a:r>
              <a:rPr lang="hr-HR" dirty="0" smtClean="0">
                <a:solidFill>
                  <a:schemeClr val="bg1"/>
                </a:solidFill>
              </a:rPr>
              <a:t>Zapamtite dokumentirati proces: slikajte slike, napišite kratki izvještaj/članak kojeg ćete staviti na stranicu projekta (</a:t>
            </a:r>
            <a:r>
              <a:rPr lang="hr-HR" dirty="0" err="1" smtClean="0">
                <a:solidFill>
                  <a:schemeClr val="bg1"/>
                </a:solidFill>
              </a:rPr>
              <a:t>facebook</a:t>
            </a:r>
            <a:r>
              <a:rPr lang="hr-HR" dirty="0" smtClean="0">
                <a:solidFill>
                  <a:schemeClr val="bg1"/>
                </a:solidFill>
              </a:rPr>
              <a:t> stranicu?)</a:t>
            </a:r>
            <a:endParaRPr lang="it-IT" dirty="0" smtClean="0">
              <a:solidFill>
                <a:schemeClr val="bg1"/>
              </a:solidFill>
            </a:endParaRPr>
          </a:p>
          <a:p>
            <a:r>
              <a:rPr lang="it-IT" dirty="0" smtClean="0">
                <a:solidFill>
                  <a:schemeClr val="bg1"/>
                </a:solidFill>
              </a:rPr>
              <a:t>@Portugal: </a:t>
            </a:r>
            <a:r>
              <a:rPr lang="hr-HR" dirty="0" smtClean="0">
                <a:solidFill>
                  <a:schemeClr val="bg1"/>
                </a:solidFill>
              </a:rPr>
              <a:t>je li moguće integrirati modul kako je predloženo? Je li moguće prevesti sadržaje modula direktno online?</a:t>
            </a:r>
            <a:endParaRPr lang="it-IT" dirty="0" smtClean="0">
              <a:solidFill>
                <a:schemeClr val="bg1"/>
              </a:solidFill>
            </a:endParaRPr>
          </a:p>
          <a:p>
            <a:r>
              <a:rPr lang="hr-HR" dirty="0" smtClean="0">
                <a:solidFill>
                  <a:schemeClr val="bg1"/>
                </a:solidFill>
              </a:rPr>
              <a:t>Drugi problemi</a:t>
            </a:r>
            <a:r>
              <a:rPr lang="it-IT" dirty="0" smtClean="0">
                <a:solidFill>
                  <a:schemeClr val="bg1"/>
                </a:solidFill>
              </a:rPr>
              <a:t>?</a:t>
            </a:r>
          </a:p>
          <a:p>
            <a:endParaRPr lang="it-IT" dirty="0">
              <a:solidFill>
                <a:schemeClr val="bg1"/>
              </a:solidFill>
            </a:endParaRPr>
          </a:p>
        </p:txBody>
      </p:sp>
    </p:spTree>
    <p:extLst>
      <p:ext uri="{BB962C8B-B14F-4D97-AF65-F5344CB8AC3E}">
        <p14:creationId xmlns:p14="http://schemas.microsoft.com/office/powerpoint/2010/main" val="3436213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hr-HR" dirty="0" smtClean="0"/>
              <a:t>Tema 1</a:t>
            </a:r>
            <a:r>
              <a:rPr lang="it-IT" dirty="0" smtClean="0"/>
              <a:t/>
            </a:r>
            <a:br>
              <a:rPr lang="it-IT" dirty="0" smtClean="0"/>
            </a:br>
            <a:r>
              <a:rPr lang="hr-HR" dirty="0" smtClean="0"/>
              <a:t>Uvod</a:t>
            </a:r>
            <a:endParaRPr lang="it-IT" dirty="0"/>
          </a:p>
        </p:txBody>
      </p:sp>
      <p:sp>
        <p:nvSpPr>
          <p:cNvPr id="3" name="Segnaposto contenuto 2"/>
          <p:cNvSpPr>
            <a:spLocks noGrp="1"/>
          </p:cNvSpPr>
          <p:nvPr>
            <p:ph idx="1"/>
          </p:nvPr>
        </p:nvSpPr>
        <p:spPr/>
        <p:txBody>
          <a:bodyPr>
            <a:normAutofit/>
          </a:bodyPr>
          <a:lstStyle/>
          <a:p>
            <a:r>
              <a:rPr lang="hr-HR" dirty="0" smtClean="0"/>
              <a:t>Pronaći pobjedničku ideju je prva teškoća s kojom se aspirirajući i potencijalni poduzetnici moraju pozabaviti. Poslovna ideja omogućuje vam</a:t>
            </a:r>
            <a:r>
              <a:rPr lang="en-US" dirty="0" smtClean="0"/>
              <a:t>, </a:t>
            </a:r>
            <a:r>
              <a:rPr lang="hr-HR" dirty="0" smtClean="0"/>
              <a:t>nudeći vam uslugu ili proizvod</a:t>
            </a:r>
            <a:r>
              <a:rPr lang="en-US" dirty="0" smtClean="0"/>
              <a:t>, </a:t>
            </a:r>
            <a:r>
              <a:rPr lang="hr-HR" dirty="0" smtClean="0"/>
              <a:t>da zadovoljite potrebu ili riješite problem koji se pojavljuju kod velikog broja subjekata</a:t>
            </a:r>
            <a:r>
              <a:rPr lang="en-US" dirty="0" smtClean="0"/>
              <a:t>.</a:t>
            </a:r>
            <a:endParaRPr lang="en-US" dirty="0"/>
          </a:p>
          <a:p>
            <a:r>
              <a:rPr lang="hr-HR" dirty="0" smtClean="0"/>
              <a:t>Ne postoji recept za pronalazak poslovne ideje</a:t>
            </a:r>
            <a:r>
              <a:rPr lang="en-US" dirty="0" smtClean="0"/>
              <a:t>. </a:t>
            </a:r>
            <a:r>
              <a:rPr lang="hr-HR" dirty="0" smtClean="0"/>
              <a:t>Ipak da bi se ubacili u „igru” trebamo promatrati i osluškivati naš okoliš</a:t>
            </a:r>
            <a:r>
              <a:rPr lang="en-US" dirty="0" smtClean="0"/>
              <a:t>. </a:t>
            </a:r>
            <a:r>
              <a:rPr lang="hr-HR" dirty="0" smtClean="0"/>
              <a:t>Tijekom modula</a:t>
            </a:r>
            <a:r>
              <a:rPr lang="en-US" dirty="0" smtClean="0"/>
              <a:t>, </a:t>
            </a:r>
            <a:r>
              <a:rPr lang="hr-HR" dirty="0" smtClean="0"/>
              <a:t>nudimo neke savjete i vježbe</a:t>
            </a:r>
            <a:r>
              <a:rPr lang="en-US" dirty="0" smtClean="0"/>
              <a:t>, </a:t>
            </a:r>
            <a:r>
              <a:rPr lang="hr-HR" dirty="0" smtClean="0"/>
              <a:t>koje nam omogućuju da identificiramo i definiramo najbolje od naših poslovnih ideja</a:t>
            </a:r>
            <a:r>
              <a:rPr lang="en-US" dirty="0" smtClean="0"/>
              <a:t>. </a:t>
            </a:r>
            <a:r>
              <a:rPr lang="hr-HR" dirty="0" smtClean="0"/>
              <a:t>Kada iznosimo prijedloge</a:t>
            </a:r>
            <a:r>
              <a:rPr lang="en-US" dirty="0" smtClean="0"/>
              <a:t>, </a:t>
            </a:r>
            <a:r>
              <a:rPr lang="hr-HR" dirty="0" smtClean="0"/>
              <a:t>koristite svoju kreativnost</a:t>
            </a:r>
            <a:r>
              <a:rPr lang="en-US" dirty="0" smtClean="0"/>
              <a:t>, </a:t>
            </a:r>
            <a:r>
              <a:rPr lang="hr-HR" dirty="0" smtClean="0"/>
              <a:t>znatiželju i strast i </a:t>
            </a:r>
            <a:r>
              <a:rPr lang="hr-HR" smtClean="0"/>
              <a:t>ne podcjenjujte </a:t>
            </a:r>
            <a:r>
              <a:rPr lang="hr-HR" dirty="0" smtClean="0"/>
              <a:t>ideju vezanu za hobije i posebne interese. </a:t>
            </a:r>
            <a:endParaRPr lang="en-US" dirty="0"/>
          </a:p>
        </p:txBody>
      </p:sp>
    </p:spTree>
    <p:extLst>
      <p:ext uri="{BB962C8B-B14F-4D97-AF65-F5344CB8AC3E}">
        <p14:creationId xmlns:p14="http://schemas.microsoft.com/office/powerpoint/2010/main" val="33293789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hr-HR" i="1" dirty="0" smtClean="0"/>
              <a:t>Sljedeći koraci</a:t>
            </a:r>
            <a:r>
              <a:rPr lang="it-IT" i="1" dirty="0" smtClean="0"/>
              <a:t>(</a:t>
            </a:r>
            <a:r>
              <a:rPr lang="hr-HR" i="1" dirty="0" smtClean="0"/>
              <a:t>do listopada</a:t>
            </a:r>
            <a:r>
              <a:rPr lang="it-IT" i="1" dirty="0" smtClean="0"/>
              <a:t>)</a:t>
            </a:r>
            <a:endParaRPr lang="it-IT" i="1" dirty="0"/>
          </a:p>
        </p:txBody>
      </p:sp>
      <p:sp>
        <p:nvSpPr>
          <p:cNvPr id="6" name="Segnaposto testo 5"/>
          <p:cNvSpPr>
            <a:spLocks noGrp="1"/>
          </p:cNvSpPr>
          <p:nvPr>
            <p:ph type="body" idx="1"/>
          </p:nvPr>
        </p:nvSpPr>
        <p:spPr/>
        <p:txBody>
          <a:bodyPr/>
          <a:lstStyle/>
          <a:p>
            <a:r>
              <a:rPr lang="hr-HR" dirty="0" smtClean="0"/>
              <a:t>Učitelji</a:t>
            </a:r>
          </a:p>
          <a:p>
            <a:endParaRPr lang="it-IT" dirty="0"/>
          </a:p>
        </p:txBody>
      </p:sp>
      <p:sp>
        <p:nvSpPr>
          <p:cNvPr id="7" name="Segnaposto contenuto 6"/>
          <p:cNvSpPr>
            <a:spLocks noGrp="1"/>
          </p:cNvSpPr>
          <p:nvPr>
            <p:ph sz="half" idx="2"/>
          </p:nvPr>
        </p:nvSpPr>
        <p:spPr>
          <a:xfrm>
            <a:off x="839788" y="2505075"/>
            <a:ext cx="5231498" cy="3684588"/>
          </a:xfrm>
        </p:spPr>
        <p:txBody>
          <a:bodyPr>
            <a:normAutofit/>
          </a:bodyPr>
          <a:lstStyle/>
          <a:p>
            <a:r>
              <a:rPr lang="hr-HR" sz="1500" dirty="0" smtClean="0"/>
              <a:t>Prijevod modula</a:t>
            </a:r>
            <a:endParaRPr lang="it-IT" sz="1500" dirty="0" smtClean="0"/>
          </a:p>
          <a:p>
            <a:r>
              <a:rPr lang="hr-HR" sz="1500" dirty="0" smtClean="0"/>
              <a:t>Organizirati trening gdje će učenici koji su bili u Italiji izvijestiti druge o svojim iskustvima</a:t>
            </a:r>
            <a:endParaRPr lang="it-IT" sz="1500" dirty="0" smtClean="0"/>
          </a:p>
          <a:p>
            <a:r>
              <a:rPr lang="hr-HR" sz="1500" dirty="0" smtClean="0"/>
              <a:t>Postaviti prvi dio treninga</a:t>
            </a:r>
            <a:endParaRPr lang="it-IT" sz="1500" dirty="0" smtClean="0"/>
          </a:p>
          <a:p>
            <a:pPr lvl="1"/>
            <a:r>
              <a:rPr lang="hr-HR" sz="1500" dirty="0" smtClean="0"/>
              <a:t>Finalizirati grupu učenika koji će sudjelovati u projektu</a:t>
            </a:r>
            <a:endParaRPr lang="it-IT" sz="1500" dirty="0" smtClean="0"/>
          </a:p>
          <a:p>
            <a:pPr lvl="1"/>
            <a:r>
              <a:rPr lang="hr-HR" sz="1500" dirty="0" smtClean="0"/>
              <a:t>Organizirati sastanak sa službenikom gospodarske komore</a:t>
            </a:r>
            <a:endParaRPr lang="it-IT" sz="1500" dirty="0" smtClean="0"/>
          </a:p>
          <a:p>
            <a:r>
              <a:rPr lang="hr-HR" sz="1500" dirty="0" smtClean="0"/>
              <a:t>Pratiti i stvarati online trening aktivnosti za </a:t>
            </a:r>
            <a:r>
              <a:rPr lang="hr-HR" sz="1500" dirty="0" smtClean="0"/>
              <a:t>modul 1</a:t>
            </a:r>
            <a:endParaRPr lang="it-IT" sz="1500" dirty="0" smtClean="0"/>
          </a:p>
          <a:p>
            <a:r>
              <a:rPr lang="hr-HR" sz="1500" dirty="0" smtClean="0"/>
              <a:t>Izvesti zadnje radionice modula 1</a:t>
            </a:r>
            <a:endParaRPr lang="it-IT" sz="1500" dirty="0" smtClean="0"/>
          </a:p>
          <a:p>
            <a:r>
              <a:rPr lang="hr-HR" sz="1500" dirty="0" smtClean="0"/>
              <a:t>Dokumentirati sve aktivnosti sa slikama i izvještajima/člancima za stranicu projekta i stranicu socijalne mreže</a:t>
            </a:r>
            <a:r>
              <a:rPr lang="it-IT" sz="1500" dirty="0" smtClean="0"/>
              <a:t> </a:t>
            </a:r>
            <a:endParaRPr lang="it-IT" sz="1500" dirty="0"/>
          </a:p>
        </p:txBody>
      </p:sp>
      <p:sp>
        <p:nvSpPr>
          <p:cNvPr id="8" name="Segnaposto testo 7"/>
          <p:cNvSpPr>
            <a:spLocks noGrp="1"/>
          </p:cNvSpPr>
          <p:nvPr>
            <p:ph type="body" sz="quarter" idx="3"/>
          </p:nvPr>
        </p:nvSpPr>
        <p:spPr/>
        <p:txBody>
          <a:bodyPr/>
          <a:lstStyle/>
          <a:p>
            <a:r>
              <a:rPr lang="hr-HR" dirty="0" smtClean="0"/>
              <a:t>Učenici</a:t>
            </a:r>
          </a:p>
          <a:p>
            <a:endParaRPr lang="it-IT" dirty="0"/>
          </a:p>
        </p:txBody>
      </p:sp>
      <p:sp>
        <p:nvSpPr>
          <p:cNvPr id="9" name="Segnaposto contenuto 8"/>
          <p:cNvSpPr>
            <a:spLocks noGrp="1"/>
          </p:cNvSpPr>
          <p:nvPr>
            <p:ph sz="quarter" idx="4"/>
          </p:nvPr>
        </p:nvSpPr>
        <p:spPr/>
        <p:txBody>
          <a:bodyPr>
            <a:normAutofit/>
          </a:bodyPr>
          <a:lstStyle/>
          <a:p>
            <a:r>
              <a:rPr lang="hr-HR" sz="1500" dirty="0" smtClean="0"/>
              <a:t>Izvijestiti o iskustvu u Italiji sa posebnim fokusom na </a:t>
            </a:r>
            <a:r>
              <a:rPr lang="hr-HR" sz="1500" dirty="0"/>
              <a:t>projekt «A </a:t>
            </a:r>
            <a:r>
              <a:rPr lang="hr-HR" sz="1500" dirty="0" err="1"/>
              <a:t>scuola</a:t>
            </a:r>
            <a:r>
              <a:rPr lang="hr-HR" sz="1500" dirty="0"/>
              <a:t> </a:t>
            </a:r>
            <a:r>
              <a:rPr lang="hr-HR" sz="1500" dirty="0" err="1"/>
              <a:t>d’impresa</a:t>
            </a:r>
            <a:r>
              <a:rPr lang="hr-HR" sz="1500" dirty="0" smtClean="0"/>
              <a:t>» </a:t>
            </a:r>
            <a:r>
              <a:rPr lang="hr-HR" sz="1500" dirty="0"/>
              <a:t>i «Plan-B» </a:t>
            </a:r>
            <a:r>
              <a:rPr lang="hr-HR" sz="1500" dirty="0" smtClean="0"/>
              <a:t>radionicu.</a:t>
            </a:r>
          </a:p>
          <a:p>
            <a:r>
              <a:rPr lang="it-IT" sz="1500" dirty="0" smtClean="0"/>
              <a:t> </a:t>
            </a:r>
            <a:r>
              <a:rPr lang="hr-HR" sz="1500" dirty="0" smtClean="0"/>
              <a:t>Završiti modul 1 i sve njegove aktivnosti</a:t>
            </a:r>
          </a:p>
          <a:p>
            <a:r>
              <a:rPr lang="hr-HR" sz="1500" dirty="0" smtClean="0"/>
              <a:t>Sudjelovati na sastanku u listopadu</a:t>
            </a:r>
            <a:r>
              <a:rPr lang="it-IT" sz="1500" dirty="0" smtClean="0"/>
              <a:t>(</a:t>
            </a:r>
            <a:r>
              <a:rPr lang="hr-HR" sz="1500" dirty="0" smtClean="0"/>
              <a:t>marketinški menadžeri svih nacionalnih podgrupa</a:t>
            </a:r>
            <a:r>
              <a:rPr lang="it-IT" sz="1500" dirty="0" smtClean="0"/>
              <a:t>)</a:t>
            </a:r>
            <a:endParaRPr lang="it-IT" sz="1500" dirty="0"/>
          </a:p>
        </p:txBody>
      </p:sp>
    </p:spTree>
    <p:extLst>
      <p:ext uri="{BB962C8B-B14F-4D97-AF65-F5344CB8AC3E}">
        <p14:creationId xmlns:p14="http://schemas.microsoft.com/office/powerpoint/2010/main" val="25434534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p:txBody>
          <a:bodyPr>
            <a:normAutofit fontScale="92500" lnSpcReduction="10000"/>
          </a:bodyPr>
          <a:lstStyle/>
          <a:p>
            <a:r>
              <a:rPr lang="hr-HR" dirty="0" smtClean="0"/>
              <a:t>Studeni i prosinac </a:t>
            </a:r>
            <a:r>
              <a:rPr lang="en-US" dirty="0" smtClean="0"/>
              <a:t>2015 &gt;&gt; </a:t>
            </a:r>
            <a:r>
              <a:rPr lang="hr-HR" dirty="0" smtClean="0"/>
              <a:t>Lokalne aktivnosti u svakoj državi</a:t>
            </a:r>
            <a:r>
              <a:rPr lang="en-US" dirty="0" smtClean="0"/>
              <a:t>: </a:t>
            </a:r>
          </a:p>
          <a:p>
            <a:pPr lvl="1"/>
            <a:r>
              <a:rPr lang="en-US" dirty="0" err="1" smtClean="0"/>
              <a:t>Modul</a:t>
            </a:r>
            <a:r>
              <a:rPr lang="en-US" dirty="0" smtClean="0"/>
              <a:t> 2 </a:t>
            </a:r>
            <a:r>
              <a:rPr lang="hr-HR" dirty="0" smtClean="0"/>
              <a:t>o tome kako implementirati marketinško istraživanje</a:t>
            </a:r>
            <a:endParaRPr lang="en-US" dirty="0" smtClean="0"/>
          </a:p>
          <a:p>
            <a:pPr lvl="1"/>
            <a:r>
              <a:rPr lang="hr-HR" dirty="0" smtClean="0"/>
              <a:t>Implementacija marketinškog razmišljanja i elaboracija podataka</a:t>
            </a:r>
            <a:endParaRPr lang="en-US" dirty="0" smtClean="0"/>
          </a:p>
          <a:p>
            <a:pPr lvl="1"/>
            <a:r>
              <a:rPr lang="hr-HR" dirty="0" smtClean="0"/>
              <a:t>Sastanak sa kompanijama, službenicima kako bi se provjerio potencijal transnacionalnih poslovnih ideja</a:t>
            </a:r>
            <a:endParaRPr lang="en-US" dirty="0" smtClean="0"/>
          </a:p>
          <a:p>
            <a:r>
              <a:rPr lang="hr-HR" dirty="0" smtClean="0"/>
              <a:t>Siječanj</a:t>
            </a:r>
            <a:r>
              <a:rPr lang="en-US" dirty="0" smtClean="0"/>
              <a:t> 2016 &gt;&gt; </a:t>
            </a:r>
            <a:r>
              <a:rPr lang="hr-HR" dirty="0" smtClean="0"/>
              <a:t>Drugi školski sastanak fokusiran na poslovnu administraciju </a:t>
            </a:r>
          </a:p>
          <a:p>
            <a:r>
              <a:rPr lang="hr-HR" dirty="0" smtClean="0"/>
              <a:t>Veljača </a:t>
            </a:r>
            <a:r>
              <a:rPr lang="en-US" dirty="0" smtClean="0"/>
              <a:t>2016 &gt;&gt; </a:t>
            </a:r>
            <a:r>
              <a:rPr lang="pl-PL" dirty="0"/>
              <a:t>Lokalne aktivnosti u svakoj državi</a:t>
            </a:r>
            <a:r>
              <a:rPr lang="en-US" dirty="0" smtClean="0"/>
              <a:t>: </a:t>
            </a:r>
          </a:p>
          <a:p>
            <a:pPr lvl="1"/>
            <a:r>
              <a:rPr lang="en-US" dirty="0" err="1" smtClean="0"/>
              <a:t>Modul</a:t>
            </a:r>
            <a:r>
              <a:rPr lang="en-US" dirty="0" smtClean="0"/>
              <a:t> 3 </a:t>
            </a:r>
            <a:r>
              <a:rPr lang="hr-HR" dirty="0" smtClean="0"/>
              <a:t>na temu loga i marketinške strategije </a:t>
            </a:r>
            <a:r>
              <a:rPr lang="en-US" dirty="0" smtClean="0"/>
              <a:t>+</a:t>
            </a:r>
          </a:p>
          <a:p>
            <a:pPr lvl="1"/>
            <a:r>
              <a:rPr lang="en-US" dirty="0" smtClean="0"/>
              <a:t>Meetings with experts in communication and social innovation</a:t>
            </a:r>
          </a:p>
          <a:p>
            <a:r>
              <a:rPr lang="hr-HR" dirty="0" smtClean="0"/>
              <a:t>Ožujak</a:t>
            </a:r>
            <a:r>
              <a:rPr lang="en-US" dirty="0" smtClean="0"/>
              <a:t> 2016 &gt;&gt; </a:t>
            </a:r>
            <a:r>
              <a:rPr lang="hr-HR" dirty="0" smtClean="0"/>
              <a:t>Sastanak u Nizozemskoj </a:t>
            </a:r>
            <a:r>
              <a:rPr lang="en-US" dirty="0" smtClean="0"/>
              <a:t>(</a:t>
            </a:r>
            <a:r>
              <a:rPr lang="hr-HR" dirty="0" smtClean="0"/>
              <a:t>orijentiran na probleme</a:t>
            </a:r>
            <a:r>
              <a:rPr lang="en-US" dirty="0" smtClean="0"/>
              <a:t>) </a:t>
            </a:r>
            <a:r>
              <a:rPr lang="hr-HR" dirty="0" smtClean="0"/>
              <a:t>socijalne mreže</a:t>
            </a:r>
            <a:r>
              <a:rPr lang="en-US" dirty="0" smtClean="0"/>
              <a:t>, </a:t>
            </a:r>
            <a:r>
              <a:rPr lang="hr-HR" dirty="0" smtClean="0"/>
              <a:t>timski rad</a:t>
            </a:r>
            <a:r>
              <a:rPr lang="en-US" dirty="0" smtClean="0"/>
              <a:t>, </a:t>
            </a:r>
            <a:r>
              <a:rPr lang="hr-HR" dirty="0" smtClean="0"/>
              <a:t>i slično</a:t>
            </a:r>
            <a:r>
              <a:rPr lang="en-US" dirty="0" smtClean="0"/>
              <a:t>… </a:t>
            </a:r>
          </a:p>
        </p:txBody>
      </p:sp>
      <p:sp>
        <p:nvSpPr>
          <p:cNvPr id="9" name="Titolo 1"/>
          <p:cNvSpPr>
            <a:spLocks noGrp="1"/>
          </p:cNvSpPr>
          <p:nvPr>
            <p:ph type="title"/>
          </p:nvPr>
        </p:nvSpPr>
        <p:spPr/>
        <p:txBody>
          <a:bodyPr/>
          <a:lstStyle/>
          <a:p>
            <a:r>
              <a:rPr lang="hr-HR" i="1" dirty="0" smtClean="0"/>
              <a:t>Idući koraci </a:t>
            </a:r>
            <a:r>
              <a:rPr lang="it-IT" i="1" dirty="0" smtClean="0"/>
              <a:t>(</a:t>
            </a:r>
            <a:r>
              <a:rPr lang="hr-HR" i="1" dirty="0" smtClean="0"/>
              <a:t>nakon listopada -</a:t>
            </a:r>
            <a:r>
              <a:rPr lang="it-IT" i="1" dirty="0" smtClean="0"/>
              <a:t>1)</a:t>
            </a:r>
            <a:endParaRPr lang="it-IT" i="1" dirty="0"/>
          </a:p>
        </p:txBody>
      </p:sp>
    </p:spTree>
    <p:extLst>
      <p:ext uri="{BB962C8B-B14F-4D97-AF65-F5344CB8AC3E}">
        <p14:creationId xmlns:p14="http://schemas.microsoft.com/office/powerpoint/2010/main" val="118385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p:txBody>
          <a:bodyPr>
            <a:normAutofit/>
          </a:bodyPr>
          <a:lstStyle/>
          <a:p>
            <a:r>
              <a:rPr lang="hr-HR" dirty="0" smtClean="0"/>
              <a:t>Travanj </a:t>
            </a:r>
            <a:r>
              <a:rPr lang="en-US" dirty="0" smtClean="0"/>
              <a:t>2016 &gt;&gt; </a:t>
            </a:r>
            <a:r>
              <a:rPr lang="hr-HR" dirty="0" smtClean="0"/>
              <a:t>Pripremanje prezentacija ideja </a:t>
            </a:r>
            <a:endParaRPr lang="en-US" dirty="0" smtClean="0"/>
          </a:p>
          <a:p>
            <a:pPr lvl="1"/>
            <a:r>
              <a:rPr lang="hr-HR" dirty="0" smtClean="0"/>
              <a:t>Ispunjavanje šablona surađujući sa internacionalnim članovima transnacionalnih poslovnih grupa</a:t>
            </a:r>
            <a:endParaRPr lang="en-US" dirty="0" smtClean="0"/>
          </a:p>
          <a:p>
            <a:r>
              <a:rPr lang="hr-HR" dirty="0" smtClean="0"/>
              <a:t>Svibanj</a:t>
            </a:r>
            <a:r>
              <a:rPr lang="en-US" dirty="0" smtClean="0"/>
              <a:t> 2016 &gt;&gt; </a:t>
            </a:r>
            <a:r>
              <a:rPr lang="hr-HR" dirty="0" smtClean="0"/>
              <a:t>Treći školski sastanak</a:t>
            </a:r>
            <a:r>
              <a:rPr lang="en-US" dirty="0" smtClean="0"/>
              <a:t>:</a:t>
            </a:r>
            <a:r>
              <a:rPr lang="hr-HR" dirty="0" smtClean="0"/>
              <a:t> prezentacija i odabir ideja</a:t>
            </a:r>
            <a:endParaRPr lang="en-US" dirty="0" smtClean="0"/>
          </a:p>
          <a:p>
            <a:r>
              <a:rPr lang="hr-HR" dirty="0" smtClean="0"/>
              <a:t>Lipanj</a:t>
            </a:r>
            <a:r>
              <a:rPr lang="en-US" dirty="0" smtClean="0"/>
              <a:t> 2016 &gt;&gt; </a:t>
            </a:r>
            <a:r>
              <a:rPr lang="hr-HR" dirty="0" smtClean="0"/>
              <a:t>lokalne aktivnosti</a:t>
            </a:r>
            <a:r>
              <a:rPr lang="en-US" dirty="0" smtClean="0"/>
              <a:t>: </a:t>
            </a:r>
            <a:r>
              <a:rPr lang="hr-HR" dirty="0" smtClean="0"/>
              <a:t>prezentacija pobjedničke ideje na lokalnoj razini i lokalno </a:t>
            </a:r>
            <a:r>
              <a:rPr lang="hr-HR" dirty="0" err="1" smtClean="0"/>
              <a:t>širanje</a:t>
            </a:r>
            <a:endParaRPr lang="en-US" dirty="0" smtClean="0"/>
          </a:p>
        </p:txBody>
      </p:sp>
      <p:sp>
        <p:nvSpPr>
          <p:cNvPr id="9" name="Titolo 1"/>
          <p:cNvSpPr>
            <a:spLocks noGrp="1"/>
          </p:cNvSpPr>
          <p:nvPr>
            <p:ph type="title"/>
          </p:nvPr>
        </p:nvSpPr>
        <p:spPr/>
        <p:txBody>
          <a:bodyPr/>
          <a:lstStyle/>
          <a:p>
            <a:r>
              <a:rPr lang="hr-HR" i="1" dirty="0" smtClean="0"/>
              <a:t>Idući koraci</a:t>
            </a:r>
            <a:r>
              <a:rPr lang="it-IT" i="1" dirty="0" smtClean="0"/>
              <a:t>(</a:t>
            </a:r>
            <a:r>
              <a:rPr lang="hr-HR" i="1" smtClean="0"/>
              <a:t>nakon listopada</a:t>
            </a:r>
            <a:r>
              <a:rPr lang="it-IT" i="1" smtClean="0"/>
              <a:t>- </a:t>
            </a:r>
            <a:r>
              <a:rPr lang="it-IT" i="1" dirty="0" smtClean="0"/>
              <a:t>2)</a:t>
            </a:r>
            <a:endParaRPr lang="it-IT" i="1" dirty="0"/>
          </a:p>
        </p:txBody>
      </p:sp>
    </p:spTree>
    <p:extLst>
      <p:ext uri="{BB962C8B-B14F-4D97-AF65-F5344CB8AC3E}">
        <p14:creationId xmlns:p14="http://schemas.microsoft.com/office/powerpoint/2010/main" val="3708405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a:t>
            </a:r>
            <a:r>
              <a:rPr lang="hr-HR" dirty="0" err="1" smtClean="0"/>
              <a:t>ktivnost</a:t>
            </a:r>
            <a:r>
              <a:rPr lang="it-IT" dirty="0" smtClean="0"/>
              <a:t> 1.1 (online) </a:t>
            </a:r>
            <a:br>
              <a:rPr lang="it-IT" dirty="0" smtClean="0"/>
            </a:br>
            <a:r>
              <a:rPr lang="hr-HR" dirty="0" smtClean="0"/>
              <a:t>Slušajte ljude kada kažu </a:t>
            </a:r>
            <a:r>
              <a:rPr lang="en-GB" dirty="0" smtClean="0"/>
              <a:t>„</a:t>
            </a:r>
            <a:r>
              <a:rPr lang="hr-HR" dirty="0" smtClean="0"/>
              <a:t>Kada bih samo mogao</a:t>
            </a:r>
            <a:r>
              <a:rPr lang="en-GB" dirty="0" smtClean="0"/>
              <a:t>..."</a:t>
            </a:r>
            <a:endParaRPr lang="it-IT" dirty="0"/>
          </a:p>
        </p:txBody>
      </p:sp>
      <p:sp>
        <p:nvSpPr>
          <p:cNvPr id="3" name="Segnaposto contenuto 2"/>
          <p:cNvSpPr>
            <a:spLocks noGrp="1"/>
          </p:cNvSpPr>
          <p:nvPr>
            <p:ph idx="1"/>
          </p:nvPr>
        </p:nvSpPr>
        <p:spPr/>
        <p:txBody>
          <a:bodyPr/>
          <a:lstStyle/>
          <a:p>
            <a:r>
              <a:rPr lang="hr-HR" b="1" dirty="0" smtClean="0"/>
              <a:t>Opis</a:t>
            </a:r>
            <a:r>
              <a:rPr lang="it-IT" b="1" dirty="0" smtClean="0"/>
              <a:t>:</a:t>
            </a:r>
            <a:r>
              <a:rPr lang="it-IT" dirty="0" smtClean="0"/>
              <a:t> </a:t>
            </a:r>
            <a:r>
              <a:rPr lang="hr-HR" dirty="0" smtClean="0"/>
              <a:t>Pokušajte se sjetiti kada ste zadnji put čuli da netko kaže </a:t>
            </a:r>
            <a:r>
              <a:rPr lang="en-GB" dirty="0" smtClean="0"/>
              <a:t>“</a:t>
            </a:r>
            <a:r>
              <a:rPr lang="hr-HR" dirty="0" smtClean="0"/>
              <a:t>Kada bih samo mogao</a:t>
            </a:r>
            <a:r>
              <a:rPr lang="en-GB" dirty="0" smtClean="0"/>
              <a:t>…”. </a:t>
            </a:r>
            <a:r>
              <a:rPr lang="hr-HR" dirty="0" smtClean="0"/>
              <a:t>Bi ste li mogli pokazati toj osobi način kako da postigne svoje ciljeve i želje</a:t>
            </a:r>
            <a:r>
              <a:rPr lang="en-GB" dirty="0" smtClean="0"/>
              <a:t>? </a:t>
            </a:r>
          </a:p>
          <a:p>
            <a:r>
              <a:rPr lang="hr-HR" b="1" dirty="0" smtClean="0"/>
              <a:t>Upute za učenike</a:t>
            </a:r>
            <a:r>
              <a:rPr lang="en-GB" b="1" dirty="0" smtClean="0"/>
              <a:t>:</a:t>
            </a:r>
            <a:r>
              <a:rPr lang="en-GB" dirty="0" smtClean="0"/>
              <a:t> </a:t>
            </a:r>
            <a:r>
              <a:rPr lang="hr-HR" dirty="0" smtClean="0"/>
              <a:t>Napravite kratke bilješke identificiranih problema i rješenja</a:t>
            </a:r>
            <a:r>
              <a:rPr lang="en-GB" dirty="0" smtClean="0"/>
              <a:t>; </a:t>
            </a:r>
            <a:r>
              <a:rPr lang="hr-HR" dirty="0" smtClean="0"/>
              <a:t>koristiti ćete ih kasnije sa ostatkom grupe</a:t>
            </a:r>
            <a:endParaRPr lang="en-GB" dirty="0" smtClean="0"/>
          </a:p>
          <a:p>
            <a:r>
              <a:rPr lang="hr-HR" b="1" dirty="0" smtClean="0"/>
              <a:t>Interakcija sa platformom</a:t>
            </a:r>
            <a:r>
              <a:rPr lang="en-GB" b="1" dirty="0" smtClean="0"/>
              <a:t>:</a:t>
            </a:r>
            <a:r>
              <a:rPr lang="en-GB" dirty="0" smtClean="0"/>
              <a:t> </a:t>
            </a:r>
            <a:r>
              <a:rPr lang="hr-HR" dirty="0" smtClean="0"/>
              <a:t>učenici će moći upisati odgovor online</a:t>
            </a:r>
            <a:r>
              <a:rPr lang="en-GB" dirty="0" smtClean="0"/>
              <a:t>. </a:t>
            </a:r>
            <a:r>
              <a:rPr lang="hr-HR" dirty="0" smtClean="0"/>
              <a:t>Odgovor će biti pohranjen u osobnom folderu</a:t>
            </a:r>
            <a:r>
              <a:rPr lang="en-GB" dirty="0" smtClean="0"/>
              <a:t>/</a:t>
            </a:r>
            <a:r>
              <a:rPr lang="hr-HR" dirty="0" smtClean="0"/>
              <a:t>stranici</a:t>
            </a:r>
            <a:r>
              <a:rPr lang="en-GB" dirty="0" smtClean="0"/>
              <a:t>/</a:t>
            </a:r>
            <a:r>
              <a:rPr lang="hr-HR" dirty="0" smtClean="0"/>
              <a:t>korisničkom računu</a:t>
            </a:r>
            <a:r>
              <a:rPr lang="en-GB" dirty="0" smtClean="0"/>
              <a:t> </a:t>
            </a:r>
            <a:r>
              <a:rPr lang="hr-HR" dirty="0" smtClean="0"/>
              <a:t>učenika i kasnije se može </a:t>
            </a:r>
            <a:r>
              <a:rPr lang="hr-HR" dirty="0" err="1" smtClean="0"/>
              <a:t>downloadati</a:t>
            </a:r>
            <a:endParaRPr lang="it-IT" dirty="0"/>
          </a:p>
        </p:txBody>
      </p:sp>
    </p:spTree>
    <p:extLst>
      <p:ext uri="{BB962C8B-B14F-4D97-AF65-F5344CB8AC3E}">
        <p14:creationId xmlns:p14="http://schemas.microsoft.com/office/powerpoint/2010/main" val="257134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hr-HR" dirty="0" smtClean="0"/>
              <a:t>Tema </a:t>
            </a:r>
            <a:r>
              <a:rPr lang="it-IT" dirty="0" smtClean="0"/>
              <a:t>2</a:t>
            </a:r>
            <a:br>
              <a:rPr lang="it-IT" dirty="0" smtClean="0"/>
            </a:br>
            <a:r>
              <a:rPr lang="hr-HR" dirty="0" smtClean="0"/>
              <a:t>Što </a:t>
            </a:r>
            <a:r>
              <a:rPr lang="hr-HR" smtClean="0"/>
              <a:t>je kreativnost</a:t>
            </a:r>
            <a:r>
              <a:rPr lang="it-IT" smtClean="0"/>
              <a:t>?</a:t>
            </a:r>
            <a:endParaRPr lang="it-IT" dirty="0"/>
          </a:p>
        </p:txBody>
      </p:sp>
      <p:sp>
        <p:nvSpPr>
          <p:cNvPr id="3" name="Segnaposto contenuto 2"/>
          <p:cNvSpPr>
            <a:spLocks noGrp="1"/>
          </p:cNvSpPr>
          <p:nvPr>
            <p:ph idx="1"/>
          </p:nvPr>
        </p:nvSpPr>
        <p:spPr/>
        <p:txBody>
          <a:bodyPr>
            <a:normAutofit fontScale="77500" lnSpcReduction="20000"/>
          </a:bodyPr>
          <a:lstStyle/>
          <a:p>
            <a:r>
              <a:rPr lang="hr-HR" dirty="0" smtClean="0"/>
              <a:t>Ta učena vještina</a:t>
            </a:r>
            <a:r>
              <a:rPr lang="en-US" dirty="0" smtClean="0"/>
              <a:t>, </a:t>
            </a:r>
            <a:r>
              <a:rPr lang="hr-HR" dirty="0" smtClean="0"/>
              <a:t>kreativnost</a:t>
            </a:r>
            <a:r>
              <a:rPr lang="en-US" dirty="0" smtClean="0"/>
              <a:t>, </a:t>
            </a:r>
            <a:r>
              <a:rPr lang="hr-HR" dirty="0" smtClean="0"/>
              <a:t>definirana je na mnogo načina</a:t>
            </a:r>
            <a:r>
              <a:rPr lang="en-US" dirty="0" smtClean="0"/>
              <a:t>. </a:t>
            </a:r>
            <a:r>
              <a:rPr lang="hr-HR" dirty="0" smtClean="0"/>
              <a:t>Nazivana je</a:t>
            </a:r>
            <a:endParaRPr lang="en-US" dirty="0" smtClean="0"/>
          </a:p>
          <a:p>
            <a:pPr lvl="1"/>
            <a:r>
              <a:rPr lang="hr-HR" dirty="0" smtClean="0"/>
              <a:t>„Mentalna aktivnost</a:t>
            </a:r>
            <a:r>
              <a:rPr lang="en-US" dirty="0" smtClean="0"/>
              <a:t> </a:t>
            </a:r>
            <a:r>
              <a:rPr lang="hr-HR" dirty="0" smtClean="0"/>
              <a:t>izvedena u situacijama u kojima nije bilo prijašnjeg rješenja ili odgovora</a:t>
            </a:r>
            <a:r>
              <a:rPr lang="en-US" dirty="0" smtClean="0"/>
              <a:t>" (Encyclopedia of Creativity, vol. 2, "Teaching Creativity")</a:t>
            </a:r>
          </a:p>
          <a:p>
            <a:pPr lvl="1"/>
            <a:r>
              <a:rPr lang="hr-HR" dirty="0" smtClean="0"/>
              <a:t>„Proces razvijanja novih, neobičnih ili unikatnih ideja</a:t>
            </a:r>
            <a:r>
              <a:rPr lang="en-US" dirty="0" smtClean="0"/>
              <a:t>"</a:t>
            </a:r>
          </a:p>
          <a:p>
            <a:pPr lvl="1"/>
            <a:r>
              <a:rPr lang="hr-HR" dirty="0" smtClean="0"/>
              <a:t>„Generiranje novih, korisnih ideja</a:t>
            </a:r>
            <a:r>
              <a:rPr lang="en-US" dirty="0" smtClean="0"/>
              <a:t>"</a:t>
            </a:r>
          </a:p>
          <a:p>
            <a:r>
              <a:rPr lang="hr-HR" dirty="0" smtClean="0"/>
              <a:t>Niti jedna ideja kreativnosti pristaje svim poljima nastojanja</a:t>
            </a:r>
            <a:r>
              <a:rPr lang="en-US" dirty="0" smtClean="0"/>
              <a:t>. </a:t>
            </a:r>
            <a:r>
              <a:rPr lang="hr-HR" dirty="0" smtClean="0"/>
              <a:t>Kreativnost koristi kognitivne i ne- kognitivne vještine</a:t>
            </a:r>
            <a:r>
              <a:rPr lang="en-US" dirty="0" smtClean="0"/>
              <a:t>, </a:t>
            </a:r>
            <a:r>
              <a:rPr lang="hr-HR" dirty="0" smtClean="0"/>
              <a:t>znatiželju</a:t>
            </a:r>
            <a:r>
              <a:rPr lang="en-US" dirty="0" smtClean="0"/>
              <a:t>, </a:t>
            </a:r>
            <a:r>
              <a:rPr lang="en-US" dirty="0" err="1" smtClean="0"/>
              <a:t>int</a:t>
            </a:r>
            <a:r>
              <a:rPr lang="hr-HR" dirty="0" err="1" smtClean="0"/>
              <a:t>uiciju</a:t>
            </a:r>
            <a:r>
              <a:rPr lang="hr-HR" dirty="0"/>
              <a:t> </a:t>
            </a:r>
            <a:r>
              <a:rPr lang="hr-HR" dirty="0" smtClean="0"/>
              <a:t>i upornost</a:t>
            </a:r>
            <a:r>
              <a:rPr lang="en-US" dirty="0" smtClean="0"/>
              <a:t>. </a:t>
            </a:r>
            <a:r>
              <a:rPr lang="hr-HR" dirty="0" smtClean="0"/>
              <a:t>Kreativna rješenja mogu biti stvorena ili otkrivena, u sekundi ili u desetljećima.</a:t>
            </a:r>
            <a:endParaRPr lang="en-US" dirty="0" smtClean="0"/>
          </a:p>
          <a:p>
            <a:r>
              <a:rPr lang="hr-HR" dirty="0" smtClean="0"/>
              <a:t>Nekada se smatralo da je kreativnost proizvod </a:t>
            </a:r>
            <a:r>
              <a:rPr lang="en-US" dirty="0" smtClean="0"/>
              <a:t> </a:t>
            </a:r>
            <a:r>
              <a:rPr lang="hr-HR" dirty="0" smtClean="0"/>
              <a:t>genijalaca koji mijenjaju kulturu kao što su </a:t>
            </a:r>
            <a:r>
              <a:rPr lang="en-US" dirty="0" smtClean="0"/>
              <a:t>Thomas Edison, Marie Curie </a:t>
            </a:r>
            <a:r>
              <a:rPr lang="hr-HR" dirty="0" smtClean="0"/>
              <a:t>ili</a:t>
            </a:r>
            <a:r>
              <a:rPr lang="en-US" dirty="0" smtClean="0"/>
              <a:t> Steve Jobs. </a:t>
            </a:r>
            <a:r>
              <a:rPr lang="hr-HR" dirty="0" smtClean="0"/>
              <a:t>U zadnjih nekoliko godina</a:t>
            </a:r>
            <a:r>
              <a:rPr lang="en-US" dirty="0" smtClean="0"/>
              <a:t>, </a:t>
            </a:r>
            <a:r>
              <a:rPr lang="hr-HR" dirty="0" smtClean="0"/>
              <a:t>naglašavanje fenomena ponekad nazivanog</a:t>
            </a:r>
            <a:r>
              <a:rPr lang="en-US" dirty="0" smtClean="0"/>
              <a:t> "Big-C</a:t>
            </a:r>
            <a:r>
              <a:rPr lang="hr-HR" dirty="0" smtClean="0"/>
              <a:t> kreativnost</a:t>
            </a:r>
            <a:r>
              <a:rPr lang="en-US" dirty="0" smtClean="0"/>
              <a:t>, </a:t>
            </a:r>
            <a:r>
              <a:rPr lang="hr-HR" dirty="0" smtClean="0"/>
              <a:t>potaklo je na razmišljanje što je </a:t>
            </a:r>
            <a:r>
              <a:rPr lang="en-US" dirty="0" smtClean="0"/>
              <a:t>"little-c" </a:t>
            </a:r>
            <a:r>
              <a:rPr lang="hr-HR" dirty="0" smtClean="0"/>
              <a:t>ili svakodnevna kreativnost</a:t>
            </a:r>
            <a:r>
              <a:rPr lang="en-US" dirty="0" smtClean="0"/>
              <a:t>, </a:t>
            </a:r>
            <a:r>
              <a:rPr lang="hr-HR" dirty="0" smtClean="0"/>
              <a:t>proces u kojem mnogi sudjeluju i mogu sudjelovati</a:t>
            </a:r>
            <a:r>
              <a:rPr lang="en-US" dirty="0" smtClean="0"/>
              <a:t>.</a:t>
            </a:r>
          </a:p>
          <a:p>
            <a:r>
              <a:rPr lang="hr-HR" dirty="0" smtClean="0"/>
              <a:t>Kreativnost se ne pojavljuje u </a:t>
            </a:r>
            <a:r>
              <a:rPr lang="hr-HR" dirty="0" err="1" smtClean="0"/>
              <a:t>vakumu</a:t>
            </a:r>
            <a:r>
              <a:rPr lang="en-US" dirty="0" smtClean="0"/>
              <a:t>; </a:t>
            </a:r>
            <a:r>
              <a:rPr lang="hr-HR" dirty="0" smtClean="0"/>
              <a:t>zahtijeva određenu količinu generalnog znanja i znanja specifičnog za neko polje</a:t>
            </a:r>
            <a:r>
              <a:rPr lang="en-US" dirty="0" smtClean="0"/>
              <a:t>. </a:t>
            </a:r>
            <a:r>
              <a:rPr lang="hr-HR" dirty="0" smtClean="0"/>
              <a:t>To je posebno istinito ako o kreativnosti razmišljamo kao o vrsti inovacije</a:t>
            </a:r>
            <a:r>
              <a:rPr lang="en-US" dirty="0" smtClean="0"/>
              <a:t> – </a:t>
            </a:r>
            <a:r>
              <a:rPr lang="hr-HR" dirty="0" smtClean="0"/>
              <a:t>ne možemo znati što je novo bez da znamo što već postoji na bilo kojem mjestu. </a:t>
            </a:r>
            <a:endParaRPr lang="it-IT" dirty="0"/>
          </a:p>
        </p:txBody>
      </p:sp>
    </p:spTree>
    <p:extLst>
      <p:ext uri="{BB962C8B-B14F-4D97-AF65-F5344CB8AC3E}">
        <p14:creationId xmlns:p14="http://schemas.microsoft.com/office/powerpoint/2010/main" val="3540835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hr-HR" dirty="0" smtClean="0"/>
              <a:t>Resurs</a:t>
            </a:r>
            <a:r>
              <a:rPr lang="it-IT" dirty="0" smtClean="0"/>
              <a:t> 2.1</a:t>
            </a:r>
            <a:br>
              <a:rPr lang="it-IT" dirty="0" smtClean="0"/>
            </a:br>
            <a:r>
              <a:rPr lang="hr-HR" dirty="0" smtClean="0"/>
              <a:t>Video </a:t>
            </a:r>
            <a:r>
              <a:rPr lang="hr-HR" smtClean="0"/>
              <a:t>o kreativnosti</a:t>
            </a:r>
            <a:endParaRPr lang="it-IT" dirty="0"/>
          </a:p>
        </p:txBody>
      </p:sp>
      <p:sp>
        <p:nvSpPr>
          <p:cNvPr id="4" name="Segnaposto contenuto 3"/>
          <p:cNvSpPr>
            <a:spLocks noGrp="1"/>
          </p:cNvSpPr>
          <p:nvPr>
            <p:ph sz="half" idx="1"/>
          </p:nvPr>
        </p:nvSpPr>
        <p:spPr/>
        <p:txBody>
          <a:bodyPr/>
          <a:lstStyle/>
          <a:p>
            <a:r>
              <a:rPr lang="it-IT" dirty="0">
                <a:hlinkClick r:id="rId2"/>
              </a:rPr>
              <a:t>https://</a:t>
            </a:r>
            <a:r>
              <a:rPr lang="it-IT" dirty="0" smtClean="0">
                <a:hlinkClick r:id="rId2"/>
              </a:rPr>
              <a:t>www.youtube.com/watch?v=QyNfezqkOzU</a:t>
            </a:r>
            <a:endParaRPr lang="hr-HR" dirty="0" smtClean="0"/>
          </a:p>
          <a:p>
            <a:pPr marL="0" indent="0">
              <a:buNone/>
            </a:pPr>
            <a:endParaRPr lang="it-IT" dirty="0" smtClean="0"/>
          </a:p>
          <a:p>
            <a:r>
              <a:rPr lang="hr-HR" dirty="0" smtClean="0"/>
              <a:t>Video zapisi ostalih partnera će biti integrirani u nacionalnu verziju </a:t>
            </a:r>
            <a:r>
              <a:rPr lang="hr-HR" dirty="0" smtClean="0"/>
              <a:t>modula</a:t>
            </a:r>
          </a:p>
          <a:p>
            <a:endParaRPr lang="hr-HR" dirty="0" smtClean="0"/>
          </a:p>
        </p:txBody>
      </p:sp>
    </p:spTree>
    <p:extLst>
      <p:ext uri="{BB962C8B-B14F-4D97-AF65-F5344CB8AC3E}">
        <p14:creationId xmlns:p14="http://schemas.microsoft.com/office/powerpoint/2010/main" val="23878912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hr-HR" dirty="0" smtClean="0"/>
              <a:t>Tema</a:t>
            </a:r>
            <a:r>
              <a:rPr lang="it-IT" dirty="0" smtClean="0"/>
              <a:t> 3</a:t>
            </a:r>
            <a:br>
              <a:rPr lang="it-IT" dirty="0" smtClean="0"/>
            </a:br>
            <a:r>
              <a:rPr lang="hr-HR" dirty="0" smtClean="0"/>
              <a:t>Što je oko nas</a:t>
            </a:r>
            <a:r>
              <a:rPr lang="it-IT" dirty="0" smtClean="0"/>
              <a:t>?</a:t>
            </a:r>
            <a:endParaRPr lang="it-IT" dirty="0"/>
          </a:p>
        </p:txBody>
      </p:sp>
      <p:sp>
        <p:nvSpPr>
          <p:cNvPr id="5" name="Segnaposto contenuto 4"/>
          <p:cNvSpPr>
            <a:spLocks noGrp="1"/>
          </p:cNvSpPr>
          <p:nvPr>
            <p:ph idx="1"/>
          </p:nvPr>
        </p:nvSpPr>
        <p:spPr/>
        <p:txBody>
          <a:bodyPr>
            <a:normAutofit/>
          </a:bodyPr>
          <a:lstStyle/>
          <a:p>
            <a:r>
              <a:rPr lang="hr-HR" dirty="0" smtClean="0"/>
              <a:t>Kako bi se pripremili za identifikaciju i razvoj svoje poslovne ideje</a:t>
            </a:r>
            <a:r>
              <a:rPr lang="it-IT" dirty="0" smtClean="0"/>
              <a:t>, </a:t>
            </a:r>
            <a:r>
              <a:rPr lang="hr-HR" dirty="0" smtClean="0"/>
              <a:t>jako je važno da smo svjesni </a:t>
            </a:r>
            <a:r>
              <a:rPr lang="hr-HR" dirty="0" err="1" smtClean="0"/>
              <a:t>socio</a:t>
            </a:r>
            <a:r>
              <a:rPr lang="hr-HR" dirty="0" smtClean="0"/>
              <a:t>-ekonomske situacije u koja nas okružuje</a:t>
            </a:r>
            <a:endParaRPr lang="it-IT" dirty="0" smtClean="0"/>
          </a:p>
          <a:p>
            <a:r>
              <a:rPr lang="hr-HR" dirty="0" smtClean="0"/>
              <a:t>Pogledajte informacije koje možete naći na ovoj lokaciji</a:t>
            </a:r>
            <a:r>
              <a:rPr lang="it-IT" dirty="0" smtClean="0"/>
              <a:t>(</a:t>
            </a:r>
            <a:r>
              <a:rPr lang="it-IT" i="1" dirty="0">
                <a:solidFill>
                  <a:schemeClr val="accent2"/>
                </a:solidFill>
              </a:rPr>
              <a:t>http://www.dzs.hr/</a:t>
            </a:r>
            <a:r>
              <a:rPr lang="it-IT" dirty="0" smtClean="0"/>
              <a:t>) </a:t>
            </a:r>
            <a:r>
              <a:rPr lang="hr-HR" dirty="0" smtClean="0"/>
              <a:t>i pripremite se za sastanak koji ćete imati sa predstavnikom vaše lokalne gospodarske komore</a:t>
            </a:r>
            <a:endParaRPr lang="it-IT" dirty="0" smtClean="0"/>
          </a:p>
          <a:p>
            <a:r>
              <a:rPr lang="hr-HR" i="1" dirty="0" smtClean="0">
                <a:solidFill>
                  <a:schemeClr val="accent2"/>
                </a:solidFill>
              </a:rPr>
              <a:t>Ova aktivnost bi trebala biti kombinirana sa sastankom sa predstavnikom gospodarske komore vezanom za lokalno ekonomsko stanje</a:t>
            </a:r>
            <a:r>
              <a:rPr lang="it-IT" i="1" dirty="0" smtClean="0">
                <a:solidFill>
                  <a:schemeClr val="accent2"/>
                </a:solidFill>
              </a:rPr>
              <a:t>… </a:t>
            </a:r>
            <a:r>
              <a:rPr lang="hr-HR" i="1" dirty="0" smtClean="0">
                <a:solidFill>
                  <a:schemeClr val="accent2"/>
                </a:solidFill>
              </a:rPr>
              <a:t>pitajte predstavnika da se koncentrira na planove i prioritete za razvoj ekonomski razvoj teritorija</a:t>
            </a:r>
            <a:endParaRPr lang="it-IT" i="1" dirty="0" smtClean="0">
              <a:solidFill>
                <a:schemeClr val="accent2"/>
              </a:solidFill>
            </a:endParaRPr>
          </a:p>
        </p:txBody>
      </p:sp>
    </p:spTree>
    <p:extLst>
      <p:ext uri="{BB962C8B-B14F-4D97-AF65-F5344CB8AC3E}">
        <p14:creationId xmlns:p14="http://schemas.microsoft.com/office/powerpoint/2010/main" val="54018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hr-HR" dirty="0" smtClean="0"/>
              <a:t>Aktivnost </a:t>
            </a:r>
            <a:r>
              <a:rPr lang="it-IT" dirty="0" smtClean="0"/>
              <a:t>3.1 (online)</a:t>
            </a:r>
            <a:br>
              <a:rPr lang="it-IT" dirty="0" smtClean="0"/>
            </a:br>
            <a:r>
              <a:rPr lang="hr-HR" dirty="0" smtClean="0"/>
              <a:t>Statistike nisu komplicirane</a:t>
            </a:r>
            <a:r>
              <a:rPr lang="it-IT" dirty="0" smtClean="0"/>
              <a:t>!</a:t>
            </a:r>
            <a:endParaRPr lang="it-IT" dirty="0"/>
          </a:p>
        </p:txBody>
      </p:sp>
      <p:sp>
        <p:nvSpPr>
          <p:cNvPr id="6" name="Segnaposto contenuto 2"/>
          <p:cNvSpPr>
            <a:spLocks noGrp="1"/>
          </p:cNvSpPr>
          <p:nvPr>
            <p:ph idx="1"/>
          </p:nvPr>
        </p:nvSpPr>
        <p:spPr/>
        <p:txBody>
          <a:bodyPr>
            <a:normAutofit fontScale="92500" lnSpcReduction="20000"/>
          </a:bodyPr>
          <a:lstStyle/>
          <a:p>
            <a:r>
              <a:rPr lang="hr-HR" b="1" dirty="0" smtClean="0"/>
              <a:t>Opis</a:t>
            </a:r>
            <a:r>
              <a:rPr lang="it-IT" b="1" dirty="0" smtClean="0"/>
              <a:t>:</a:t>
            </a:r>
            <a:r>
              <a:rPr lang="it-IT" dirty="0" smtClean="0"/>
              <a:t> </a:t>
            </a:r>
            <a:r>
              <a:rPr lang="en-GB" dirty="0" smtClean="0"/>
              <a:t> </a:t>
            </a:r>
            <a:r>
              <a:rPr lang="hr-HR" dirty="0" smtClean="0"/>
              <a:t>Kakva je </a:t>
            </a:r>
            <a:r>
              <a:rPr lang="hr-HR" dirty="0" err="1" smtClean="0"/>
              <a:t>socio</a:t>
            </a:r>
            <a:r>
              <a:rPr lang="hr-HR" dirty="0" smtClean="0"/>
              <a:t>-ekonomska situacija u vašoj zemlji</a:t>
            </a:r>
            <a:r>
              <a:rPr lang="en-GB" dirty="0" smtClean="0"/>
              <a:t>? </a:t>
            </a:r>
            <a:r>
              <a:rPr lang="hr-HR" dirty="0" smtClean="0"/>
              <a:t>Gdje možete naći informacije o toj temi</a:t>
            </a:r>
            <a:r>
              <a:rPr lang="en-GB" dirty="0" smtClean="0"/>
              <a:t>? </a:t>
            </a:r>
            <a:r>
              <a:rPr lang="hr-HR" dirty="0" smtClean="0"/>
              <a:t>Naravno Internet je idealan izvor, ali treba biti oprezni kada tražite službene podatke i statistike. </a:t>
            </a:r>
            <a:endParaRPr lang="en-GB" dirty="0" smtClean="0"/>
          </a:p>
          <a:p>
            <a:r>
              <a:rPr lang="hr-HR" b="1" dirty="0" smtClean="0"/>
              <a:t>Upute za učenike</a:t>
            </a:r>
            <a:r>
              <a:rPr lang="en-GB" b="1" dirty="0" smtClean="0"/>
              <a:t>:</a:t>
            </a:r>
            <a:r>
              <a:rPr lang="en-GB" dirty="0" smtClean="0"/>
              <a:t> </a:t>
            </a:r>
            <a:r>
              <a:rPr lang="hr-HR" dirty="0" smtClean="0"/>
              <a:t>Pretražite Internet za tri najpouzdanija izvora statistika za svoju zemlju te odgovorite na sljedeća pitanja:</a:t>
            </a:r>
            <a:endParaRPr lang="en-GB" dirty="0" smtClean="0"/>
          </a:p>
          <a:p>
            <a:pPr lvl="1"/>
            <a:r>
              <a:rPr lang="hr-HR" dirty="0" smtClean="0"/>
              <a:t>Ovdje </a:t>
            </a:r>
            <a:r>
              <a:rPr lang="hr-HR" dirty="0" err="1" smtClean="0"/>
              <a:t>zaljepite</a:t>
            </a:r>
            <a:r>
              <a:rPr lang="hr-HR" dirty="0" smtClean="0"/>
              <a:t> linkove tri web izvora koja ste identificirali </a:t>
            </a:r>
            <a:r>
              <a:rPr lang="en-GB" i="1" dirty="0" smtClean="0"/>
              <a:t>(</a:t>
            </a:r>
            <a:r>
              <a:rPr lang="en-GB" i="1" dirty="0">
                <a:solidFill>
                  <a:schemeClr val="accent2"/>
                </a:solidFill>
              </a:rPr>
              <a:t>http://www.dzs.hr/</a:t>
            </a:r>
            <a:r>
              <a:rPr lang="en-GB" i="1" dirty="0" smtClean="0"/>
              <a:t>)</a:t>
            </a:r>
          </a:p>
          <a:p>
            <a:pPr lvl="1"/>
            <a:r>
              <a:rPr lang="hr-HR" dirty="0" smtClean="0"/>
              <a:t>Koji je glavni ekonomski sektor vaše zemlje? </a:t>
            </a:r>
            <a:r>
              <a:rPr lang="en-GB" i="1" dirty="0" smtClean="0"/>
              <a:t>(</a:t>
            </a:r>
            <a:r>
              <a:rPr lang="hr-HR" i="1" dirty="0" smtClean="0">
                <a:solidFill>
                  <a:schemeClr val="accent2"/>
                </a:solidFill>
              </a:rPr>
              <a:t>Sekundarni sektor</a:t>
            </a:r>
            <a:r>
              <a:rPr lang="en-GB" i="1" dirty="0" smtClean="0"/>
              <a:t>)</a:t>
            </a:r>
          </a:p>
          <a:p>
            <a:pPr lvl="1"/>
            <a:r>
              <a:rPr lang="hr-HR" dirty="0" smtClean="0"/>
              <a:t>… i vaše regije? </a:t>
            </a:r>
            <a:r>
              <a:rPr lang="en-GB" i="1" dirty="0" smtClean="0"/>
              <a:t>(</a:t>
            </a:r>
            <a:r>
              <a:rPr lang="hr-HR" i="1" dirty="0" smtClean="0">
                <a:solidFill>
                  <a:schemeClr val="accent2"/>
                </a:solidFill>
              </a:rPr>
              <a:t>Sekundarni sektor</a:t>
            </a:r>
            <a:r>
              <a:rPr lang="en-GB" i="1" dirty="0" smtClean="0"/>
              <a:t>)</a:t>
            </a:r>
          </a:p>
          <a:p>
            <a:pPr lvl="1"/>
            <a:r>
              <a:rPr lang="hr-HR" dirty="0" smtClean="0"/>
              <a:t>Koja je stopa zaposlenosti mladih ljudi (ispod 30 godina) unutar vaše zemlje?</a:t>
            </a:r>
            <a:r>
              <a:rPr lang="en-GB" i="1" dirty="0" smtClean="0"/>
              <a:t>(</a:t>
            </a:r>
            <a:r>
              <a:rPr lang="hr-HR" i="1" dirty="0" smtClean="0">
                <a:solidFill>
                  <a:schemeClr val="accent2"/>
                </a:solidFill>
              </a:rPr>
              <a:t>55.2%</a:t>
            </a:r>
            <a:r>
              <a:rPr lang="en-GB" i="1" dirty="0" smtClean="0"/>
              <a:t>)</a:t>
            </a:r>
          </a:p>
          <a:p>
            <a:pPr lvl="1"/>
            <a:r>
              <a:rPr lang="hr-HR" dirty="0" smtClean="0"/>
              <a:t>Da li vaša zemlja promovira poduzetništvo i kako?</a:t>
            </a:r>
            <a:r>
              <a:rPr lang="en-GB" i="1" dirty="0" smtClean="0"/>
              <a:t>(</a:t>
            </a:r>
            <a:r>
              <a:rPr lang="hr-HR" i="1" dirty="0" smtClean="0">
                <a:solidFill>
                  <a:schemeClr val="accent2"/>
                </a:solidFill>
              </a:rPr>
              <a:t>Da, kroz projekte i nove mjere</a:t>
            </a:r>
            <a:r>
              <a:rPr lang="en-GB" i="1" dirty="0" smtClean="0"/>
              <a:t>)</a:t>
            </a:r>
            <a:endParaRPr lang="en-GB" dirty="0" smtClean="0"/>
          </a:p>
          <a:p>
            <a:r>
              <a:rPr lang="hr-HR" b="1" dirty="0" smtClean="0"/>
              <a:t>Interakcija sa platformom</a:t>
            </a:r>
            <a:r>
              <a:rPr lang="en-GB" b="1" dirty="0" smtClean="0"/>
              <a:t>:</a:t>
            </a:r>
            <a:r>
              <a:rPr lang="en-GB" dirty="0" smtClean="0"/>
              <a:t> </a:t>
            </a:r>
            <a:r>
              <a:rPr lang="hr-HR" dirty="0" smtClean="0"/>
              <a:t>učenici mogu odgovore upisati online. Odgovori se pohranjuju u osobni folder ili stranicu učenika i mogu se kasnije </a:t>
            </a:r>
            <a:r>
              <a:rPr lang="hr-HR" dirty="0" err="1" smtClean="0"/>
              <a:t>downloadati</a:t>
            </a:r>
            <a:endParaRPr lang="it-IT" dirty="0"/>
          </a:p>
        </p:txBody>
      </p:sp>
    </p:spTree>
    <p:extLst>
      <p:ext uri="{BB962C8B-B14F-4D97-AF65-F5344CB8AC3E}">
        <p14:creationId xmlns:p14="http://schemas.microsoft.com/office/powerpoint/2010/main" val="227020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hr-HR" dirty="0" smtClean="0"/>
              <a:t>Tema</a:t>
            </a:r>
            <a:r>
              <a:rPr lang="it-IT" dirty="0" smtClean="0"/>
              <a:t> 4</a:t>
            </a:r>
            <a:br>
              <a:rPr lang="it-IT" dirty="0" smtClean="0"/>
            </a:br>
            <a:r>
              <a:rPr lang="hr-HR" dirty="0" smtClean="0"/>
              <a:t>Uobičajena europska strategija</a:t>
            </a:r>
            <a:endParaRPr lang="it-IT" dirty="0"/>
          </a:p>
        </p:txBody>
      </p:sp>
      <p:sp>
        <p:nvSpPr>
          <p:cNvPr id="3" name="Segnaposto contenuto 2"/>
          <p:cNvSpPr>
            <a:spLocks noGrp="1"/>
          </p:cNvSpPr>
          <p:nvPr>
            <p:ph idx="1"/>
          </p:nvPr>
        </p:nvSpPr>
        <p:spPr/>
        <p:txBody>
          <a:bodyPr>
            <a:normAutofit fontScale="62500" lnSpcReduction="20000"/>
          </a:bodyPr>
          <a:lstStyle/>
          <a:p>
            <a:r>
              <a:rPr lang="en-US" dirty="0" smtClean="0"/>
              <a:t>Europe 2020 </a:t>
            </a:r>
            <a:r>
              <a:rPr lang="hr-HR" dirty="0" smtClean="0"/>
              <a:t>je desetogodišnja strategija EU-a za poslove i rast</a:t>
            </a:r>
            <a:r>
              <a:rPr lang="en-US" dirty="0" smtClean="0"/>
              <a:t>. </a:t>
            </a:r>
            <a:r>
              <a:rPr lang="hr-HR" dirty="0" smtClean="0"/>
              <a:t>Lansirana je 2010 za pametan, održiv i uključiv rast</a:t>
            </a:r>
            <a:endParaRPr lang="en-US" dirty="0" smtClean="0"/>
          </a:p>
          <a:p>
            <a:r>
              <a:rPr lang="hr-HR" dirty="0" smtClean="0"/>
              <a:t>EU se složila oko 5 glavnih inicijativa koje žele postići do 2020. godine</a:t>
            </a:r>
            <a:r>
              <a:rPr lang="en-US" dirty="0" smtClean="0"/>
              <a:t>. </a:t>
            </a:r>
            <a:r>
              <a:rPr lang="hr-HR" dirty="0" smtClean="0"/>
              <a:t>Ti ciljevi pokrivaju zaposlenje, istraživanje i razvoj</a:t>
            </a:r>
            <a:r>
              <a:rPr lang="en-US" dirty="0" smtClean="0"/>
              <a:t>; </a:t>
            </a:r>
            <a:r>
              <a:rPr lang="hr-HR" dirty="0" smtClean="0"/>
              <a:t>klimu/energiju</a:t>
            </a:r>
            <a:r>
              <a:rPr lang="en-US" dirty="0" smtClean="0"/>
              <a:t>; </a:t>
            </a:r>
            <a:r>
              <a:rPr lang="hr-HR" dirty="0" smtClean="0"/>
              <a:t>obrazovanje</a:t>
            </a:r>
            <a:r>
              <a:rPr lang="en-US" dirty="0" smtClean="0"/>
              <a:t>; </a:t>
            </a:r>
            <a:r>
              <a:rPr lang="hr-HR" dirty="0" smtClean="0"/>
              <a:t>socijalno uključivanje i smanjenje siromaštva</a:t>
            </a:r>
            <a:r>
              <a:rPr lang="en-US" dirty="0" smtClean="0"/>
              <a:t>.</a:t>
            </a:r>
          </a:p>
          <a:p>
            <a:pPr fontAlgn="t"/>
            <a:r>
              <a:rPr lang="hr-HR" dirty="0" smtClean="0"/>
              <a:t>Europa je identificirala nove pokretače za pojačanje rasta i zaposlenja</a:t>
            </a:r>
            <a:r>
              <a:rPr lang="en-US" dirty="0" smtClean="0"/>
              <a:t>. </a:t>
            </a:r>
            <a:r>
              <a:rPr lang="hr-HR" dirty="0" smtClean="0"/>
              <a:t>Na ta područja se odnose 7 glavnih inicijativa. </a:t>
            </a:r>
            <a:endParaRPr lang="en-US" dirty="0"/>
          </a:p>
          <a:p>
            <a:pPr fontAlgn="t"/>
            <a:r>
              <a:rPr lang="hr-HR" dirty="0" smtClean="0"/>
              <a:t>U svakoj inicijativi</a:t>
            </a:r>
            <a:r>
              <a:rPr lang="en-US" dirty="0" smtClean="0"/>
              <a:t>, </a:t>
            </a:r>
            <a:r>
              <a:rPr lang="hr-HR" dirty="0" smtClean="0"/>
              <a:t>EU i nacionalni rukovoditelji moraju koordinirati svoje radove tako da se međusobno pojačavaju</a:t>
            </a:r>
            <a:r>
              <a:rPr lang="en-US" dirty="0" smtClean="0"/>
              <a:t>. </a:t>
            </a:r>
            <a:r>
              <a:rPr lang="hr-HR" dirty="0" smtClean="0"/>
              <a:t>Većina ovih inicijativa prezentirana je komisiji 2010. godine</a:t>
            </a:r>
            <a:r>
              <a:rPr lang="en-US" dirty="0" smtClean="0"/>
              <a:t>. </a:t>
            </a:r>
            <a:r>
              <a:rPr lang="hr-HR" dirty="0" smtClean="0"/>
              <a:t>Provjerite linkove dolje</a:t>
            </a:r>
            <a:r>
              <a:rPr lang="en-US" dirty="0" smtClean="0"/>
              <a:t> </a:t>
            </a:r>
            <a:r>
              <a:rPr lang="hr-HR" dirty="0" smtClean="0"/>
              <a:t>i upoznajte se sa</a:t>
            </a:r>
            <a:r>
              <a:rPr lang="en-US" dirty="0" smtClean="0"/>
              <a:t> </a:t>
            </a:r>
            <a:r>
              <a:rPr lang="hr-HR" dirty="0" smtClean="0"/>
              <a:t>europskim prioritetima za pametan, održiv i uključiv rast</a:t>
            </a:r>
            <a:r>
              <a:rPr lang="en-US" dirty="0" smtClean="0"/>
              <a:t>.</a:t>
            </a:r>
            <a:endParaRPr lang="en-US" dirty="0"/>
          </a:p>
          <a:p>
            <a:pPr lvl="1" fontAlgn="t"/>
            <a:r>
              <a:rPr lang="en-US" b="1" u="sng" dirty="0" smtClean="0">
                <a:hlinkClick r:id="rId2" tooltip="Smart growth"/>
              </a:rPr>
              <a:t>Smart growth</a:t>
            </a:r>
            <a:endParaRPr lang="en-US" b="1" dirty="0"/>
          </a:p>
          <a:p>
            <a:pPr lvl="2" fontAlgn="t"/>
            <a:r>
              <a:rPr lang="en-US" u="sng" dirty="0">
                <a:hlinkClick r:id="rId3" tooltip="Digital agenda for Europe"/>
              </a:rPr>
              <a:t>Digital agenda for Europe</a:t>
            </a:r>
            <a:endParaRPr lang="en-US" dirty="0"/>
          </a:p>
          <a:p>
            <a:pPr lvl="2" fontAlgn="t"/>
            <a:r>
              <a:rPr lang="en-US" u="sng" dirty="0">
                <a:hlinkClick r:id="rId4" tooltip="Innovation Union"/>
              </a:rPr>
              <a:t>Innovation Union</a:t>
            </a:r>
            <a:endParaRPr lang="en-US" dirty="0"/>
          </a:p>
          <a:p>
            <a:pPr lvl="2" fontAlgn="t"/>
            <a:r>
              <a:rPr lang="en-US" u="sng" dirty="0">
                <a:hlinkClick r:id="rId5" tooltip="Youth on the move"/>
              </a:rPr>
              <a:t>Youth on the move</a:t>
            </a:r>
            <a:endParaRPr lang="en-US" dirty="0"/>
          </a:p>
          <a:p>
            <a:pPr lvl="1" fontAlgn="t"/>
            <a:r>
              <a:rPr lang="en-US" b="1" u="sng" dirty="0">
                <a:hlinkClick r:id="rId6" tooltip="Sustainable growth"/>
              </a:rPr>
              <a:t>Sustainable growth</a:t>
            </a:r>
            <a:endParaRPr lang="en-US" b="1" dirty="0"/>
          </a:p>
          <a:p>
            <a:pPr lvl="2" fontAlgn="t"/>
            <a:r>
              <a:rPr lang="en-US" u="sng" dirty="0">
                <a:hlinkClick r:id="rId7" tooltip="Resource efficient Europe"/>
              </a:rPr>
              <a:t>Resource efficient Europe</a:t>
            </a:r>
            <a:endParaRPr lang="en-US" dirty="0"/>
          </a:p>
          <a:p>
            <a:pPr lvl="2" fontAlgn="t"/>
            <a:r>
              <a:rPr lang="en-US" u="sng" dirty="0">
                <a:hlinkClick r:id="rId8" tooltip="An industrial policy for the globalisation era"/>
              </a:rPr>
              <a:t>An industrial policy for the </a:t>
            </a:r>
            <a:r>
              <a:rPr lang="en-US" u="sng" dirty="0" err="1">
                <a:hlinkClick r:id="rId8" tooltip="An industrial policy for the globalisation era"/>
              </a:rPr>
              <a:t>globalisation</a:t>
            </a:r>
            <a:r>
              <a:rPr lang="en-US" u="sng" dirty="0">
                <a:hlinkClick r:id="rId8" tooltip="An industrial policy for the globalisation era"/>
              </a:rPr>
              <a:t> era</a:t>
            </a:r>
            <a:endParaRPr lang="en-US" dirty="0"/>
          </a:p>
          <a:p>
            <a:pPr lvl="1" fontAlgn="t"/>
            <a:r>
              <a:rPr lang="en-US" b="1" u="sng" dirty="0">
                <a:hlinkClick r:id="rId9" tooltip="Inclusive growth"/>
              </a:rPr>
              <a:t>Inclusive growth</a:t>
            </a:r>
            <a:endParaRPr lang="en-US" b="1" dirty="0"/>
          </a:p>
          <a:p>
            <a:pPr lvl="2" fontAlgn="t"/>
            <a:r>
              <a:rPr lang="en-US" u="sng" dirty="0">
                <a:hlinkClick r:id="rId10" tooltip="An agenda for new skills and jobs"/>
              </a:rPr>
              <a:t>An agenda for new skills and jobs</a:t>
            </a:r>
            <a:endParaRPr lang="en-US" dirty="0"/>
          </a:p>
          <a:p>
            <a:pPr lvl="2" fontAlgn="t"/>
            <a:r>
              <a:rPr lang="en-US" u="sng" dirty="0">
                <a:hlinkClick r:id="rId11" tooltip="European platform against poverty"/>
              </a:rPr>
              <a:t>European platform against poverty</a:t>
            </a:r>
            <a:endParaRPr lang="en-US" dirty="0"/>
          </a:p>
          <a:p>
            <a:endParaRPr lang="en-US" dirty="0" smtClean="0"/>
          </a:p>
        </p:txBody>
      </p:sp>
    </p:spTree>
    <p:extLst>
      <p:ext uri="{BB962C8B-B14F-4D97-AF65-F5344CB8AC3E}">
        <p14:creationId xmlns:p14="http://schemas.microsoft.com/office/powerpoint/2010/main" val="26594620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hr-HR" dirty="0" smtClean="0"/>
              <a:t>Aktivnost</a:t>
            </a:r>
            <a:r>
              <a:rPr lang="it-IT" dirty="0" smtClean="0"/>
              <a:t> 4.1 (online)</a:t>
            </a:r>
            <a:br>
              <a:rPr lang="it-IT" dirty="0" smtClean="0"/>
            </a:br>
            <a:r>
              <a:rPr lang="hr-HR" dirty="0" smtClean="0"/>
              <a:t>Kviz</a:t>
            </a:r>
            <a:r>
              <a:rPr lang="it-IT" dirty="0" smtClean="0"/>
              <a:t> o EU </a:t>
            </a:r>
            <a:r>
              <a:rPr lang="hr-HR" dirty="0" smtClean="0"/>
              <a:t>politici i inicijativama</a:t>
            </a:r>
            <a:endParaRPr lang="it-IT" dirty="0"/>
          </a:p>
        </p:txBody>
      </p:sp>
      <p:sp>
        <p:nvSpPr>
          <p:cNvPr id="6" name="Segnaposto contenuto 2"/>
          <p:cNvSpPr>
            <a:spLocks noGrp="1"/>
          </p:cNvSpPr>
          <p:nvPr>
            <p:ph sz="half" idx="1"/>
          </p:nvPr>
        </p:nvSpPr>
        <p:spPr/>
        <p:txBody>
          <a:bodyPr>
            <a:normAutofit fontScale="47500" lnSpcReduction="20000"/>
          </a:bodyPr>
          <a:lstStyle/>
          <a:p>
            <a:r>
              <a:rPr lang="hr-HR" b="1" dirty="0" smtClean="0"/>
              <a:t>Što je Europa 2020?</a:t>
            </a:r>
            <a:r>
              <a:rPr lang="it-IT" b="1" dirty="0" smtClean="0"/>
              <a:t>	</a:t>
            </a:r>
          </a:p>
          <a:p>
            <a:pPr lvl="1"/>
            <a:r>
              <a:rPr lang="hr-HR" dirty="0" smtClean="0"/>
              <a:t>Europska strategija za </a:t>
            </a:r>
            <a:r>
              <a:rPr lang="hr-HR" dirty="0" err="1" smtClean="0"/>
              <a:t>socio</a:t>
            </a:r>
            <a:r>
              <a:rPr lang="hr-HR" dirty="0" smtClean="0"/>
              <a:t>-ekonomski rast</a:t>
            </a:r>
            <a:endParaRPr lang="it-IT" dirty="0" smtClean="0"/>
          </a:p>
          <a:p>
            <a:pPr lvl="1"/>
            <a:r>
              <a:rPr lang="hr-HR" dirty="0" smtClean="0"/>
              <a:t>Europski događaj koji će se </a:t>
            </a:r>
            <a:r>
              <a:rPr lang="hr-HR" dirty="0" err="1" smtClean="0"/>
              <a:t>se</a:t>
            </a:r>
            <a:r>
              <a:rPr lang="hr-HR" dirty="0" smtClean="0"/>
              <a:t> održati 2020 godine</a:t>
            </a:r>
            <a:endParaRPr lang="it-IT" dirty="0" smtClean="0"/>
          </a:p>
          <a:p>
            <a:pPr lvl="1"/>
            <a:r>
              <a:rPr lang="hr-HR" dirty="0" smtClean="0"/>
              <a:t>Naslov knjige koja govori o aktualnoj situaciji u Europi</a:t>
            </a:r>
            <a:endParaRPr lang="it-IT" dirty="0" smtClean="0"/>
          </a:p>
          <a:p>
            <a:r>
              <a:rPr lang="it-IT" b="1" dirty="0" smtClean="0"/>
              <a:t>2 </a:t>
            </a:r>
            <a:r>
              <a:rPr lang="hr-HR" b="1" dirty="0" smtClean="0"/>
              <a:t>Kako bi se stvorilo jedinstveno digitalno tržište ključni prioritet je…</a:t>
            </a:r>
            <a:endParaRPr lang="it-IT" b="1" dirty="0" smtClean="0"/>
          </a:p>
          <a:p>
            <a:pPr lvl="1"/>
            <a:r>
              <a:rPr lang="hr-HR" dirty="0" smtClean="0"/>
              <a:t>Dnevni red za nove vještine i poslove </a:t>
            </a:r>
            <a:endParaRPr lang="it-IT" dirty="0" smtClean="0"/>
          </a:p>
          <a:p>
            <a:pPr lvl="1"/>
            <a:r>
              <a:rPr lang="hr-HR" dirty="0" smtClean="0"/>
              <a:t>Dnevni red za Europu</a:t>
            </a:r>
            <a:endParaRPr lang="it-IT" dirty="0" smtClean="0"/>
          </a:p>
          <a:p>
            <a:pPr lvl="1"/>
            <a:r>
              <a:rPr lang="hr-HR" dirty="0" smtClean="0"/>
              <a:t>Plan za resursima učinkovitu Europu</a:t>
            </a:r>
            <a:endParaRPr lang="it-IT" dirty="0" smtClean="0"/>
          </a:p>
          <a:p>
            <a:r>
              <a:rPr lang="it-IT" b="1" dirty="0" smtClean="0"/>
              <a:t>3 </a:t>
            </a:r>
            <a:r>
              <a:rPr lang="hr-HR" b="1" dirty="0" smtClean="0"/>
              <a:t>Što znači izraz </a:t>
            </a:r>
            <a:r>
              <a:rPr lang="it-IT" b="1" dirty="0" smtClean="0"/>
              <a:t>«</a:t>
            </a:r>
            <a:r>
              <a:rPr lang="it-IT" b="1" dirty="0" err="1" smtClean="0"/>
              <a:t>mobility</a:t>
            </a:r>
            <a:r>
              <a:rPr lang="it-IT" b="1" dirty="0" smtClean="0"/>
              <a:t>» </a:t>
            </a:r>
            <a:r>
              <a:rPr lang="hr-HR" b="1" dirty="0" smtClean="0"/>
              <a:t>u </a:t>
            </a:r>
            <a:r>
              <a:rPr lang="it-IT" b="1" dirty="0" smtClean="0"/>
              <a:t>«Youth on the </a:t>
            </a:r>
            <a:r>
              <a:rPr lang="it-IT" b="1" dirty="0" err="1" smtClean="0"/>
              <a:t>move</a:t>
            </a:r>
            <a:r>
              <a:rPr lang="it-IT" b="1" dirty="0" smtClean="0"/>
              <a:t>» </a:t>
            </a:r>
            <a:r>
              <a:rPr lang="hr-HR" b="1" dirty="0" smtClean="0"/>
              <a:t>inicijativi?</a:t>
            </a:r>
            <a:endParaRPr lang="it-IT" b="1" dirty="0" smtClean="0"/>
          </a:p>
          <a:p>
            <a:pPr lvl="1"/>
            <a:r>
              <a:rPr lang="hr-HR" dirty="0" smtClean="0"/>
              <a:t>Politika transporta</a:t>
            </a:r>
            <a:endParaRPr lang="it-IT" dirty="0" smtClean="0"/>
          </a:p>
          <a:p>
            <a:pPr lvl="1"/>
            <a:r>
              <a:rPr lang="hr-HR" dirty="0" smtClean="0"/>
              <a:t>Fizički princip</a:t>
            </a:r>
            <a:endParaRPr lang="it-IT" dirty="0" smtClean="0"/>
          </a:p>
          <a:p>
            <a:pPr lvl="1"/>
            <a:r>
              <a:rPr lang="hr-HR" dirty="0" smtClean="0"/>
              <a:t>Transnacionalna iskustva </a:t>
            </a:r>
            <a:endParaRPr lang="it-IT" dirty="0" smtClean="0"/>
          </a:p>
          <a:p>
            <a:r>
              <a:rPr lang="it-IT" b="1" dirty="0" smtClean="0"/>
              <a:t>4 </a:t>
            </a:r>
            <a:r>
              <a:rPr lang="hr-HR" b="1" dirty="0" smtClean="0"/>
              <a:t>Kako bi se umanjila emisija CO2, glavni prioritet je…</a:t>
            </a:r>
            <a:endParaRPr lang="it-IT" b="1" dirty="0" smtClean="0"/>
          </a:p>
          <a:p>
            <a:pPr lvl="1"/>
            <a:r>
              <a:rPr lang="hr-HR" dirty="0" smtClean="0"/>
              <a:t>Europska platforma protiv siromaštva</a:t>
            </a:r>
            <a:endParaRPr lang="it-IT" dirty="0" smtClean="0"/>
          </a:p>
          <a:p>
            <a:pPr lvl="1"/>
            <a:r>
              <a:rPr lang="hr-HR" dirty="0" smtClean="0"/>
              <a:t>Plan za resursima učinkovitu Europu</a:t>
            </a:r>
            <a:endParaRPr lang="it-IT" dirty="0"/>
          </a:p>
          <a:p>
            <a:pPr lvl="1"/>
            <a:r>
              <a:rPr lang="hr-HR" dirty="0" smtClean="0"/>
              <a:t>Inovacijska unija za Europu</a:t>
            </a:r>
            <a:endParaRPr lang="it-IT" dirty="0" smtClean="0"/>
          </a:p>
        </p:txBody>
      </p:sp>
      <p:sp>
        <p:nvSpPr>
          <p:cNvPr id="3" name="Segnaposto contenuto 2"/>
          <p:cNvSpPr>
            <a:spLocks noGrp="1"/>
          </p:cNvSpPr>
          <p:nvPr>
            <p:ph sz="half" idx="2"/>
          </p:nvPr>
        </p:nvSpPr>
        <p:spPr/>
        <p:txBody>
          <a:bodyPr>
            <a:normAutofit fontScale="47500" lnSpcReduction="20000"/>
          </a:bodyPr>
          <a:lstStyle/>
          <a:p>
            <a:r>
              <a:rPr lang="it-IT" b="1" dirty="0" smtClean="0"/>
              <a:t>5 </a:t>
            </a:r>
            <a:r>
              <a:rPr lang="hr-HR" b="1" dirty="0" smtClean="0"/>
              <a:t>Koja </a:t>
            </a:r>
            <a:r>
              <a:rPr lang="hr-HR" b="1" dirty="0" err="1" smtClean="0"/>
              <a:t>incijativa</a:t>
            </a:r>
            <a:r>
              <a:rPr lang="hr-HR" b="1" dirty="0" smtClean="0"/>
              <a:t> uključuje specifične radnje za osobe sa invaliditetom?</a:t>
            </a:r>
            <a:r>
              <a:rPr lang="it-IT" b="1" dirty="0" smtClean="0"/>
              <a:t> (</a:t>
            </a:r>
            <a:r>
              <a:rPr lang="hr-HR" b="1" i="1" dirty="0" smtClean="0">
                <a:solidFill>
                  <a:schemeClr val="accent2"/>
                </a:solidFill>
              </a:rPr>
              <a:t>moguće više odgovora</a:t>
            </a:r>
            <a:r>
              <a:rPr lang="it-IT" b="1" dirty="0" smtClean="0"/>
              <a:t>) </a:t>
            </a:r>
          </a:p>
          <a:p>
            <a:pPr lvl="1"/>
            <a:r>
              <a:rPr lang="hr-HR" b="1" dirty="0" smtClean="0">
                <a:solidFill>
                  <a:schemeClr val="accent2"/>
                </a:solidFill>
              </a:rPr>
              <a:t>Digitalni dnevni red za Europu </a:t>
            </a:r>
            <a:endParaRPr lang="en-US" b="1" dirty="0">
              <a:solidFill>
                <a:schemeClr val="accent2"/>
              </a:solidFill>
            </a:endParaRPr>
          </a:p>
          <a:p>
            <a:pPr lvl="1"/>
            <a:r>
              <a:rPr lang="hr-HR" dirty="0" smtClean="0"/>
              <a:t>Inovacijska unija</a:t>
            </a:r>
            <a:endParaRPr lang="en-US" dirty="0"/>
          </a:p>
          <a:p>
            <a:pPr lvl="1"/>
            <a:r>
              <a:rPr lang="hr-HR" b="1" dirty="0" smtClean="0">
                <a:solidFill>
                  <a:schemeClr val="accent2"/>
                </a:solidFill>
              </a:rPr>
              <a:t>Mladež u pokretu (Youth on </a:t>
            </a:r>
            <a:r>
              <a:rPr lang="hr-HR" b="1" dirty="0" err="1" smtClean="0">
                <a:solidFill>
                  <a:schemeClr val="accent2"/>
                </a:solidFill>
              </a:rPr>
              <a:t>the</a:t>
            </a:r>
            <a:r>
              <a:rPr lang="hr-HR" b="1" dirty="0" smtClean="0">
                <a:solidFill>
                  <a:schemeClr val="accent2"/>
                </a:solidFill>
              </a:rPr>
              <a:t> </a:t>
            </a:r>
            <a:r>
              <a:rPr lang="hr-HR" b="1" dirty="0" err="1" smtClean="0">
                <a:solidFill>
                  <a:schemeClr val="accent2"/>
                </a:solidFill>
              </a:rPr>
              <a:t>move</a:t>
            </a:r>
            <a:r>
              <a:rPr lang="hr-HR" b="1" dirty="0" smtClean="0">
                <a:solidFill>
                  <a:schemeClr val="accent2"/>
                </a:solidFill>
              </a:rPr>
              <a:t>)</a:t>
            </a:r>
            <a:endParaRPr lang="en-US" b="1" dirty="0">
              <a:solidFill>
                <a:schemeClr val="accent2"/>
              </a:solidFill>
            </a:endParaRPr>
          </a:p>
          <a:p>
            <a:pPr lvl="1"/>
            <a:r>
              <a:rPr lang="hr-HR" dirty="0" smtClean="0"/>
              <a:t>Resursima učinkovita Europa</a:t>
            </a:r>
            <a:endParaRPr lang="en-US" dirty="0"/>
          </a:p>
          <a:p>
            <a:pPr lvl="1"/>
            <a:r>
              <a:rPr lang="hr-HR" dirty="0" smtClean="0"/>
              <a:t>Industrijska politika za eru globalizacije</a:t>
            </a:r>
            <a:endParaRPr lang="en-US" dirty="0"/>
          </a:p>
          <a:p>
            <a:pPr lvl="1"/>
            <a:r>
              <a:rPr lang="hr-HR" dirty="0" smtClean="0"/>
              <a:t>Dnevni red na nove vještine i poslove</a:t>
            </a:r>
            <a:endParaRPr lang="en-US" dirty="0"/>
          </a:p>
          <a:p>
            <a:pPr lvl="1"/>
            <a:r>
              <a:rPr lang="hr-HR" b="1" dirty="0" smtClean="0">
                <a:solidFill>
                  <a:schemeClr val="accent2"/>
                </a:solidFill>
              </a:rPr>
              <a:t>Europska platforma protiv siromaštva</a:t>
            </a:r>
            <a:endParaRPr lang="en-US" b="1" dirty="0" smtClean="0">
              <a:solidFill>
                <a:schemeClr val="accent2"/>
              </a:solidFill>
            </a:endParaRPr>
          </a:p>
          <a:p>
            <a:r>
              <a:rPr lang="en-US" b="1" dirty="0" smtClean="0"/>
              <a:t>6 </a:t>
            </a:r>
            <a:r>
              <a:rPr lang="hr-HR" b="1" dirty="0" smtClean="0"/>
              <a:t>Gdje možemo pronaći informacije o partnerstvu za aktivno i zdravo starenje?</a:t>
            </a:r>
            <a:endParaRPr lang="en-US" b="1" dirty="0" smtClean="0"/>
          </a:p>
          <a:p>
            <a:pPr lvl="1"/>
            <a:r>
              <a:rPr lang="hr-HR" dirty="0" smtClean="0"/>
              <a:t>Inovacijska unija za Europu</a:t>
            </a:r>
            <a:endParaRPr lang="it-IT" dirty="0" smtClean="0"/>
          </a:p>
          <a:p>
            <a:pPr lvl="1"/>
            <a:r>
              <a:rPr lang="hr-HR" dirty="0" smtClean="0"/>
              <a:t>Industrijska politika za eru globalizacije</a:t>
            </a:r>
            <a:endParaRPr lang="en-US" dirty="0" smtClean="0"/>
          </a:p>
          <a:p>
            <a:pPr lvl="1"/>
            <a:r>
              <a:rPr lang="hr-HR" dirty="0" smtClean="0"/>
              <a:t>Dnevni red za nove vještine i poslove </a:t>
            </a:r>
            <a:endParaRPr lang="en-US" dirty="0" smtClean="0"/>
          </a:p>
          <a:p>
            <a:r>
              <a:rPr lang="en-US" b="1" dirty="0" smtClean="0"/>
              <a:t>7 </a:t>
            </a:r>
            <a:r>
              <a:rPr lang="hr-HR" b="1" dirty="0" smtClean="0"/>
              <a:t>Što znači CEDEFOP?</a:t>
            </a:r>
            <a:endParaRPr lang="en-US" b="1" dirty="0" smtClean="0"/>
          </a:p>
          <a:p>
            <a:pPr lvl="1"/>
            <a:r>
              <a:rPr lang="en-US" dirty="0"/>
              <a:t>European Centre for the Development of Vocational </a:t>
            </a:r>
            <a:r>
              <a:rPr lang="en-US" dirty="0" smtClean="0"/>
              <a:t>Training</a:t>
            </a:r>
          </a:p>
          <a:p>
            <a:pPr lvl="1"/>
            <a:r>
              <a:rPr lang="en-US" dirty="0" smtClean="0"/>
              <a:t>European Centre for the Development and Orientation of People</a:t>
            </a:r>
          </a:p>
          <a:p>
            <a:pPr lvl="1"/>
            <a:r>
              <a:rPr lang="en-US" dirty="0" smtClean="0"/>
              <a:t>European Centre for the Decentralized Operational Plans</a:t>
            </a:r>
          </a:p>
          <a:p>
            <a:r>
              <a:rPr lang="en-US" b="1" dirty="0" smtClean="0"/>
              <a:t>8 </a:t>
            </a:r>
            <a:r>
              <a:rPr lang="hr-HR" b="1" dirty="0" smtClean="0"/>
              <a:t>Koji je ciljani postotak za redukciju djece koja odustaju od školovanja do 2020. godine?</a:t>
            </a:r>
            <a:endParaRPr lang="en-US" b="1" dirty="0" smtClean="0"/>
          </a:p>
          <a:p>
            <a:pPr lvl="1"/>
            <a:r>
              <a:rPr lang="en-US" dirty="0" smtClean="0"/>
              <a:t>25%</a:t>
            </a:r>
          </a:p>
          <a:p>
            <a:pPr lvl="1"/>
            <a:r>
              <a:rPr lang="en-US" dirty="0" smtClean="0"/>
              <a:t>60%</a:t>
            </a:r>
          </a:p>
          <a:p>
            <a:pPr lvl="1"/>
            <a:r>
              <a:rPr lang="en-US" dirty="0" smtClean="0"/>
              <a:t>10%</a:t>
            </a:r>
          </a:p>
          <a:p>
            <a:pPr lvl="1"/>
            <a:endParaRPr lang="it-IT" dirty="0"/>
          </a:p>
          <a:p>
            <a:pPr lvl="1"/>
            <a:endParaRPr lang="it-IT" b="1" dirty="0"/>
          </a:p>
        </p:txBody>
      </p:sp>
    </p:spTree>
    <p:extLst>
      <p:ext uri="{BB962C8B-B14F-4D97-AF65-F5344CB8AC3E}">
        <p14:creationId xmlns:p14="http://schemas.microsoft.com/office/powerpoint/2010/main" val="135112433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1040</TotalTime>
  <Words>2436</Words>
  <Application>Microsoft Office PowerPoint</Application>
  <PresentationFormat>Widescreen</PresentationFormat>
  <Paragraphs>178</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Tema di Office</vt:lpstr>
      <vt:lpstr>MODUL 1</vt:lpstr>
      <vt:lpstr>Tema 1 Uvod</vt:lpstr>
      <vt:lpstr>Aktivnost 1.1 (online)  Slušajte ljude kada kažu „Kada bih samo mogao..."</vt:lpstr>
      <vt:lpstr>Tema 2 Što je kreativnost?</vt:lpstr>
      <vt:lpstr>Resurs 2.1 Video o kreativnosti</vt:lpstr>
      <vt:lpstr>Tema 3 Što je oko nas?</vt:lpstr>
      <vt:lpstr>Aktivnost 3.1 (online) Statistike nisu komplicirane!</vt:lpstr>
      <vt:lpstr>Tema 4 Uobičajena europska strategija</vt:lpstr>
      <vt:lpstr>Aktivnost 4.1 (online) Kviz o EU politici i inicijativama</vt:lpstr>
      <vt:lpstr>Aktivnost 4.2 (online)  Kako vidite svijet?</vt:lpstr>
      <vt:lpstr>Tema 5 Što znači poduzeće?</vt:lpstr>
      <vt:lpstr>Resurs 5.1 Video zapisi za Prave poslovne ideje</vt:lpstr>
      <vt:lpstr>Aktivnost 5.1 (online) Postanite poduzetni!(1)</vt:lpstr>
      <vt:lpstr>Aktivnost 5.2 (online) Postanite poduzetni!(2)</vt:lpstr>
      <vt:lpstr>Završna aktivnost modula Grupna radionica za školu</vt:lpstr>
      <vt:lpstr>Završna aktivnost modula Koraci za implementaciju outputa(4 sata potrebna)</vt:lpstr>
      <vt:lpstr>Završna aktivnost modula Koraci za implementaciju outputa(4 sata potrebna)</vt:lpstr>
      <vt:lpstr>Sastanak u listopadu 2015</vt:lpstr>
      <vt:lpstr>Povratne informacije od učitelja</vt:lpstr>
      <vt:lpstr>Sljedeći koraci(do listopada)</vt:lpstr>
      <vt:lpstr>Idući koraci (nakon listopada -1)</vt:lpstr>
      <vt:lpstr>Idući koraci(nakon listopada- 2)</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1</dc:title>
  <dc:creator>Altheo</dc:creator>
  <cp:lastModifiedBy>a</cp:lastModifiedBy>
  <cp:revision>347</cp:revision>
  <dcterms:created xsi:type="dcterms:W3CDTF">2015-05-04T07:29:15Z</dcterms:created>
  <dcterms:modified xsi:type="dcterms:W3CDTF">2015-10-05T19:16:23Z</dcterms:modified>
</cp:coreProperties>
</file>