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1" r:id="rId4"/>
    <p:sldId id="283" r:id="rId5"/>
    <p:sldId id="284" r:id="rId6"/>
    <p:sldId id="332" r:id="rId7"/>
    <p:sldId id="258" r:id="rId8"/>
    <p:sldId id="324" r:id="rId9"/>
    <p:sldId id="260" r:id="rId10"/>
    <p:sldId id="322" r:id="rId11"/>
    <p:sldId id="296" r:id="rId12"/>
    <p:sldId id="297" r:id="rId13"/>
    <p:sldId id="325" r:id="rId14"/>
    <p:sldId id="259" r:id="rId15"/>
    <p:sldId id="303" r:id="rId16"/>
    <p:sldId id="305" r:id="rId17"/>
    <p:sldId id="306" r:id="rId18"/>
    <p:sldId id="319" r:id="rId19"/>
    <p:sldId id="326" r:id="rId20"/>
    <p:sldId id="327" r:id="rId21"/>
    <p:sldId id="328" r:id="rId22"/>
    <p:sldId id="330" r:id="rId23"/>
    <p:sldId id="331" r:id="rId24"/>
    <p:sldId id="32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09/08/2015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64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09/08/2015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39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09/08/2015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80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09/08/2015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06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09/08/2015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12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09/08/2015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3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09/08/2015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12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09/08/2015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29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09/08/2015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39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09/08/2015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43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09/08/2015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76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AF0F-63CE-4D4B-A928-21D88D63B967}" type="datetimeFigureOut">
              <a:rPr lang="it-IT" smtClean="0"/>
              <a:pPr/>
              <a:t>09/08/2015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D122A-9590-43F9-89EE-A222B6FAEFF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9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X-QSU6-hPU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fGyiRBwSec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ropbox.com/s/zc8vo9kziws8ggu/Questionnaire_example.docx?dl=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cuolaimpresa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cuolaimpresa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aFB9xrkdiU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MODUL 2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hr-HR" sz="2800" dirty="0" smtClean="0"/>
              <a:t>Poslovna ideja i marketinško istraživanje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382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Resurs </a:t>
            </a:r>
            <a:r>
              <a:rPr lang="it-IT" dirty="0" smtClean="0"/>
              <a:t>2.1</a:t>
            </a:r>
            <a:br>
              <a:rPr lang="it-IT" dirty="0" smtClean="0"/>
            </a:br>
            <a:r>
              <a:rPr lang="hr-HR" dirty="0" smtClean="0"/>
              <a:t>Video zapisi na temu marketinškog istraživanja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16662" cy="4351338"/>
          </a:xfrm>
        </p:spPr>
        <p:txBody>
          <a:bodyPr>
            <a:normAutofit/>
          </a:bodyPr>
          <a:lstStyle/>
          <a:p>
            <a:r>
              <a:rPr lang="hr-HR" dirty="0" smtClean="0"/>
              <a:t>OVAJ VIDEO JE UZORAK ZA SVE DRŽAVE</a:t>
            </a:r>
            <a:endParaRPr lang="it-IT" dirty="0" smtClean="0"/>
          </a:p>
          <a:p>
            <a:r>
              <a:rPr lang="it-IT" dirty="0" smtClean="0">
                <a:hlinkClick r:id="rId2"/>
              </a:rPr>
              <a:t>https://www.youtube.com/watch?v=2X-QSU6-hPU</a:t>
            </a:r>
            <a:r>
              <a:rPr lang="it-IT" dirty="0" smtClean="0"/>
              <a:t> 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VIDEO ZAPISI OD PARTNERA BITI ĆE INTEGRIRANI U NACIONALNU VERZIJU MODULA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873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Aktivnost</a:t>
            </a:r>
            <a:r>
              <a:rPr lang="it-IT" dirty="0" smtClean="0"/>
              <a:t> 2.1  </a:t>
            </a:r>
            <a:br>
              <a:rPr lang="it-IT" dirty="0" smtClean="0"/>
            </a:br>
            <a:r>
              <a:rPr lang="hr-HR" dirty="0" smtClean="0"/>
              <a:t>Plan za moje marketinško istraživanje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Opis</a:t>
            </a:r>
            <a:r>
              <a:rPr lang="en-GB" b="1" dirty="0" smtClean="0"/>
              <a:t>:</a:t>
            </a:r>
            <a:r>
              <a:rPr lang="hr-HR" b="1" dirty="0" smtClean="0"/>
              <a:t> </a:t>
            </a:r>
            <a:r>
              <a:rPr lang="hr-HR" dirty="0" smtClean="0"/>
              <a:t>Bazirano na onom što ste pročitali i naučili do sada, pokušajte opisati dizajn svog istraživanja.</a:t>
            </a:r>
            <a:r>
              <a:rPr lang="en-US" dirty="0" smtClean="0"/>
              <a:t> </a:t>
            </a:r>
            <a:endParaRPr lang="en-GB" dirty="0" smtClean="0"/>
          </a:p>
          <a:p>
            <a:r>
              <a:rPr lang="hr-HR" b="1" dirty="0" smtClean="0"/>
              <a:t>Upute za učenike</a:t>
            </a:r>
            <a:r>
              <a:rPr lang="en-GB" b="1" dirty="0" smtClean="0"/>
              <a:t>:</a:t>
            </a:r>
            <a:r>
              <a:rPr lang="en-GB" dirty="0" smtClean="0"/>
              <a:t> </a:t>
            </a:r>
            <a:r>
              <a:rPr lang="hr-HR" dirty="0" smtClean="0"/>
              <a:t>Referirajte se na sljedeće korisne teme u slučaju da ne možete definirati sve stadije, kompilaciju ćete završiti kasnije. </a:t>
            </a:r>
            <a:endParaRPr lang="it-IT" dirty="0" smtClean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197766"/>
              </p:ext>
            </p:extLst>
          </p:nvPr>
        </p:nvGraphicFramePr>
        <p:xfrm>
          <a:off x="914400" y="4060090"/>
          <a:ext cx="10391774" cy="1890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887"/>
                <a:gridCol w="5195887"/>
              </a:tblGrid>
              <a:tr h="184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20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FAZE ISTRAŽIVANJA</a:t>
                      </a:r>
                      <a:endParaRPr lang="it-IT" sz="2000" b="1" kern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r-HR" sz="2000" kern="0" dirty="0" smtClean="0">
                          <a:solidFill>
                            <a:schemeClr val="tx1"/>
                          </a:solidFill>
                          <a:effectLst/>
                        </a:rPr>
                        <a:t>OPIS</a:t>
                      </a:r>
                      <a:endParaRPr lang="it-IT" sz="2000" b="1" kern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</a:rPr>
                        <a:t>Problemi</a:t>
                      </a:r>
                      <a:r>
                        <a:rPr lang="hr-HR" sz="2000" baseline="0" dirty="0" smtClean="0">
                          <a:effectLst/>
                        </a:rPr>
                        <a:t> kod istraživanja i definicija ciljeva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Razvoj istraživačkog plana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Sakupljanje informacija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170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</a:rPr>
                        <a:t>Analiza i procesuiranje</a:t>
                      </a:r>
                      <a:r>
                        <a:rPr lang="hr-HR" sz="2000" baseline="0" dirty="0" smtClean="0">
                          <a:effectLst/>
                        </a:rPr>
                        <a:t> podataka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Prezentacija rezultata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9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Tema</a:t>
            </a:r>
            <a:r>
              <a:rPr lang="it-IT" dirty="0" smtClean="0"/>
              <a:t> 3</a:t>
            </a:r>
            <a:br>
              <a:rPr lang="it-IT" dirty="0" smtClean="0"/>
            </a:br>
            <a:r>
              <a:rPr lang="hr-HR" dirty="0" smtClean="0"/>
              <a:t>Upitnik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2300" dirty="0" smtClean="0"/>
              <a:t>Upitnik je bez sumnje jedan od najčešće korištenih alata za sakupljanje primarnih podataka. Sastavljanje upitnika zahtijeva odluku o ključnim aspektima, uključujući: </a:t>
            </a:r>
            <a:endParaRPr lang="en-US" sz="2300" dirty="0"/>
          </a:p>
          <a:p>
            <a:r>
              <a:rPr lang="hr-HR" sz="2300" dirty="0" smtClean="0"/>
              <a:t>Identificirajte faktore zainteresirane za istragu i osnovne varijable koje će biti analizirane u odnosu na faktore</a:t>
            </a:r>
            <a:r>
              <a:rPr lang="en-US" sz="2300" dirty="0" smtClean="0"/>
              <a:t> </a:t>
            </a:r>
            <a:endParaRPr lang="en-US" sz="2300" dirty="0"/>
          </a:p>
          <a:p>
            <a:r>
              <a:rPr lang="hr-HR" sz="2300" dirty="0" smtClean="0"/>
              <a:t>Znajte okvir referenci na temelju kojih ćete formulirati pitanja </a:t>
            </a:r>
            <a:endParaRPr lang="en-US" sz="2300" dirty="0"/>
          </a:p>
          <a:p>
            <a:r>
              <a:rPr lang="hr-HR" sz="2300" dirty="0" smtClean="0"/>
              <a:t>Planirajte riječi pitanja</a:t>
            </a:r>
            <a:r>
              <a:rPr lang="en-US" sz="2300" dirty="0" smtClean="0"/>
              <a:t>;</a:t>
            </a:r>
            <a:endParaRPr lang="en-US" sz="2300" dirty="0"/>
          </a:p>
          <a:p>
            <a:r>
              <a:rPr lang="hr-HR" sz="2300" dirty="0" smtClean="0"/>
              <a:t>Odlučite sekvencu pitanja i dužinu upitnika</a:t>
            </a:r>
            <a:endParaRPr lang="en-US" sz="2300" dirty="0"/>
          </a:p>
          <a:p>
            <a:pPr marL="0" indent="0">
              <a:buNone/>
            </a:pPr>
            <a:r>
              <a:rPr lang="hr-HR" sz="2300" dirty="0" smtClean="0"/>
              <a:t>Upitnik može biti administriran putem raznih tipova interaktivnih tehnika: osobni susreti (lice u lice), kontakt telefonom, poštom i online.</a:t>
            </a:r>
            <a:endParaRPr lang="en-US" sz="2300" dirty="0" smtClean="0"/>
          </a:p>
          <a:p>
            <a:pPr marL="0" indent="0">
              <a:buNone/>
            </a:pPr>
            <a:endParaRPr lang="en-US" sz="2300" dirty="0" smtClean="0"/>
          </a:p>
          <a:p>
            <a:pPr>
              <a:buNone/>
            </a:pPr>
            <a:r>
              <a:rPr lang="hr-HR" sz="2000" b="1" i="1" dirty="0" smtClean="0"/>
              <a:t>Tipovi pitanja za upitnik</a:t>
            </a:r>
            <a:endParaRPr lang="it-IT" sz="2000" b="1" i="1" dirty="0" smtClean="0"/>
          </a:p>
          <a:p>
            <a:r>
              <a:rPr lang="hr-HR" sz="2000" i="1" dirty="0" smtClean="0"/>
              <a:t>Otvorena: </a:t>
            </a:r>
            <a:r>
              <a:rPr lang="hr-HR" sz="2000" dirty="0" smtClean="0"/>
              <a:t>dozvoljava nestrukturirane odgovore, koristite kada trebate brojniju listu opcija ili kada ne želite ni na jedan način utjecati na odgovor.</a:t>
            </a:r>
            <a:endParaRPr lang="en-US" sz="2000" dirty="0" smtClean="0"/>
          </a:p>
          <a:p>
            <a:r>
              <a:rPr lang="hr-HR" sz="2000" i="1" dirty="0" smtClean="0"/>
              <a:t>Zatvorena: </a:t>
            </a:r>
            <a:r>
              <a:rPr lang="hr-HR" sz="2000" dirty="0" smtClean="0"/>
              <a:t>smanjuje diskreciju transkripta odgovora i promovira proces elaboracije. </a:t>
            </a:r>
            <a:endParaRPr lang="en-US" sz="2000" dirty="0" smtClean="0"/>
          </a:p>
          <a:p>
            <a:r>
              <a:rPr lang="en-US" sz="2000" i="1" dirty="0" smtClean="0"/>
              <a:t>Filter</a:t>
            </a:r>
            <a:r>
              <a:rPr lang="en-US" sz="2000" dirty="0" smtClean="0"/>
              <a:t>: </a:t>
            </a:r>
            <a:r>
              <a:rPr lang="hr-HR" sz="2000" dirty="0" smtClean="0"/>
              <a:t>upućuje ispitanika na iduća pitanja</a:t>
            </a:r>
            <a:endParaRPr lang="it-IT" sz="2000" dirty="0" smtClean="0"/>
          </a:p>
          <a:p>
            <a:r>
              <a:rPr lang="hr-HR" sz="2000" i="1" dirty="0" smtClean="0"/>
              <a:t>Kontro</a:t>
            </a:r>
            <a:r>
              <a:rPr lang="en-US" sz="2000" i="1" dirty="0" smtClean="0"/>
              <a:t>l</a:t>
            </a:r>
            <a:r>
              <a:rPr lang="hr-HR" sz="2000" i="1" dirty="0" smtClean="0"/>
              <a:t>a</a:t>
            </a:r>
            <a:r>
              <a:rPr lang="en-US" sz="2000" dirty="0" smtClean="0"/>
              <a:t>: </a:t>
            </a:r>
            <a:r>
              <a:rPr lang="hr-HR" sz="2000" dirty="0" smtClean="0"/>
              <a:t>favorizira identifikaciju odgovora u međusobnom kontrastu</a:t>
            </a: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b="1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13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Resurs</a:t>
            </a:r>
            <a:r>
              <a:rPr lang="it-IT" dirty="0" smtClean="0"/>
              <a:t> 3.1</a:t>
            </a:r>
            <a:br>
              <a:rPr lang="it-IT" dirty="0" smtClean="0"/>
            </a:br>
            <a:r>
              <a:rPr lang="hr-HR" dirty="0" smtClean="0"/>
              <a:t>Video zapisi na temu stvaranja upitnika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16662" cy="4351338"/>
          </a:xfrm>
        </p:spPr>
        <p:txBody>
          <a:bodyPr>
            <a:normAutofit/>
          </a:bodyPr>
          <a:lstStyle/>
          <a:p>
            <a:r>
              <a:rPr lang="hr-HR" dirty="0" smtClean="0"/>
              <a:t>OVAJ VIDEO JE UZORAK ZA SVE DRŽAVE</a:t>
            </a:r>
            <a:endParaRPr lang="it-IT" dirty="0" smtClean="0"/>
          </a:p>
          <a:p>
            <a:r>
              <a:rPr lang="it-IT" dirty="0" smtClean="0">
                <a:hlinkClick r:id="rId2"/>
              </a:rPr>
              <a:t>https://www.youtube.com/watch?v=HfGyiRBwSec</a:t>
            </a:r>
            <a:endParaRPr lang="it-IT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VIDEO ZAPISI OD PARTNERA BITI ĆE INTEGRIRANI U NACIONALNU VERZIJU MODULA</a:t>
            </a:r>
            <a:endParaRPr lang="it-I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873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Resurs</a:t>
            </a:r>
            <a:r>
              <a:rPr lang="it-IT" dirty="0" smtClean="0"/>
              <a:t> 3.2a</a:t>
            </a:r>
            <a:br>
              <a:rPr lang="it-IT" dirty="0" smtClean="0"/>
            </a:br>
            <a:r>
              <a:rPr lang="hr-HR" dirty="0" smtClean="0"/>
              <a:t>Primjeri tipova pitanja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r-HR" sz="4500" b="1" dirty="0" smtClean="0"/>
              <a:t>Što vam je najvažnije kada birate hotel? (otvoreno pitanje)</a:t>
            </a:r>
            <a:r>
              <a:rPr lang="en-US" sz="4500" b="1" dirty="0" smtClean="0"/>
              <a:t> </a:t>
            </a:r>
            <a:r>
              <a:rPr lang="it-IT" sz="4500" dirty="0" smtClean="0"/>
              <a:t>…………………………………………………………………………………………………</a:t>
            </a:r>
            <a:endParaRPr lang="it-IT" sz="4500" dirty="0"/>
          </a:p>
          <a:p>
            <a:pPr marL="0" indent="0">
              <a:buNone/>
            </a:pPr>
            <a:endParaRPr lang="it-IT" sz="4500" i="1" dirty="0" smtClean="0"/>
          </a:p>
          <a:p>
            <a:pPr marL="0" indent="0">
              <a:buNone/>
            </a:pPr>
            <a:r>
              <a:rPr lang="hr-HR" sz="4500" b="1" dirty="0" smtClean="0"/>
              <a:t>Što vam je najvažnije kada birate hotel? (Slijedi serija mogućih odgovora, od početka mora biti jasno može li se dati više od jednog odgovora – zatvoreno pitanje)</a:t>
            </a:r>
            <a:endParaRPr lang="en-US" sz="4500" b="1" dirty="0" smtClean="0"/>
          </a:p>
          <a:p>
            <a:pPr marL="0" indent="0">
              <a:buNone/>
            </a:pPr>
            <a:r>
              <a:rPr lang="en-US" sz="4500" i="1" dirty="0" smtClean="0"/>
              <a:t>1) </a:t>
            </a:r>
            <a:r>
              <a:rPr lang="hr-HR" sz="4500" i="1" dirty="0" smtClean="0"/>
              <a:t>Cijena</a:t>
            </a:r>
            <a:endParaRPr lang="en-US" sz="4500" i="1" dirty="0" smtClean="0"/>
          </a:p>
          <a:p>
            <a:pPr marL="0" indent="0">
              <a:buNone/>
            </a:pPr>
            <a:r>
              <a:rPr lang="en-US" sz="4500" i="1" dirty="0" smtClean="0"/>
              <a:t>2</a:t>
            </a:r>
            <a:r>
              <a:rPr lang="en-US" sz="4500" i="1" dirty="0"/>
              <a:t>) </a:t>
            </a:r>
            <a:r>
              <a:rPr lang="hr-HR" sz="4500" i="1" dirty="0" smtClean="0"/>
              <a:t>Čistoća</a:t>
            </a:r>
            <a:endParaRPr lang="en-US" sz="4500" i="1" dirty="0"/>
          </a:p>
          <a:p>
            <a:pPr marL="0" indent="0">
              <a:buNone/>
            </a:pPr>
            <a:r>
              <a:rPr lang="en-US" sz="4500" i="1" dirty="0"/>
              <a:t>3) </a:t>
            </a:r>
            <a:r>
              <a:rPr lang="hr-HR" sz="4500" i="1" dirty="0" smtClean="0"/>
              <a:t>Usluge </a:t>
            </a:r>
            <a:endParaRPr lang="en-US" sz="4500" i="1" dirty="0"/>
          </a:p>
          <a:p>
            <a:pPr marL="0" indent="0">
              <a:buNone/>
            </a:pPr>
            <a:r>
              <a:rPr lang="en-US" sz="4500" i="1" dirty="0"/>
              <a:t>4) </a:t>
            </a:r>
            <a:r>
              <a:rPr lang="en-US" sz="4500" i="1" dirty="0" smtClean="0"/>
              <a:t>Lo</a:t>
            </a:r>
            <a:r>
              <a:rPr lang="hr-HR" sz="4500" i="1" dirty="0" err="1" smtClean="0"/>
              <a:t>kacija</a:t>
            </a:r>
            <a:endParaRPr lang="en-US" sz="4500" i="1" dirty="0"/>
          </a:p>
          <a:p>
            <a:pPr marL="0" indent="0">
              <a:buNone/>
            </a:pPr>
            <a:r>
              <a:rPr lang="en-US" sz="4500" i="1" dirty="0"/>
              <a:t>5) D</a:t>
            </a:r>
          </a:p>
          <a:p>
            <a:pPr marL="0" indent="0">
              <a:buNone/>
            </a:pPr>
            <a:r>
              <a:rPr lang="en-US" sz="4500" i="1" dirty="0"/>
              <a:t>6) F</a:t>
            </a:r>
          </a:p>
          <a:p>
            <a:pPr marL="0" indent="0">
              <a:buNone/>
            </a:pPr>
            <a:r>
              <a:rPr lang="en-US" sz="4500" i="1" dirty="0"/>
              <a:t>7) G</a:t>
            </a:r>
          </a:p>
          <a:p>
            <a:r>
              <a:rPr lang="hr-HR" sz="4500" i="1" dirty="0" smtClean="0"/>
              <a:t>Drugo </a:t>
            </a:r>
            <a:r>
              <a:rPr lang="en-US" sz="4500" i="1" dirty="0" smtClean="0"/>
              <a:t>(</a:t>
            </a:r>
            <a:r>
              <a:rPr lang="hr-HR" sz="4500" i="1" dirty="0" smtClean="0"/>
              <a:t>molim specificirajte</a:t>
            </a:r>
            <a:r>
              <a:rPr lang="en-US" sz="4500" i="1" dirty="0" smtClean="0"/>
              <a:t>)…………………………………………………….</a:t>
            </a:r>
            <a:endParaRPr lang="en-US" sz="4500" i="1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r-HR" sz="4600" b="1" dirty="0" smtClean="0"/>
              <a:t>Planirate li koristiti ovakvu uslugu? </a:t>
            </a:r>
            <a:endParaRPr lang="it-IT" sz="4600" b="1" dirty="0" smtClean="0"/>
          </a:p>
          <a:p>
            <a:pPr marL="457200" indent="-457200">
              <a:buAutoNum type="arabicParenR"/>
            </a:pPr>
            <a:r>
              <a:rPr lang="hr-HR" sz="5000" dirty="0" smtClean="0"/>
              <a:t>Sigurno da</a:t>
            </a:r>
            <a:r>
              <a:rPr lang="it-IT" sz="5000" dirty="0" smtClean="0"/>
              <a:t>		</a:t>
            </a:r>
            <a:endParaRPr lang="it-IT" sz="5000" u="sng" dirty="0" smtClean="0"/>
          </a:p>
          <a:p>
            <a:pPr marL="457200" indent="-457200">
              <a:buAutoNum type="arabicParenR"/>
            </a:pPr>
            <a:r>
              <a:rPr lang="hr-HR" sz="5000" dirty="0" smtClean="0"/>
              <a:t>Vjerojatno da</a:t>
            </a:r>
            <a:endParaRPr lang="it-IT" sz="5000" u="sng" dirty="0" smtClean="0"/>
          </a:p>
          <a:p>
            <a:pPr marL="457200" indent="-457200">
              <a:buAutoNum type="arabicParenR"/>
            </a:pPr>
            <a:r>
              <a:rPr lang="hr-HR" sz="5000" dirty="0" smtClean="0"/>
              <a:t>Ne znam</a:t>
            </a:r>
            <a:endParaRPr lang="it-IT" sz="5000" u="sng" dirty="0" smtClean="0"/>
          </a:p>
          <a:p>
            <a:pPr marL="457200" indent="-457200">
              <a:buAutoNum type="arabicParenR"/>
            </a:pPr>
            <a:r>
              <a:rPr lang="hr-HR" sz="5000" dirty="0" smtClean="0"/>
              <a:t>Vjerojatno ne</a:t>
            </a:r>
            <a:endParaRPr lang="it-IT" sz="5000" u="sng" dirty="0" smtClean="0"/>
          </a:p>
          <a:p>
            <a:pPr marL="457200" indent="-457200">
              <a:buAutoNum type="arabicParenR"/>
            </a:pPr>
            <a:r>
              <a:rPr lang="hr-HR" sz="5000" dirty="0" smtClean="0"/>
              <a:t>Sigurno ne</a:t>
            </a:r>
            <a:endParaRPr lang="it-IT" sz="5000" u="sng" dirty="0" smtClean="0"/>
          </a:p>
          <a:p>
            <a:pPr marL="457200" lvl="1" indent="0">
              <a:buNone/>
            </a:pPr>
            <a:r>
              <a:rPr lang="it-IT" sz="4600" dirty="0" smtClean="0"/>
              <a:t> </a:t>
            </a:r>
            <a:endParaRPr lang="it-IT" sz="4600" u="sng" dirty="0" smtClean="0"/>
          </a:p>
          <a:p>
            <a:pPr marL="0" indent="0">
              <a:buNone/>
            </a:pPr>
            <a:r>
              <a:rPr lang="hr-HR" sz="4600" b="1" dirty="0" smtClean="0"/>
              <a:t>Koliko vam se sviđa ovaj proizvod?</a:t>
            </a:r>
            <a:endParaRPr lang="it-IT" sz="4600" b="1" dirty="0" smtClean="0"/>
          </a:p>
          <a:p>
            <a:pPr marL="514350" lvl="0" indent="-514350">
              <a:buAutoNum type="arabicParenR"/>
            </a:pPr>
            <a:r>
              <a:rPr lang="hr-HR" sz="4600" dirty="0" smtClean="0"/>
              <a:t>Vrlo</a:t>
            </a:r>
            <a:endParaRPr lang="it-IT" sz="4600" u="sng" dirty="0" smtClean="0"/>
          </a:p>
          <a:p>
            <a:pPr marL="514350" lvl="0" indent="-514350">
              <a:buAutoNum type="arabicParenR"/>
            </a:pPr>
            <a:r>
              <a:rPr lang="hr-HR" sz="4600" dirty="0" smtClean="0"/>
              <a:t>Malo</a:t>
            </a:r>
            <a:endParaRPr lang="it-IT" sz="4600" u="sng" dirty="0" smtClean="0"/>
          </a:p>
          <a:p>
            <a:pPr marL="514350" lvl="0" indent="-514350">
              <a:buAutoNum type="arabicParenR"/>
            </a:pPr>
            <a:r>
              <a:rPr lang="hr-HR" sz="4600" dirty="0" smtClean="0"/>
              <a:t>Ne pretjerano</a:t>
            </a:r>
            <a:endParaRPr lang="it-IT" sz="4600" dirty="0" smtClean="0"/>
          </a:p>
          <a:p>
            <a:pPr marL="514350" lvl="0" indent="-514350">
              <a:buAutoNum type="arabicParenR"/>
            </a:pPr>
            <a:r>
              <a:rPr lang="hr-HR" sz="4600" dirty="0" smtClean="0"/>
              <a:t>Uopće ne </a:t>
            </a:r>
            <a:endParaRPr lang="it-IT" sz="4600" dirty="0" smtClean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hr-HR" sz="4600" dirty="0" smtClean="0"/>
              <a:t>Ne znam kako izraziti mišljenje</a:t>
            </a:r>
            <a:endParaRPr lang="it-IT" sz="4600" dirty="0" smtClean="0"/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23878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Resurs </a:t>
            </a:r>
            <a:r>
              <a:rPr lang="it-IT" dirty="0" smtClean="0"/>
              <a:t>3.2b</a:t>
            </a:r>
            <a:br>
              <a:rPr lang="it-IT" dirty="0" smtClean="0"/>
            </a:br>
            <a:r>
              <a:rPr lang="it-IT" dirty="0" err="1"/>
              <a:t>Primjeri</a:t>
            </a:r>
            <a:r>
              <a:rPr lang="it-IT" dirty="0"/>
              <a:t> </a:t>
            </a:r>
            <a:r>
              <a:rPr lang="it-IT" dirty="0" err="1"/>
              <a:t>tipova</a:t>
            </a:r>
            <a:r>
              <a:rPr lang="it-IT" dirty="0"/>
              <a:t> </a:t>
            </a:r>
            <a:r>
              <a:rPr lang="it-IT" dirty="0" err="1"/>
              <a:t>pitanja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Usluga za klijente vas je razočarala ili nadišla vaša očekivanja?</a:t>
            </a:r>
            <a:r>
              <a:rPr lang="it-IT" dirty="0" smtClean="0"/>
              <a:t> </a:t>
            </a:r>
            <a:r>
              <a:rPr lang="it-IT" dirty="0"/>
              <a:t>	</a:t>
            </a:r>
            <a:r>
              <a:rPr lang="it-IT" dirty="0" smtClean="0"/>
              <a:t>  </a:t>
            </a:r>
            <a:r>
              <a:rPr lang="hr-HR" dirty="0" smtClean="0"/>
              <a:t>               </a:t>
            </a:r>
            <a:r>
              <a:rPr lang="hr-HR" dirty="0" smtClean="0">
                <a:solidFill>
                  <a:srgbClr val="FF0000"/>
                </a:solidFill>
              </a:rPr>
              <a:t>Razočarana očekivanja</a:t>
            </a:r>
            <a:r>
              <a:rPr lang="it-IT" dirty="0"/>
              <a:t>	</a:t>
            </a:r>
            <a:r>
              <a:rPr lang="it-IT" dirty="0" smtClean="0"/>
              <a:t>       </a:t>
            </a:r>
            <a:r>
              <a:rPr lang="hr-HR" dirty="0" smtClean="0"/>
              <a:t>                                          </a:t>
            </a:r>
            <a:r>
              <a:rPr lang="hr-HR" dirty="0" smtClean="0">
                <a:solidFill>
                  <a:srgbClr val="00B050"/>
                </a:solidFill>
              </a:rPr>
              <a:t>Nadišla očekivanja</a:t>
            </a:r>
            <a:endParaRPr lang="it-IT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it-IT" dirty="0"/>
              <a:t> 	</a:t>
            </a:r>
            <a:r>
              <a:rPr lang="it-IT" dirty="0">
                <a:solidFill>
                  <a:srgbClr val="FF0000"/>
                </a:solidFill>
              </a:rPr>
              <a:t>5	4	3	2	1</a:t>
            </a:r>
            <a:r>
              <a:rPr lang="it-IT" dirty="0"/>
              <a:t>	0	</a:t>
            </a:r>
            <a:r>
              <a:rPr lang="it-IT" dirty="0">
                <a:solidFill>
                  <a:srgbClr val="00B050"/>
                </a:solidFill>
              </a:rPr>
              <a:t>1	2	3	4	5</a:t>
            </a:r>
            <a:r>
              <a:rPr lang="it-IT" dirty="0"/>
              <a:t>	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hr-HR" b="1" dirty="0" smtClean="0"/>
              <a:t>Koliko važno je za vas…? </a:t>
            </a:r>
            <a:r>
              <a:rPr lang="it-IT" b="1" dirty="0" smtClean="0"/>
              <a:t>(1=</a:t>
            </a:r>
            <a:r>
              <a:rPr lang="hr-HR" b="1" dirty="0" smtClean="0"/>
              <a:t>uopće nije</a:t>
            </a:r>
            <a:r>
              <a:rPr lang="it-IT" b="1" dirty="0" smtClean="0"/>
              <a:t>; 5=</a:t>
            </a:r>
            <a:r>
              <a:rPr lang="hr-HR" b="1" dirty="0" smtClean="0"/>
              <a:t>vrlo</a:t>
            </a:r>
            <a:r>
              <a:rPr lang="it-IT" b="1" dirty="0" smtClean="0"/>
              <a:t>)</a:t>
            </a:r>
            <a:endParaRPr lang="it-IT" b="1" dirty="0"/>
          </a:p>
          <a:p>
            <a:pPr marL="0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room’s</a:t>
            </a:r>
            <a:r>
              <a:rPr lang="it-IT" dirty="0" smtClean="0"/>
              <a:t> </a:t>
            </a:r>
            <a:r>
              <a:rPr lang="it-IT" dirty="0" err="1" smtClean="0"/>
              <a:t>lighting</a:t>
            </a:r>
            <a:r>
              <a:rPr lang="it-IT" dirty="0" smtClean="0"/>
              <a:t>            1</a:t>
            </a:r>
            <a:r>
              <a:rPr lang="it-IT" dirty="0"/>
              <a:t>	2	3	4	5</a:t>
            </a:r>
          </a:p>
          <a:p>
            <a:pPr marL="0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room’s</a:t>
            </a:r>
            <a:r>
              <a:rPr lang="it-IT" dirty="0" smtClean="0"/>
              <a:t> </a:t>
            </a:r>
            <a:r>
              <a:rPr lang="it-IT" dirty="0" err="1" smtClean="0"/>
              <a:t>silence</a:t>
            </a:r>
            <a:r>
              <a:rPr lang="it-IT" dirty="0" smtClean="0"/>
              <a:t> </a:t>
            </a:r>
            <a:r>
              <a:rPr lang="it-IT" dirty="0"/>
              <a:t>	</a:t>
            </a:r>
            <a:r>
              <a:rPr lang="it-IT" dirty="0" smtClean="0"/>
              <a:t> 1</a:t>
            </a:r>
            <a:r>
              <a:rPr lang="it-IT" dirty="0"/>
              <a:t>	2	3	4	5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51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Resurs</a:t>
            </a:r>
            <a:r>
              <a:rPr lang="it-IT" dirty="0" smtClean="0"/>
              <a:t> 3.3</a:t>
            </a:r>
            <a:br>
              <a:rPr lang="it-IT" dirty="0" smtClean="0"/>
            </a:br>
            <a:r>
              <a:rPr lang="hr-HR" smtClean="0"/>
              <a:t>Primjeri od</a:t>
            </a:r>
            <a:r>
              <a:rPr lang="it-IT" smtClean="0"/>
              <a:t>«A </a:t>
            </a:r>
            <a:r>
              <a:rPr lang="it-IT" dirty="0" smtClean="0"/>
              <a:t>scuola d’impresa»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sz="2400" smtClean="0"/>
          </a:p>
          <a:p>
            <a:pPr marL="0" indent="0" algn="just">
              <a:buNone/>
            </a:pPr>
            <a:endParaRPr lang="it-IT" sz="240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Kliknite</a:t>
            </a:r>
            <a:r>
              <a:rPr lang="it-IT" dirty="0" smtClean="0"/>
              <a:t> </a:t>
            </a:r>
            <a:r>
              <a:rPr lang="it-IT" dirty="0" err="1" smtClean="0">
                <a:hlinkClick r:id="rId2"/>
              </a:rPr>
              <a:t>here</a:t>
            </a:r>
            <a:r>
              <a:rPr lang="it-IT" dirty="0" smtClean="0"/>
              <a:t> </a:t>
            </a:r>
            <a:r>
              <a:rPr lang="hr-HR" dirty="0" smtClean="0"/>
              <a:t>da skinete puni primjer upitnika za marketinško istraživanje.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88" y="1798745"/>
            <a:ext cx="3893636" cy="219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17" y="3304829"/>
            <a:ext cx="5718333" cy="321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1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Resurs</a:t>
            </a:r>
            <a:r>
              <a:rPr lang="it-IT" dirty="0" smtClean="0"/>
              <a:t> 3.2a</a:t>
            </a:r>
            <a:br>
              <a:rPr lang="it-IT" dirty="0" smtClean="0"/>
            </a:br>
            <a:r>
              <a:rPr lang="hr-HR" dirty="0" smtClean="0"/>
              <a:t>Primjeri marketinškog istraživanja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 smtClean="0"/>
              <a:t>Primjer marketinškog istraživanja predložen od strane sudionika koji su sudjelovali na trećoj verziji „Business at </a:t>
            </a:r>
            <a:r>
              <a:rPr lang="hr-HR" sz="2400" dirty="0" err="1" smtClean="0"/>
              <a:t>School</a:t>
            </a:r>
            <a:r>
              <a:rPr lang="hr-HR" sz="2400" dirty="0" smtClean="0"/>
              <a:t>” projekta </a:t>
            </a:r>
            <a:r>
              <a:rPr lang="en-US" sz="2400" dirty="0" smtClean="0"/>
              <a:t>(</a:t>
            </a:r>
            <a:r>
              <a:rPr lang="it-IT" sz="2400" dirty="0" smtClean="0"/>
              <a:t> </a:t>
            </a:r>
            <a:r>
              <a:rPr lang="it-IT" sz="2400" dirty="0" smtClean="0">
                <a:hlinkClick r:id="rId2"/>
              </a:rPr>
              <a:t>www.scuolaimpresa.net</a:t>
            </a:r>
            <a:r>
              <a:rPr lang="it-IT" sz="2400" dirty="0" smtClean="0"/>
              <a:t>).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79" y="2628900"/>
            <a:ext cx="4589609" cy="31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34" y="2663712"/>
            <a:ext cx="3948016" cy="31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9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Res</a:t>
            </a:r>
            <a:r>
              <a:rPr lang="hr-HR" dirty="0" err="1" smtClean="0"/>
              <a:t>urs</a:t>
            </a:r>
            <a:r>
              <a:rPr lang="it-IT" dirty="0" smtClean="0"/>
              <a:t> 3.2b</a:t>
            </a:r>
            <a:br>
              <a:rPr lang="it-IT" dirty="0" smtClean="0"/>
            </a:br>
            <a:r>
              <a:rPr lang="it-IT" dirty="0" err="1"/>
              <a:t>Primjeri</a:t>
            </a:r>
            <a:r>
              <a:rPr lang="it-IT" dirty="0"/>
              <a:t> </a:t>
            </a:r>
            <a:r>
              <a:rPr lang="it-IT" dirty="0" err="1"/>
              <a:t>marketinškog</a:t>
            </a:r>
            <a:r>
              <a:rPr lang="it-IT" dirty="0"/>
              <a:t> </a:t>
            </a:r>
            <a:r>
              <a:rPr lang="it-IT" dirty="0" err="1"/>
              <a:t>istraživanja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Primjer</a:t>
            </a:r>
            <a:r>
              <a:rPr lang="en-US" sz="2400" dirty="0"/>
              <a:t> </a:t>
            </a:r>
            <a:r>
              <a:rPr lang="en-US" sz="2400" dirty="0" err="1"/>
              <a:t>marketinškog</a:t>
            </a:r>
            <a:r>
              <a:rPr lang="en-US" sz="2400" dirty="0"/>
              <a:t> </a:t>
            </a:r>
            <a:r>
              <a:rPr lang="en-US" sz="2400" dirty="0" err="1"/>
              <a:t>istraživanja</a:t>
            </a:r>
            <a:r>
              <a:rPr lang="en-US" sz="2400" dirty="0"/>
              <a:t> </a:t>
            </a:r>
            <a:r>
              <a:rPr lang="en-US" sz="2400" dirty="0" err="1"/>
              <a:t>predložen</a:t>
            </a:r>
            <a:r>
              <a:rPr lang="en-US" sz="2400" dirty="0"/>
              <a:t> od </a:t>
            </a:r>
            <a:r>
              <a:rPr lang="en-US" sz="2400" dirty="0" err="1"/>
              <a:t>strane</a:t>
            </a:r>
            <a:r>
              <a:rPr lang="en-US" sz="2400" dirty="0"/>
              <a:t> </a:t>
            </a:r>
            <a:r>
              <a:rPr lang="en-US" sz="2400" dirty="0" err="1"/>
              <a:t>sudionika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sudjelovali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trećoj</a:t>
            </a:r>
            <a:r>
              <a:rPr lang="en-US" sz="2400" dirty="0"/>
              <a:t> </a:t>
            </a:r>
            <a:r>
              <a:rPr lang="en-US" sz="2400" dirty="0" err="1"/>
              <a:t>verziji</a:t>
            </a:r>
            <a:r>
              <a:rPr lang="en-US" sz="2400" dirty="0"/>
              <a:t> „Business at School” </a:t>
            </a:r>
            <a:r>
              <a:rPr lang="en-US" sz="2400" dirty="0" err="1"/>
              <a:t>projekta</a:t>
            </a:r>
            <a:r>
              <a:rPr lang="en-US" sz="2400" dirty="0"/>
              <a:t> ( www.scuolaimpresa.net).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    </a:t>
            </a:r>
            <a:r>
              <a:rPr lang="it-IT" sz="2400" dirty="0" smtClean="0">
                <a:hlinkClick r:id="rId2"/>
              </a:rPr>
              <a:t>www.scuolaimpresa.net</a:t>
            </a:r>
            <a:r>
              <a:rPr lang="it-IT" sz="2400" dirty="0" smtClean="0"/>
              <a:t>).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46" y="2477201"/>
            <a:ext cx="4806462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62" y="2566393"/>
            <a:ext cx="3947763" cy="334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Konačna aktivnost modula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smtClean="0">
                <a:solidFill>
                  <a:schemeClr val="accent2"/>
                </a:solidFill>
              </a:rPr>
              <a:t>G</a:t>
            </a:r>
            <a:r>
              <a:rPr lang="hr-HR" i="1" dirty="0" err="1" smtClean="0">
                <a:solidFill>
                  <a:schemeClr val="accent2"/>
                </a:solidFill>
              </a:rPr>
              <a:t>rupne</a:t>
            </a:r>
            <a:r>
              <a:rPr lang="hr-HR" i="1" dirty="0" smtClean="0">
                <a:solidFill>
                  <a:schemeClr val="accent2"/>
                </a:solidFill>
              </a:rPr>
              <a:t> radionica koja će se održati u školi</a:t>
            </a:r>
            <a:endParaRPr lang="it-IT" i="1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b="1" i="1" dirty="0" smtClean="0"/>
              <a:t>Smjernice za učitelje</a:t>
            </a:r>
            <a:endParaRPr lang="en-US" b="1" i="1" dirty="0" smtClean="0"/>
          </a:p>
          <a:p>
            <a:pPr marL="0" indent="0">
              <a:buNone/>
            </a:pPr>
            <a:r>
              <a:rPr lang="hr-HR" dirty="0" smtClean="0"/>
              <a:t>Prije organiziranja konačne aktivnosti za Modul 2, uvjerite se da su učenici završili sve online aktivnosti i povezane vježbe.</a:t>
            </a:r>
            <a:endParaRPr lang="en-US" dirty="0" smtClean="0"/>
          </a:p>
          <a:p>
            <a:pPr marL="0" indent="0">
              <a:buNone/>
            </a:pPr>
            <a:r>
              <a:rPr lang="hr-HR" dirty="0" smtClean="0"/>
              <a:t>Zamolite ih da </a:t>
            </a:r>
            <a:r>
              <a:rPr lang="hr-HR" dirty="0" err="1" smtClean="0"/>
              <a:t>downloadaju</a:t>
            </a:r>
            <a:r>
              <a:rPr lang="hr-HR" dirty="0" smtClean="0"/>
              <a:t> odgovore dane u online modulu.</a:t>
            </a:r>
            <a:endParaRPr lang="en-US" dirty="0" smtClean="0"/>
          </a:p>
          <a:p>
            <a:pPr marL="0" indent="0">
              <a:buNone/>
            </a:pPr>
            <a:r>
              <a:rPr lang="hr-HR" dirty="0" smtClean="0"/>
              <a:t>Konačna aktivnost treba biti odrađena od istih pod-nacionalnih ekipa koje rade sa 4 različite transnacionalne poslovne ideje.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hr-HR" dirty="0" smtClean="0"/>
              <a:t>Podržite učenike u interakciji sa predstavnicima tržišta i zajednice. Ukoliko je moguće, organizirajte kratki sastanak gdje vođe ekipa prezentiraju poslovne ideje kako bi dobili povratne informacije i prijedloge.</a:t>
            </a:r>
            <a:endParaRPr lang="en-US" dirty="0" smtClean="0"/>
          </a:p>
          <a:p>
            <a:pPr marL="0" indent="0">
              <a:buNone/>
            </a:pPr>
            <a:r>
              <a:rPr lang="hr-HR" b="1" dirty="0" smtClean="0">
                <a:solidFill>
                  <a:schemeClr val="accent2"/>
                </a:solidFill>
              </a:rPr>
              <a:t>Konačni cilj je to da svaka nacionalna pod-grupa izvrši marketinško istraživanje na temu transnacionalnih poslovnih ideja identificiranih tijekom Hrvatskog sastanka u Listopadu.</a:t>
            </a:r>
            <a:r>
              <a:rPr lang="hr-HR" dirty="0"/>
              <a:t> </a:t>
            </a:r>
            <a:r>
              <a:rPr lang="hr-HR" dirty="0" smtClean="0"/>
              <a:t>Rezultati i izvještaji nacionalnih pod-grupa biti će korišteni za radionicu u Grčkoj u Siječnju 2016.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08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Tema</a:t>
            </a:r>
            <a:r>
              <a:rPr lang="it-IT" dirty="0" smtClean="0"/>
              <a:t> 1</a:t>
            </a:r>
            <a:br>
              <a:rPr lang="it-IT" dirty="0" smtClean="0"/>
            </a:br>
            <a:r>
              <a:rPr lang="it-IT" dirty="0" smtClean="0"/>
              <a:t>SWOT </a:t>
            </a:r>
            <a:r>
              <a:rPr lang="hr-HR" dirty="0" smtClean="0"/>
              <a:t>ANALIZA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SWOT </a:t>
            </a:r>
            <a:r>
              <a:rPr lang="hr-HR" dirty="0" smtClean="0"/>
              <a:t>analiza </a:t>
            </a:r>
            <a:r>
              <a:rPr lang="en-US" dirty="0" smtClean="0"/>
              <a:t>(</a:t>
            </a:r>
            <a:r>
              <a:rPr lang="hr-HR" dirty="0" smtClean="0"/>
              <a:t>poznata i kao </a:t>
            </a:r>
            <a:r>
              <a:rPr lang="en-US" dirty="0" smtClean="0"/>
              <a:t>matrix </a:t>
            </a:r>
            <a:r>
              <a:rPr lang="en-US" dirty="0"/>
              <a:t>SWOT) </a:t>
            </a:r>
            <a:r>
              <a:rPr lang="hr-HR" dirty="0" smtClean="0"/>
              <a:t>je alat strateškog planiranja koji se koristi za procjenu snaga, slabosti, prilika i prijetnji poslu. </a:t>
            </a:r>
            <a:endParaRPr lang="it-IT" dirty="0" smtClean="0"/>
          </a:p>
          <a:p>
            <a:pPr algn="just"/>
            <a:r>
              <a:rPr lang="hr-HR" dirty="0" smtClean="0"/>
              <a:t>Analiza pokriva interni (točke snage i slabosti) i eksterni okoliš (prijetnje i prilike)</a:t>
            </a:r>
            <a:endParaRPr lang="en-US" dirty="0" smtClean="0"/>
          </a:p>
          <a:p>
            <a:pPr algn="just"/>
            <a:r>
              <a:rPr lang="hr-HR" dirty="0" smtClean="0"/>
              <a:t>Važno je da kompanija zna procijeniti vanjski okoliš i istražiti prilike i prijetnje koje su prisutne na tržištu na kojem želi djelovati.</a:t>
            </a:r>
            <a:r>
              <a:rPr lang="it-IT" dirty="0" smtClean="0"/>
              <a:t> </a:t>
            </a:r>
          </a:p>
          <a:p>
            <a:pPr algn="just"/>
            <a:r>
              <a:rPr lang="hr-HR" dirty="0" smtClean="0"/>
              <a:t>Kako bi se </a:t>
            </a:r>
            <a:r>
              <a:rPr lang="hr-HR" dirty="0" err="1" smtClean="0"/>
              <a:t>sintezirale</a:t>
            </a:r>
            <a:r>
              <a:rPr lang="hr-HR" dirty="0" smtClean="0"/>
              <a:t> marketinške prilike, u obzir se moraju uzeti tri aspekta:</a:t>
            </a:r>
            <a:endParaRPr lang="it-IT" dirty="0" smtClean="0"/>
          </a:p>
          <a:p>
            <a:pPr lvl="1"/>
            <a:r>
              <a:rPr lang="hr-HR" dirty="0" smtClean="0"/>
              <a:t>Ponuditi već postojeći proizvod, ali na novi način i kvalitativno superiorniji prošlom</a:t>
            </a:r>
            <a:endParaRPr lang="en-US" dirty="0" smtClean="0"/>
          </a:p>
          <a:p>
            <a:pPr lvl="1"/>
            <a:r>
              <a:rPr lang="hr-HR" dirty="0" smtClean="0"/>
              <a:t>Ponuditi nešto čemu nedostaje dostupnosti</a:t>
            </a:r>
            <a:endParaRPr lang="en-US" dirty="0" smtClean="0"/>
          </a:p>
          <a:p>
            <a:pPr lvl="1"/>
            <a:r>
              <a:rPr lang="hr-HR" dirty="0" smtClean="0"/>
              <a:t>Ponuditi dobro ili uslugu koja je potpuno nova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Zamolite učenike da usporede rezultate  vježbe iz modula 2 (svaki učenik prezentira rezultate ostatku grupe) – 1 sat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Grupa stvara </a:t>
            </a:r>
            <a:r>
              <a:rPr lang="hr-HR" dirty="0" err="1" smtClean="0"/>
              <a:t>promo</a:t>
            </a:r>
            <a:r>
              <a:rPr lang="hr-HR" dirty="0" smtClean="0"/>
              <a:t> letak njihove transnacionalne poslovne ideje obraćajući pažnju na glavnu ciljanu grupu za njih proizvod ili grupu -1 sat</a:t>
            </a:r>
            <a:r>
              <a:rPr lang="en-US" dirty="0" smtClean="0"/>
              <a:t>  </a:t>
            </a:r>
          </a:p>
          <a:p>
            <a:pPr marL="514350" lvl="0" indent="-514350">
              <a:buNone/>
            </a:pPr>
            <a:r>
              <a:rPr lang="hr-HR" i="1" dirty="0" smtClean="0">
                <a:solidFill>
                  <a:srgbClr val="FF0000"/>
                </a:solidFill>
              </a:rPr>
              <a:t>SMJERNICE ZA UČITELJE</a:t>
            </a:r>
            <a:r>
              <a:rPr lang="en-US" i="1" dirty="0" smtClean="0">
                <a:solidFill>
                  <a:srgbClr val="FF0000"/>
                </a:solidFill>
              </a:rPr>
              <a:t>: </a:t>
            </a:r>
            <a:r>
              <a:rPr lang="hr-HR" i="1" dirty="0" smtClean="0">
                <a:solidFill>
                  <a:srgbClr val="FF0000"/>
                </a:solidFill>
              </a:rPr>
              <a:t>iako je ovo aktivnost koja će biti u modulu 3, potaknite učenike da stvore prvu verziju loga… biti će korisno za sastanak u Siječnju 2016. 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Konačna </a:t>
            </a:r>
            <a:r>
              <a:rPr lang="it-IT" b="1" dirty="0" err="1" smtClean="0"/>
              <a:t>aktivnost</a:t>
            </a:r>
            <a:r>
              <a:rPr lang="it-IT" b="1" dirty="0" smtClean="0"/>
              <a:t> modula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3600" i="1" dirty="0" smtClean="0">
                <a:solidFill>
                  <a:schemeClr val="accent2"/>
                </a:solidFill>
              </a:rPr>
              <a:t>Aktivnost</a:t>
            </a:r>
            <a:r>
              <a:rPr lang="en-US" sz="3600" i="1" dirty="0" smtClean="0">
                <a:solidFill>
                  <a:schemeClr val="accent2"/>
                </a:solidFill>
              </a:rPr>
              <a:t> n.1 – </a:t>
            </a:r>
            <a:r>
              <a:rPr lang="hr-HR" sz="3600" i="1" dirty="0" smtClean="0">
                <a:solidFill>
                  <a:schemeClr val="accent2"/>
                </a:solidFill>
              </a:rPr>
              <a:t>Planiranje marketinškog istraživanje (potrebna 4 sata)</a:t>
            </a:r>
            <a:endParaRPr lang="it-IT" sz="3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35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Svaka nacionalna pod-grupa identificira glavne snage i slabosti njihovog proizvoda ili usluge na </a:t>
            </a:r>
            <a:r>
              <a:rPr lang="hr-HR" dirty="0" err="1" smtClean="0"/>
              <a:t>posteru</a:t>
            </a:r>
            <a:r>
              <a:rPr lang="hr-HR" dirty="0" smtClean="0"/>
              <a:t> koji će biti dijeljen i integriran sa komentarima ostalih učenika – 1 sat</a:t>
            </a:r>
            <a:endParaRPr lang="it-IT" sz="2200" dirty="0" smtClean="0"/>
          </a:p>
          <a:p>
            <a:r>
              <a:rPr lang="hr-HR" dirty="0" smtClean="0"/>
              <a:t>Online upitnik za istraživanje je sastavljen od 10 pitanja kako bi potvrdili snage i slabosti, kao i procjenu poslovne ideje bazirane na sljedećim aspektima:</a:t>
            </a:r>
            <a:endParaRPr lang="en-GB" dirty="0" smtClean="0"/>
          </a:p>
          <a:p>
            <a:pPr lvl="1"/>
            <a:r>
              <a:rPr lang="hr-HR" dirty="0" err="1" smtClean="0"/>
              <a:t>Orginalnost</a:t>
            </a:r>
            <a:r>
              <a:rPr lang="hr-HR" dirty="0" smtClean="0"/>
              <a:t>/Različitost</a:t>
            </a:r>
            <a:r>
              <a:rPr lang="en-GB" dirty="0" smtClean="0"/>
              <a:t> </a:t>
            </a:r>
            <a:endParaRPr lang="it-IT" dirty="0" smtClean="0"/>
          </a:p>
          <a:p>
            <a:pPr lvl="1"/>
            <a:r>
              <a:rPr lang="hr-HR" dirty="0" smtClean="0"/>
              <a:t>Inovacija</a:t>
            </a:r>
            <a:endParaRPr lang="it-IT" dirty="0" smtClean="0"/>
          </a:p>
          <a:p>
            <a:pPr lvl="1"/>
            <a:r>
              <a:rPr lang="hr-HR" dirty="0" smtClean="0"/>
              <a:t>Potencijal prodaje</a:t>
            </a:r>
            <a:endParaRPr lang="it-IT" dirty="0" smtClean="0"/>
          </a:p>
          <a:p>
            <a:pPr lvl="1"/>
            <a:r>
              <a:rPr lang="hr-HR" dirty="0" smtClean="0"/>
              <a:t>Kompetitivnost</a:t>
            </a:r>
            <a:endParaRPr lang="it-IT" dirty="0" smtClean="0"/>
          </a:p>
          <a:p>
            <a:pPr lvl="1"/>
            <a:r>
              <a:rPr lang="hr-HR" dirty="0" smtClean="0"/>
              <a:t>Isplativost</a:t>
            </a:r>
            <a:endParaRPr lang="it-IT" dirty="0" smtClean="0"/>
          </a:p>
          <a:p>
            <a:pPr lvl="1"/>
            <a:r>
              <a:rPr lang="en-GB" dirty="0" err="1" smtClean="0"/>
              <a:t>Profita</a:t>
            </a:r>
            <a:r>
              <a:rPr lang="hr-HR" dirty="0" err="1" smtClean="0"/>
              <a:t>bilnost</a:t>
            </a:r>
            <a:endParaRPr lang="it-IT" dirty="0" smtClean="0"/>
          </a:p>
          <a:p>
            <a:pPr lvl="1"/>
            <a:r>
              <a:rPr lang="hr-HR" dirty="0" smtClean="0"/>
              <a:t>Funkcionalnost</a:t>
            </a:r>
            <a:endParaRPr lang="en-GB" dirty="0" smtClean="0"/>
          </a:p>
          <a:p>
            <a:pPr>
              <a:buNone/>
            </a:pPr>
            <a:r>
              <a:rPr lang="hr-HR" i="1" dirty="0" smtClean="0">
                <a:solidFill>
                  <a:srgbClr val="FF0000"/>
                </a:solidFill>
              </a:rPr>
              <a:t>SMJERNICE ZA UČITELJE</a:t>
            </a:r>
            <a:r>
              <a:rPr lang="en-US" i="1" dirty="0" smtClean="0">
                <a:solidFill>
                  <a:srgbClr val="FF0000"/>
                </a:solidFill>
              </a:rPr>
              <a:t>: </a:t>
            </a:r>
            <a:r>
              <a:rPr lang="hr-HR" i="1" dirty="0" smtClean="0">
                <a:solidFill>
                  <a:srgbClr val="FF0000"/>
                </a:solidFill>
              </a:rPr>
              <a:t>linkovi za online usluge za upitnike će biti dostupni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Konačna </a:t>
            </a:r>
            <a:r>
              <a:rPr lang="it-IT" b="1" dirty="0" err="1"/>
              <a:t>aktivnost</a:t>
            </a:r>
            <a:r>
              <a:rPr lang="it-IT" b="1" dirty="0"/>
              <a:t> modula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en-US" sz="3600" i="1" dirty="0" err="1">
                <a:solidFill>
                  <a:schemeClr val="accent2"/>
                </a:solidFill>
              </a:rPr>
              <a:t>Aktivnost</a:t>
            </a:r>
            <a:r>
              <a:rPr lang="en-US" sz="3600" i="1" dirty="0">
                <a:solidFill>
                  <a:schemeClr val="accent2"/>
                </a:solidFill>
              </a:rPr>
              <a:t> n.1 – </a:t>
            </a:r>
            <a:r>
              <a:rPr lang="en-US" sz="3600" i="1" dirty="0" err="1">
                <a:solidFill>
                  <a:schemeClr val="accent2"/>
                </a:solidFill>
              </a:rPr>
              <a:t>Planiranje</a:t>
            </a:r>
            <a:r>
              <a:rPr lang="en-US" sz="3600" i="1" dirty="0">
                <a:solidFill>
                  <a:schemeClr val="accent2"/>
                </a:solidFill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</a:rPr>
              <a:t>marketinškog</a:t>
            </a:r>
            <a:r>
              <a:rPr lang="en-US" sz="3600" i="1" dirty="0">
                <a:solidFill>
                  <a:schemeClr val="accent2"/>
                </a:solidFill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</a:rPr>
              <a:t>istraživanje</a:t>
            </a:r>
            <a:r>
              <a:rPr lang="en-US" sz="3600" i="1" dirty="0">
                <a:solidFill>
                  <a:schemeClr val="accent2"/>
                </a:solidFill>
              </a:rPr>
              <a:t> (</a:t>
            </a:r>
            <a:r>
              <a:rPr lang="en-US" sz="3600" i="1" dirty="0" err="1">
                <a:solidFill>
                  <a:schemeClr val="accent2"/>
                </a:solidFill>
              </a:rPr>
              <a:t>potrebna</a:t>
            </a:r>
            <a:r>
              <a:rPr lang="en-US" sz="3600" i="1" dirty="0">
                <a:solidFill>
                  <a:schemeClr val="accent2"/>
                </a:solidFill>
              </a:rPr>
              <a:t> 4 </a:t>
            </a:r>
            <a:r>
              <a:rPr lang="en-US" sz="3600" i="1" dirty="0" err="1">
                <a:solidFill>
                  <a:schemeClr val="accent2"/>
                </a:solidFill>
              </a:rPr>
              <a:t>sata</a:t>
            </a:r>
            <a:r>
              <a:rPr lang="en-US" sz="3600" i="1" dirty="0">
                <a:solidFill>
                  <a:schemeClr val="accent2"/>
                </a:solidFill>
              </a:rPr>
              <a:t>)</a:t>
            </a:r>
            <a:endParaRPr lang="it-IT" sz="3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5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hr-HR" dirty="0" smtClean="0"/>
              <a:t>Svaka grupa nezavisno administrira upitnik odabranim ciljanim grupama sljedeći strategiju koju preferiraju. Učenici trebaju ubaciti sve podatke u online upitnik. Printane kopije </a:t>
            </a:r>
            <a:r>
              <a:rPr lang="hr-HR" dirty="0" err="1" smtClean="0"/>
              <a:t>promo</a:t>
            </a:r>
            <a:r>
              <a:rPr lang="hr-HR" dirty="0" smtClean="0"/>
              <a:t> letaka i upitnik će dati škola.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/>
              <a:t>Konačna</a:t>
            </a:r>
            <a:r>
              <a:rPr lang="it-IT" b="1" dirty="0"/>
              <a:t> </a:t>
            </a:r>
            <a:r>
              <a:rPr lang="it-IT" b="1" dirty="0" err="1"/>
              <a:t>aktivnost</a:t>
            </a:r>
            <a:r>
              <a:rPr lang="it-IT" b="1" dirty="0"/>
              <a:t> </a:t>
            </a:r>
            <a:r>
              <a:rPr lang="it-IT" b="1" dirty="0" smtClean="0"/>
              <a:t>modula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en-US" sz="3600" i="1" dirty="0" smtClean="0">
                <a:solidFill>
                  <a:schemeClr val="accent2"/>
                </a:solidFill>
              </a:rPr>
              <a:t>A</a:t>
            </a:r>
            <a:r>
              <a:rPr lang="hr-HR" sz="3600" i="1" dirty="0" err="1" smtClean="0">
                <a:solidFill>
                  <a:schemeClr val="accent2"/>
                </a:solidFill>
              </a:rPr>
              <a:t>ktivnost</a:t>
            </a:r>
            <a:r>
              <a:rPr lang="en-US" sz="3600" i="1" dirty="0" smtClean="0">
                <a:solidFill>
                  <a:schemeClr val="accent2"/>
                </a:solidFill>
              </a:rPr>
              <a:t> n.2 – </a:t>
            </a:r>
            <a:r>
              <a:rPr lang="en-US" sz="3600" i="1" dirty="0" err="1" smtClean="0">
                <a:solidFill>
                  <a:schemeClr val="accent2"/>
                </a:solidFill>
              </a:rPr>
              <a:t>Implementa</a:t>
            </a:r>
            <a:r>
              <a:rPr lang="hr-HR" sz="3600" i="1" dirty="0" err="1" smtClean="0">
                <a:solidFill>
                  <a:schemeClr val="accent2"/>
                </a:solidFill>
              </a:rPr>
              <a:t>cija</a:t>
            </a:r>
            <a:r>
              <a:rPr lang="en-US" sz="3600" i="1" dirty="0" smtClean="0">
                <a:solidFill>
                  <a:schemeClr val="accent2"/>
                </a:solidFill>
              </a:rPr>
              <a:t> </a:t>
            </a:r>
            <a:r>
              <a:rPr lang="hr-HR" sz="3600" i="1" dirty="0" smtClean="0">
                <a:solidFill>
                  <a:schemeClr val="accent2"/>
                </a:solidFill>
              </a:rPr>
              <a:t>marketinškog istraživanja</a:t>
            </a:r>
            <a:r>
              <a:rPr lang="en-US" sz="3600" i="1" dirty="0" smtClean="0">
                <a:solidFill>
                  <a:schemeClr val="accent2"/>
                </a:solidFill>
              </a:rPr>
              <a:t>(</a:t>
            </a:r>
            <a:r>
              <a:rPr lang="hr-HR" sz="3600" i="1" dirty="0" smtClean="0">
                <a:solidFill>
                  <a:schemeClr val="accent2"/>
                </a:solidFill>
              </a:rPr>
              <a:t>domaći rad</a:t>
            </a:r>
            <a:r>
              <a:rPr lang="en-US" sz="3600" i="1" dirty="0" smtClean="0">
                <a:solidFill>
                  <a:schemeClr val="accent2"/>
                </a:solidFill>
              </a:rPr>
              <a:t> – 12 </a:t>
            </a:r>
            <a:r>
              <a:rPr lang="hr-HR" sz="3600" i="1" dirty="0" smtClean="0">
                <a:solidFill>
                  <a:schemeClr val="accent2"/>
                </a:solidFill>
              </a:rPr>
              <a:t>sati</a:t>
            </a:r>
            <a:r>
              <a:rPr lang="en-US" sz="3600" i="1" dirty="0" smtClean="0">
                <a:solidFill>
                  <a:schemeClr val="accent2"/>
                </a:solidFill>
              </a:rPr>
              <a:t>)</a:t>
            </a:r>
            <a:endParaRPr lang="it-IT" sz="3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53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Priprema uvodnog paragrafa na temu ekonomskog sektora i informacije primljene od predstavnika tržišta – 1 sat</a:t>
            </a:r>
            <a:endParaRPr lang="it-IT" sz="2200" dirty="0" smtClean="0"/>
          </a:p>
          <a:p>
            <a:r>
              <a:rPr lang="hr-HR" dirty="0" smtClean="0"/>
              <a:t>Priprema paragrafa o planiranju i implementaciji marketinškog istraživanja – 1 sat</a:t>
            </a:r>
            <a:r>
              <a:rPr lang="en-US" dirty="0" smtClean="0"/>
              <a:t> </a:t>
            </a:r>
            <a:endParaRPr lang="it-IT" sz="2200" dirty="0" smtClean="0"/>
          </a:p>
          <a:p>
            <a:r>
              <a:rPr lang="hr-HR" dirty="0" err="1" smtClean="0"/>
              <a:t>Downloadanje</a:t>
            </a:r>
            <a:r>
              <a:rPr lang="hr-HR" dirty="0" smtClean="0"/>
              <a:t> izvještaja o analizi sa rezultatima upitnika i potvrdom snaga i slabosti – 1 sat</a:t>
            </a:r>
            <a:endParaRPr lang="it-IT" sz="2200" dirty="0" smtClean="0"/>
          </a:p>
          <a:p>
            <a:r>
              <a:rPr lang="hr-HR" dirty="0" smtClean="0"/>
              <a:t>Finaliziranje prezentacije koja će biti podijeljena sa ostalim članovima transnacionalnih poslovnih grupa na </a:t>
            </a:r>
            <a:r>
              <a:rPr lang="hr-HR" dirty="0" err="1" smtClean="0"/>
              <a:t>mobility</a:t>
            </a:r>
            <a:r>
              <a:rPr lang="hr-HR" dirty="0" smtClean="0"/>
              <a:t> projektu – 1 sat</a:t>
            </a:r>
            <a:r>
              <a:rPr lang="en-US" dirty="0" smtClean="0"/>
              <a:t> </a:t>
            </a:r>
            <a:endParaRPr lang="it-IT" sz="2200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/>
              <a:t>Konačna</a:t>
            </a:r>
            <a:r>
              <a:rPr lang="it-IT" b="1" dirty="0"/>
              <a:t> </a:t>
            </a:r>
            <a:r>
              <a:rPr lang="it-IT" b="1" dirty="0" err="1"/>
              <a:t>aktivnost</a:t>
            </a:r>
            <a:r>
              <a:rPr lang="it-IT" b="1" dirty="0"/>
              <a:t> modula</a:t>
            </a:r>
            <a:br>
              <a:rPr lang="it-IT" b="1" dirty="0"/>
            </a:br>
            <a:r>
              <a:rPr lang="hr-HR" sz="3600" i="1" dirty="0" smtClean="0">
                <a:solidFill>
                  <a:schemeClr val="accent2"/>
                </a:solidFill>
              </a:rPr>
              <a:t>Aktivnost</a:t>
            </a:r>
            <a:r>
              <a:rPr lang="en-US" sz="3600" i="1" dirty="0" smtClean="0">
                <a:solidFill>
                  <a:schemeClr val="accent2"/>
                </a:solidFill>
              </a:rPr>
              <a:t> n.3 – </a:t>
            </a:r>
            <a:r>
              <a:rPr lang="hr-HR" sz="3600" i="1" dirty="0" smtClean="0">
                <a:solidFill>
                  <a:schemeClr val="accent2"/>
                </a:solidFill>
              </a:rPr>
              <a:t>Priprema završnih izvješća </a:t>
            </a:r>
            <a:r>
              <a:rPr lang="en-US" sz="3600" i="1" dirty="0" smtClean="0">
                <a:solidFill>
                  <a:schemeClr val="accent2"/>
                </a:solidFill>
              </a:rPr>
              <a:t>(</a:t>
            </a:r>
            <a:r>
              <a:rPr lang="hr-HR" sz="3600" i="1" dirty="0" smtClean="0">
                <a:solidFill>
                  <a:schemeClr val="accent2"/>
                </a:solidFill>
              </a:rPr>
              <a:t>aktivnost za učionici</a:t>
            </a:r>
            <a:r>
              <a:rPr lang="en-US" sz="3600" i="1" dirty="0" smtClean="0">
                <a:solidFill>
                  <a:schemeClr val="accent2"/>
                </a:solidFill>
              </a:rPr>
              <a:t> – 4 </a:t>
            </a:r>
            <a:r>
              <a:rPr lang="hr-HR" sz="3600" i="1" dirty="0" smtClean="0">
                <a:solidFill>
                  <a:schemeClr val="accent2"/>
                </a:solidFill>
              </a:rPr>
              <a:t>sata</a:t>
            </a:r>
            <a:r>
              <a:rPr lang="en-US" sz="3600" i="1" dirty="0" smtClean="0">
                <a:solidFill>
                  <a:schemeClr val="accent2"/>
                </a:solidFill>
              </a:rPr>
              <a:t>)</a:t>
            </a:r>
            <a:endParaRPr lang="it-IT" sz="3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53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Glavni cilj transnacionalnog </a:t>
            </a:r>
            <a:r>
              <a:rPr lang="hr-HR" dirty="0" err="1" smtClean="0"/>
              <a:t>mobility</a:t>
            </a:r>
            <a:r>
              <a:rPr lang="hr-HR" dirty="0" smtClean="0"/>
              <a:t> projekta biti će usporedba rezultata dobivenih u svakoj državi sa aktivnostima iz modula 2 i odabirom države gdje će kompanija biti osnovana.</a:t>
            </a:r>
            <a:r>
              <a:rPr lang="en-US" dirty="0" smtClean="0"/>
              <a:t> </a:t>
            </a:r>
            <a:r>
              <a:rPr lang="hr-HR" i="1" u="sng" dirty="0" smtClean="0"/>
              <a:t>Savjetuje se da administrativni direktori svake nacionalne pod-grupe sudjeluju u sastanku. Ako škola želi dovesti dodatne učenike, savjetujemo marketinške direktore.</a:t>
            </a:r>
            <a:r>
              <a:rPr lang="hr-HR" dirty="0"/>
              <a:t> </a:t>
            </a:r>
            <a:r>
              <a:rPr lang="hr-HR" dirty="0" smtClean="0"/>
              <a:t>Detaljan opis aktivnosti radionica biti će pripremljen i podijeljen sa partnerima u prosincu 2015.</a:t>
            </a:r>
            <a:r>
              <a:rPr lang="en-US" dirty="0" smtClean="0"/>
              <a:t> </a:t>
            </a:r>
            <a:endParaRPr lang="it-IT" dirty="0" smtClean="0"/>
          </a:p>
          <a:p>
            <a:r>
              <a:rPr lang="hr-HR" b="1" dirty="0" smtClean="0"/>
              <a:t>Kada se učenici vrate u školu, konačna grupna aktivnost će biti organizirana kako bi se prezentirali rezultati </a:t>
            </a:r>
            <a:r>
              <a:rPr lang="hr-HR" b="1" dirty="0" err="1" smtClean="0"/>
              <a:t>mobility</a:t>
            </a:r>
            <a:r>
              <a:rPr lang="hr-HR" b="1" dirty="0" smtClean="0"/>
              <a:t> projekta i konačni stanje transnacionalnih poslovnih ideja</a:t>
            </a:r>
            <a:r>
              <a:rPr lang="hr-HR" b="1" smtClean="0"/>
              <a:t>. 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i="1" dirty="0" smtClean="0"/>
              <a:t>Sastanak u Siječnju 2016</a:t>
            </a:r>
            <a:endParaRPr lang="it-IT" sz="3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Resurs</a:t>
            </a:r>
            <a:r>
              <a:rPr lang="it-IT" dirty="0" smtClean="0"/>
              <a:t> 1.1</a:t>
            </a:r>
            <a:br>
              <a:rPr lang="it-IT" dirty="0" smtClean="0"/>
            </a:br>
            <a:r>
              <a:rPr lang="it-IT" dirty="0" smtClean="0"/>
              <a:t>Video</a:t>
            </a:r>
            <a:r>
              <a:rPr lang="hr-HR" dirty="0" smtClean="0"/>
              <a:t> zapisi</a:t>
            </a:r>
            <a:r>
              <a:rPr lang="it-IT" dirty="0" smtClean="0"/>
              <a:t> o SWOT Analysis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16662" cy="4351338"/>
          </a:xfrm>
        </p:spPr>
        <p:txBody>
          <a:bodyPr>
            <a:normAutofit/>
          </a:bodyPr>
          <a:lstStyle/>
          <a:p>
            <a:r>
              <a:rPr lang="hr-HR" dirty="0" smtClean="0"/>
              <a:t>OVAJ VIDEO JE UZORAK ZA SVE DRŽAVE</a:t>
            </a:r>
            <a:endParaRPr lang="it-IT" dirty="0" smtClean="0"/>
          </a:p>
          <a:p>
            <a:r>
              <a:rPr lang="it-IT" dirty="0" smtClean="0">
                <a:hlinkClick r:id="rId2"/>
              </a:rPr>
              <a:t>https://www.youtube.com/watch?v=4aFB9xrkdiU</a:t>
            </a:r>
            <a:r>
              <a:rPr lang="it-IT" dirty="0" smtClean="0"/>
              <a:t>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VIDEO ZAPISI OD PARTNERA ĆE BITI INTEGRIRANI U NACIONALNU VERZIJU MODULA</a:t>
            </a:r>
            <a:endParaRPr lang="it-I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873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Resurs</a:t>
            </a:r>
            <a:r>
              <a:rPr lang="it-IT" dirty="0" smtClean="0"/>
              <a:t> 1.2a</a:t>
            </a:r>
            <a:br>
              <a:rPr lang="it-IT" dirty="0" smtClean="0"/>
            </a:br>
            <a:r>
              <a:rPr lang="hr-HR" dirty="0" smtClean="0"/>
              <a:t>Primjeri od </a:t>
            </a:r>
            <a:r>
              <a:rPr lang="it-IT" dirty="0" smtClean="0"/>
              <a:t>«A scuola d’impresa»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08" y="2031511"/>
            <a:ext cx="296227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08" y="4272759"/>
            <a:ext cx="2962275" cy="20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028826"/>
            <a:ext cx="6141270" cy="432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3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Resurs</a:t>
            </a:r>
            <a:r>
              <a:rPr lang="it-IT" dirty="0" smtClean="0"/>
              <a:t> 1.2b</a:t>
            </a:r>
            <a:br>
              <a:rPr lang="it-IT" dirty="0" smtClean="0"/>
            </a:br>
            <a:r>
              <a:rPr lang="hr-HR" dirty="0" smtClean="0"/>
              <a:t>Primjeri od </a:t>
            </a:r>
            <a:r>
              <a:rPr lang="it-IT" dirty="0" smtClean="0"/>
              <a:t>«A scuola d’impresa»</a:t>
            </a:r>
            <a:endParaRPr lang="it-IT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546" y="1812739"/>
            <a:ext cx="3237257" cy="20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19" y="3991606"/>
            <a:ext cx="3173982" cy="253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35" y="1828799"/>
            <a:ext cx="7040365" cy="469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6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Aktivnost </a:t>
            </a:r>
            <a:r>
              <a:rPr lang="it-IT" dirty="0" smtClean="0"/>
              <a:t>1.1 (online) </a:t>
            </a:r>
            <a:br>
              <a:rPr lang="it-IT" dirty="0" smtClean="0"/>
            </a:br>
            <a:r>
              <a:rPr lang="hr-HR" dirty="0" smtClean="0"/>
              <a:t>Preliminarno istraživanje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Opis</a:t>
            </a:r>
            <a:r>
              <a:rPr lang="en-GB" b="1" dirty="0" smtClean="0"/>
              <a:t>:</a:t>
            </a:r>
            <a:r>
              <a:rPr lang="en-GB" dirty="0" smtClean="0"/>
              <a:t> </a:t>
            </a:r>
            <a:r>
              <a:rPr lang="hr-HR" dirty="0" smtClean="0"/>
              <a:t>Počnimo postavljati bazu za vaše marketinško istraživanje. Je li vaša poslovna ideja korisna za ciljanu grupu? Je li inovativna?</a:t>
            </a:r>
            <a:r>
              <a:rPr lang="en-GB" dirty="0" smtClean="0"/>
              <a:t>   </a:t>
            </a:r>
          </a:p>
          <a:p>
            <a:r>
              <a:rPr lang="hr-HR" b="1" dirty="0" smtClean="0"/>
              <a:t>Upute za učenike</a:t>
            </a:r>
            <a:r>
              <a:rPr lang="en-GB" b="1" dirty="0" smtClean="0"/>
              <a:t>:</a:t>
            </a:r>
            <a:r>
              <a:rPr lang="en-GB" dirty="0" smtClean="0"/>
              <a:t> </a:t>
            </a:r>
            <a:r>
              <a:rPr lang="hr-HR" dirty="0" smtClean="0"/>
              <a:t>Pokušajte locirati glavni aspekt koji čini posao unikatnim, ili barem atraktivnijim od konkurencije. Kliknite ovdje da otvorite „Google mape” i upišite ključnu riječ koja najbolje opisuje vašu poslovnu ideju u tražilicu. Sada ste svjesni sličnih kompanija oko vas… Posjetite njihove web stranice i probajte navesti 10 razloga zašto bi klijent trebao odabrati vaš proizvod ili uslugu.</a:t>
            </a:r>
            <a:r>
              <a:rPr lang="en-GB" dirty="0" smtClean="0"/>
              <a:t> </a:t>
            </a:r>
          </a:p>
          <a:p>
            <a:r>
              <a:rPr lang="hr-HR" b="1" dirty="0" smtClean="0"/>
              <a:t>Interakcija sa platformom</a:t>
            </a:r>
            <a:r>
              <a:rPr lang="en-GB" b="1" dirty="0" smtClean="0"/>
              <a:t>:</a:t>
            </a:r>
            <a:r>
              <a:rPr lang="en-GB" dirty="0" smtClean="0"/>
              <a:t> </a:t>
            </a:r>
            <a:r>
              <a:rPr lang="hr-HR" dirty="0" smtClean="0"/>
              <a:t>učenici moraju ispuniti 10 polja i kasnije mogu </a:t>
            </a:r>
            <a:r>
              <a:rPr lang="hr-HR" dirty="0" err="1" smtClean="0"/>
              <a:t>downloadati</a:t>
            </a:r>
            <a:r>
              <a:rPr lang="hr-HR" dirty="0" smtClean="0"/>
              <a:t> svoje odgovore.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798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Aktivnost</a:t>
            </a:r>
            <a:r>
              <a:rPr lang="it-IT" dirty="0" smtClean="0"/>
              <a:t> 1.2 (online)  </a:t>
            </a:r>
            <a:br>
              <a:rPr lang="it-IT" dirty="0" smtClean="0"/>
            </a:br>
            <a:r>
              <a:rPr lang="hr-HR" dirty="0" smtClean="0"/>
              <a:t>Kakve </a:t>
            </a:r>
            <a:r>
              <a:rPr lang="hr-HR" smtClean="0"/>
              <a:t>resurse trebate</a:t>
            </a:r>
            <a:r>
              <a:rPr lang="it-IT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Opis</a:t>
            </a:r>
            <a:r>
              <a:rPr lang="en-GB" b="1" dirty="0" smtClean="0"/>
              <a:t>:</a:t>
            </a:r>
            <a:r>
              <a:rPr lang="en-GB" dirty="0" smtClean="0"/>
              <a:t> </a:t>
            </a:r>
            <a:r>
              <a:rPr lang="hr-HR" dirty="0" smtClean="0"/>
              <a:t>Sada kada ste provjerili web stranice vaše potencijalne konkurencije, trebali bi biti svjesniji resursa koji su vam potrebni.</a:t>
            </a:r>
            <a:r>
              <a:rPr lang="en-GB" dirty="0" smtClean="0"/>
              <a:t>   </a:t>
            </a:r>
          </a:p>
          <a:p>
            <a:r>
              <a:rPr lang="hr-HR" b="1" dirty="0" smtClean="0"/>
              <a:t>Upute za učenike</a:t>
            </a:r>
            <a:r>
              <a:rPr lang="en-GB" b="1" dirty="0" smtClean="0"/>
              <a:t>:</a:t>
            </a:r>
            <a:r>
              <a:rPr lang="en-GB" dirty="0" smtClean="0"/>
              <a:t> </a:t>
            </a:r>
            <a:r>
              <a:rPr lang="hr-HR" dirty="0" smtClean="0"/>
              <a:t>Ispunite tablicu sa traženim podatcima.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43801"/>
              </p:ext>
            </p:extLst>
          </p:nvPr>
        </p:nvGraphicFramePr>
        <p:xfrm>
          <a:off x="1095376" y="4051788"/>
          <a:ext cx="9858374" cy="2015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810"/>
                <a:gridCol w="2602073"/>
                <a:gridCol w="2187903"/>
                <a:gridCol w="3105588"/>
              </a:tblGrid>
              <a:tr h="714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Resursi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Opis potrebnih resursa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Trenutno dostupni resursi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533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Tehnološki resursi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YES (provide details)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NO (ideas for acquiring the resources)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Ljudski resursi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YES (provide details)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NO (ideas for acquiring the resources)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Financijski resursi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YES (provide details)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NO (ideas for acquiring the resources)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Aktivnost</a:t>
            </a:r>
            <a:r>
              <a:rPr lang="it-IT" dirty="0" smtClean="0"/>
              <a:t> 1.3 (online)</a:t>
            </a:r>
            <a:br>
              <a:rPr lang="it-IT" dirty="0" smtClean="0"/>
            </a:br>
            <a:r>
              <a:rPr lang="hr-HR" dirty="0" smtClean="0"/>
              <a:t>Moja osobna SWOT analiza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Opis</a:t>
            </a:r>
            <a:r>
              <a:rPr lang="en-GB" sz="2400" b="1" dirty="0" smtClean="0"/>
              <a:t>:</a:t>
            </a:r>
            <a:r>
              <a:rPr lang="en-GB" sz="2400" dirty="0" smtClean="0"/>
              <a:t> </a:t>
            </a:r>
            <a:r>
              <a:rPr lang="hr-HR" sz="2400" dirty="0" smtClean="0"/>
              <a:t>Slijedeći primjere i informacije koje ste primili u prošlom dijelu platforme, trebali bi implementirati SWOT analizu za vašu poslovnu ideju.</a:t>
            </a:r>
            <a:r>
              <a:rPr lang="en-GB" sz="2400" dirty="0" smtClean="0"/>
              <a:t>.   </a:t>
            </a:r>
          </a:p>
          <a:p>
            <a:r>
              <a:rPr lang="hr-HR" sz="2400" b="1" dirty="0" smtClean="0"/>
              <a:t>Upute za učenike</a:t>
            </a:r>
            <a:r>
              <a:rPr lang="en-GB" sz="2400" b="1" dirty="0" smtClean="0"/>
              <a:t>:</a:t>
            </a:r>
            <a:r>
              <a:rPr lang="en-GB" sz="2400" dirty="0" smtClean="0"/>
              <a:t> </a:t>
            </a:r>
            <a:r>
              <a:rPr lang="hr-HR" sz="2400" dirty="0" smtClean="0"/>
              <a:t>Razmislite o snagama i slabostima, prilikama i prijetnjama vašeg proizvoda/usluge i ispunite tablicu ispod sa barem tri elementa za svaku grupu</a:t>
            </a:r>
            <a:r>
              <a:rPr lang="hr-HR" sz="2400" smtClean="0"/>
              <a:t>. </a:t>
            </a:r>
            <a:endParaRPr lang="it-IT" sz="24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50297"/>
              </p:ext>
            </p:extLst>
          </p:nvPr>
        </p:nvGraphicFramePr>
        <p:xfrm>
          <a:off x="2527788" y="4107503"/>
          <a:ext cx="7069016" cy="2282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4508"/>
                <a:gridCol w="3534508"/>
              </a:tblGrid>
              <a:tr h="211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solidFill>
                            <a:schemeClr val="tx1"/>
                          </a:solidFill>
                          <a:effectLst/>
                        </a:rPr>
                        <a:t>SNAGE</a:t>
                      </a:r>
                      <a:endParaRPr lang="it-IT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SLABOSTI</a:t>
                      </a:r>
                      <a:endParaRPr lang="it-IT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solidFill>
                            <a:schemeClr val="tx1"/>
                          </a:solidFill>
                          <a:effectLst/>
                        </a:rPr>
                        <a:t>PRILIKE</a:t>
                      </a:r>
                      <a:endParaRPr lang="it-IT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effectLst/>
                        </a:rPr>
                        <a:t>PRIJETNJE</a:t>
                      </a:r>
                      <a:endParaRPr lang="it-IT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8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Topic</a:t>
            </a:r>
            <a:r>
              <a:rPr lang="it-IT" dirty="0" smtClean="0"/>
              <a:t> 2</a:t>
            </a:r>
            <a:br>
              <a:rPr lang="it-IT" dirty="0" smtClean="0"/>
            </a:br>
            <a:r>
              <a:rPr lang="hr-HR" dirty="0" smtClean="0"/>
              <a:t>Marketinško istraživanje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hr-HR" dirty="0" smtClean="0"/>
              <a:t>Sada, vrijeme je da integriramo i produbimo ono što smo do sada napravili. Prvo, radimo usporedbe sa našim tržištima kako bi sakupili dodatne i važne informacije kroz pravilna marketinška istraživanja.</a:t>
            </a:r>
            <a:endParaRPr lang="it-IT" dirty="0"/>
          </a:p>
          <a:p>
            <a:pPr marL="0" indent="0">
              <a:buNone/>
            </a:pPr>
            <a:r>
              <a:rPr lang="hr-HR" dirty="0" smtClean="0"/>
              <a:t>Marketinško istraživanje je sistematsko sakupljanje i analiza podataka ciljanih na identifikaciju marketinških informacija vezanih za određeno dobro i/ili uslugu.</a:t>
            </a:r>
            <a:endParaRPr lang="en-US" dirty="0" smtClean="0"/>
          </a:p>
          <a:p>
            <a:pPr marL="0" indent="0">
              <a:buNone/>
            </a:pPr>
            <a:r>
              <a:rPr lang="hr-HR" dirty="0" smtClean="0"/>
              <a:t>Bilo da aktivnost tek počinje ili je već započeta, marketinško pregledavanje je veliki izvor informacija koje kompanije i organizacije koriste kako bi odlučili koji proizvod i/ili usluge mogu biti ponuđeni javnosti i kako ih ponuditi.</a:t>
            </a:r>
            <a:endParaRPr lang="en-US" dirty="0" smtClean="0"/>
          </a:p>
          <a:p>
            <a:pPr marL="0" indent="0">
              <a:buNone/>
            </a:pPr>
            <a:r>
              <a:rPr lang="hr-HR" dirty="0" smtClean="0"/>
              <a:t>Četiri glavna polja studije su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hr-HR" dirty="0" smtClean="0">
                <a:solidFill>
                  <a:srgbClr val="FF0000"/>
                </a:solidFill>
              </a:rPr>
              <a:t>Proizvod, Prodaja, Promocija i Potrošač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hr-HR" dirty="0" smtClean="0"/>
              <a:t>sva blisko povezana</a:t>
            </a:r>
            <a:r>
              <a:rPr lang="en-US" dirty="0" smtClean="0"/>
              <a:t>. </a:t>
            </a:r>
          </a:p>
          <a:p>
            <a:r>
              <a:rPr lang="hr-HR" dirty="0" smtClean="0"/>
              <a:t>Istraživanje proizvoda: uključuje razvoj novih proizvoda i testiranje, poboljšavanje postojećih proizvoda na tržištu i vjerojatne promjene u preferencijama potrošača.</a:t>
            </a:r>
            <a:endParaRPr lang="en-US" dirty="0" smtClean="0"/>
          </a:p>
          <a:p>
            <a:r>
              <a:rPr lang="hr-HR" dirty="0" smtClean="0"/>
              <a:t>Istraživanje prodaje: uključuje istraživanje svih prodajnih aktivnosti kompanije.</a:t>
            </a:r>
            <a:endParaRPr lang="en-US" dirty="0" smtClean="0"/>
          </a:p>
          <a:p>
            <a:r>
              <a:rPr lang="hr-HR" dirty="0" smtClean="0"/>
              <a:t>Istraživanje promocije: tiče se analize i evaluacije efektivnosti raznih metoda koje se koriste  u promociji proizvoda i usluga kompanije.</a:t>
            </a:r>
            <a:r>
              <a:rPr lang="en-US" dirty="0" smtClean="0"/>
              <a:t> </a:t>
            </a:r>
          </a:p>
          <a:p>
            <a:r>
              <a:rPr lang="hr-HR" dirty="0" smtClean="0"/>
              <a:t>Istraživanje potrošača: tiče se pregleda potrošačkog ponašanja kako bi se proučili socijalni, ekonomski i psihološki faktori koji utječu na donošenje odluka kod kupnje.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08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1483</Words>
  <Application>Microsoft Office PowerPoint</Application>
  <PresentationFormat>Widescreen</PresentationFormat>
  <Paragraphs>201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MS Mincho</vt:lpstr>
      <vt:lpstr>Arial</vt:lpstr>
      <vt:lpstr>Calibri</vt:lpstr>
      <vt:lpstr>Calibri Light</vt:lpstr>
      <vt:lpstr>Times New Roman</vt:lpstr>
      <vt:lpstr>Tema di Office</vt:lpstr>
      <vt:lpstr>MODUL 2</vt:lpstr>
      <vt:lpstr>Tema 1 SWOT ANALIZA</vt:lpstr>
      <vt:lpstr>Resurs 1.1 Video zapisi o SWOT Analysis</vt:lpstr>
      <vt:lpstr>Resurs 1.2a Primjeri od «A scuola d’impresa»</vt:lpstr>
      <vt:lpstr>Resurs 1.2b Primjeri od «A scuola d’impresa»</vt:lpstr>
      <vt:lpstr>Aktivnost 1.1 (online)  Preliminarno istraživanje</vt:lpstr>
      <vt:lpstr>Aktivnost 1.2 (online)   Kakve resurse trebate?</vt:lpstr>
      <vt:lpstr>Aktivnost 1.3 (online) Moja osobna SWOT analiza</vt:lpstr>
      <vt:lpstr>Topic 2 Marketinško istraživanje</vt:lpstr>
      <vt:lpstr>Resurs 2.1 Video zapisi na temu marketinškog istraživanja</vt:lpstr>
      <vt:lpstr>Aktivnost 2.1   Plan za moje marketinško istraživanje</vt:lpstr>
      <vt:lpstr>Tema 3 Upitnik</vt:lpstr>
      <vt:lpstr>Resurs 3.1 Video zapisi na temu stvaranja upitnika</vt:lpstr>
      <vt:lpstr>Resurs 3.2a Primjeri tipova pitanja</vt:lpstr>
      <vt:lpstr>Resurs 3.2b Primjeri tipova pitanja</vt:lpstr>
      <vt:lpstr>Resurs 3.3 Primjeri od«A scuola d’impresa»</vt:lpstr>
      <vt:lpstr>Resurs 3.2a Primjeri marketinškog istraživanja</vt:lpstr>
      <vt:lpstr>Resurs 3.2b Primjeri marketinškog istraživanja</vt:lpstr>
      <vt:lpstr>Konačna aktivnost modula Grupne radionica koja će se održati u školi</vt:lpstr>
      <vt:lpstr>Konačna aktivnost modula Aktivnost n.1 – Planiranje marketinškog istraživanje (potrebna 4 sata)</vt:lpstr>
      <vt:lpstr>Konačna aktivnost modula Aktivnost n.1 – Planiranje marketinškog istraživanje (potrebna 4 sata)</vt:lpstr>
      <vt:lpstr>Konačna aktivnost modula Aktivnost n.2 – Implementacija marketinškog istraživanja(domaći rad – 12 sati)</vt:lpstr>
      <vt:lpstr>Konačna aktivnost modula Aktivnost n.3 – Priprema završnih izvješća (aktivnost za učionici – 4 sata)</vt:lpstr>
      <vt:lpstr>Sastanak u Siječnju 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Altheo</dc:creator>
  <cp:lastModifiedBy>a</cp:lastModifiedBy>
  <cp:revision>523</cp:revision>
  <dcterms:created xsi:type="dcterms:W3CDTF">2015-05-04T07:29:15Z</dcterms:created>
  <dcterms:modified xsi:type="dcterms:W3CDTF">2015-08-09T15:32:40Z</dcterms:modified>
</cp:coreProperties>
</file>