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4" r:id="rId9"/>
    <p:sldId id="265" r:id="rId10"/>
    <p:sldId id="279" r:id="rId11"/>
    <p:sldId id="269" r:id="rId12"/>
    <p:sldId id="266" r:id="rId13"/>
    <p:sldId id="268" r:id="rId14"/>
    <p:sldId id="263" r:id="rId15"/>
    <p:sldId id="270" r:id="rId16"/>
    <p:sldId id="271" r:id="rId17"/>
    <p:sldId id="273" r:id="rId18"/>
    <p:sldId id="274" r:id="rId19"/>
    <p:sldId id="275" r:id="rId20"/>
    <p:sldId id="272" r:id="rId21"/>
    <p:sldId id="276" r:id="rId22"/>
    <p:sldId id="277" r:id="rId23"/>
    <p:sldId id="278"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0" autoAdjust="0"/>
    <p:restoredTop sz="94660"/>
  </p:normalViewPr>
  <p:slideViewPr>
    <p:cSldViewPr snapToGrid="0">
      <p:cViewPr varScale="1">
        <p:scale>
          <a:sx n="65" d="100"/>
          <a:sy n="65" d="100"/>
        </p:scale>
        <p:origin x="96" y="1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16/09/2015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37276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16/09/2015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68539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16/09/2015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309280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16/09/2015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314406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1A3AF0F-63CE-4D4B-A928-21D88D63B967}" type="datetimeFigureOut">
              <a:rPr lang="it-IT" smtClean="0"/>
              <a:t>16/09/2015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38761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1A3AF0F-63CE-4D4B-A928-21D88D63B967}" type="datetimeFigureOut">
              <a:rPr lang="it-IT" smtClean="0"/>
              <a:t>16/09/2015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52738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1A3AF0F-63CE-4D4B-A928-21D88D63B967}" type="datetimeFigureOut">
              <a:rPr lang="it-IT" smtClean="0"/>
              <a:t>16/09/2015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31691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1A3AF0F-63CE-4D4B-A928-21D88D63B967}" type="datetimeFigureOut">
              <a:rPr lang="it-IT" smtClean="0"/>
              <a:t>16/09/2015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18382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A3AF0F-63CE-4D4B-A928-21D88D63B967}" type="datetimeFigureOut">
              <a:rPr lang="it-IT" smtClean="0"/>
              <a:t>16/09/2015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25563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16/09/2015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68443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16/09/2015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‹nº›</a:t>
            </a:fld>
            <a:endParaRPr lang="it-IT"/>
          </a:p>
        </p:txBody>
      </p:sp>
    </p:spTree>
    <p:extLst>
      <p:ext uri="{BB962C8B-B14F-4D97-AF65-F5344CB8AC3E}">
        <p14:creationId xmlns:p14="http://schemas.microsoft.com/office/powerpoint/2010/main" val="25757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3AF0F-63CE-4D4B-A928-21D88D63B967}" type="datetimeFigureOut">
              <a:rPr lang="it-IT" smtClean="0"/>
              <a:t>16/09/2015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D122A-9590-43F9-89EE-A222B6FAEFFB}" type="slidenum">
              <a:rPr lang="it-IT" smtClean="0"/>
              <a:t>‹nº›</a:t>
            </a:fld>
            <a:endParaRPr lang="it-IT"/>
          </a:p>
        </p:txBody>
      </p:sp>
    </p:spTree>
    <p:extLst>
      <p:ext uri="{BB962C8B-B14F-4D97-AF65-F5344CB8AC3E}">
        <p14:creationId xmlns:p14="http://schemas.microsoft.com/office/powerpoint/2010/main" val="22919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www.youtube.com/watch?v=gzxJegb2oUo" TargetMode="External"/><Relationship Id="rId7" Type="http://schemas.openxmlformats.org/officeDocument/2006/relationships/hyperlink" Target="https://www.youtube.com/watch?v=2dVxExhTYvY" TargetMode="External"/><Relationship Id="rId2" Type="http://schemas.openxmlformats.org/officeDocument/2006/relationships/slideLayout" Target="../slideLayouts/slideLayout4.xml"/><Relationship Id="rId1" Type="http://schemas.openxmlformats.org/officeDocument/2006/relationships/video" Target="https://www.youtube.com/embed/gzxJegb2oUo" TargetMode="External"/><Relationship Id="rId6" Type="http://schemas.openxmlformats.org/officeDocument/2006/relationships/hyperlink" Target="https://www.youtube.com/watch?v=QEziKBChDDU" TargetMode="External"/><Relationship Id="rId5" Type="http://schemas.openxmlformats.org/officeDocument/2006/relationships/hyperlink" Target="https://www.youtube.com/watch?v=H5hboSdy4co" TargetMode="External"/><Relationship Id="rId4" Type="http://schemas.openxmlformats.org/officeDocument/2006/relationships/hyperlink" Target="https://www.youtube.com/watch?v=CBtVFblO4N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www.youtube.com/watch?v=uH_C5pY_-k8" TargetMode="External"/><Relationship Id="rId7" Type="http://schemas.openxmlformats.org/officeDocument/2006/relationships/hyperlink" Target="https://www.youtube.com/watch?v=CKVmDvE-6CE" TargetMode="External"/><Relationship Id="rId2" Type="http://schemas.openxmlformats.org/officeDocument/2006/relationships/slideLayout" Target="../slideLayouts/slideLayout4.xml"/><Relationship Id="rId1" Type="http://schemas.openxmlformats.org/officeDocument/2006/relationships/video" Target="https://www.youtube.com/embed/av-djjwbQ2k" TargetMode="External"/><Relationship Id="rId6" Type="http://schemas.openxmlformats.org/officeDocument/2006/relationships/hyperlink" Target="https://www.youtube.com/watch?v=ix65_mpOC1U" TargetMode="External"/><Relationship Id="rId5" Type="http://schemas.openxmlformats.org/officeDocument/2006/relationships/hyperlink" Target="https://www.youtube.com/watch?v=Z0zp1sxa1-A" TargetMode="External"/><Relationship Id="rId4" Type="http://schemas.openxmlformats.org/officeDocument/2006/relationships/hyperlink" Target="https://www.youtube.com/watch?v=umYtn8l_nP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c.europa.eu/enterprise/policies/industrial-competitiveness/industrial-policy/index_en.htm" TargetMode="External"/><Relationship Id="rId3" Type="http://schemas.openxmlformats.org/officeDocument/2006/relationships/hyperlink" Target="http://ec.europa.eu/information_society/digital-agenda/index_en.htm" TargetMode="External"/><Relationship Id="rId7" Type="http://schemas.openxmlformats.org/officeDocument/2006/relationships/hyperlink" Target="http://ec.europa.eu/resource-efficient-europe/index_en.htm" TargetMode="External"/><Relationship Id="rId2" Type="http://schemas.openxmlformats.org/officeDocument/2006/relationships/hyperlink" Target="http://ec.europa.eu/europe2020/europe-2020-in-a-nutshell/priorities/smart-growth/index_en.htm" TargetMode="External"/><Relationship Id="rId1" Type="http://schemas.openxmlformats.org/officeDocument/2006/relationships/slideLayout" Target="../slideLayouts/slideLayout2.xml"/><Relationship Id="rId6" Type="http://schemas.openxmlformats.org/officeDocument/2006/relationships/hyperlink" Target="http://ec.europa.eu/europe2020/europe-2020-in-a-nutshell/priorities/sustainable-growth/index_en.htm" TargetMode="External"/><Relationship Id="rId11" Type="http://schemas.openxmlformats.org/officeDocument/2006/relationships/hyperlink" Target="http://ec.europa.eu/social/main.jsp?catId=961&amp;langId=en" TargetMode="External"/><Relationship Id="rId5" Type="http://schemas.openxmlformats.org/officeDocument/2006/relationships/hyperlink" Target="http://europa.eu/youthonthemove/index_en.htm" TargetMode="External"/><Relationship Id="rId10" Type="http://schemas.openxmlformats.org/officeDocument/2006/relationships/hyperlink" Target="http://ec.europa.eu/social/main.jsp?langId=en&amp;catId=958" TargetMode="External"/><Relationship Id="rId4" Type="http://schemas.openxmlformats.org/officeDocument/2006/relationships/hyperlink" Target="http://ec.europa.eu/research/innovation-union/index_en.cfm" TargetMode="External"/><Relationship Id="rId9" Type="http://schemas.openxmlformats.org/officeDocument/2006/relationships/hyperlink" Target="http://ec.europa.eu/europe2020/europe-2020-in-a-nutshell/priorities/inclusive-growth/index_en.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MÓDULO 1</a:t>
            </a:r>
            <a:endParaRPr lang="it-IT" dirty="0"/>
          </a:p>
        </p:txBody>
      </p:sp>
      <p:sp>
        <p:nvSpPr>
          <p:cNvPr id="3" name="Sottotitolo 2"/>
          <p:cNvSpPr>
            <a:spLocks noGrp="1"/>
          </p:cNvSpPr>
          <p:nvPr>
            <p:ph type="subTitle" idx="1"/>
          </p:nvPr>
        </p:nvSpPr>
        <p:spPr/>
        <p:txBody>
          <a:bodyPr/>
          <a:lstStyle/>
          <a:p>
            <a:r>
              <a:rPr lang="it-IT" dirty="0" smtClean="0"/>
              <a:t>A ideia de negócio</a:t>
            </a:r>
            <a:endParaRPr lang="it-IT" dirty="0"/>
          </a:p>
        </p:txBody>
      </p:sp>
    </p:spTree>
    <p:extLst>
      <p:ext uri="{BB962C8B-B14F-4D97-AF65-F5344CB8AC3E}">
        <p14:creationId xmlns:p14="http://schemas.microsoft.com/office/powerpoint/2010/main" val="63826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2"/>
          </p:nvPr>
        </p:nvSpPr>
        <p:spPr>
          <a:xfrm>
            <a:off x="457201" y="1419759"/>
            <a:ext cx="11108267" cy="5489045"/>
          </a:xfrm>
        </p:spPr>
        <p:txBody>
          <a:bodyPr>
            <a:noAutofit/>
          </a:bodyPr>
          <a:lstStyle/>
          <a:p>
            <a:pPr marL="0" indent="0">
              <a:buNone/>
            </a:pPr>
            <a:r>
              <a:rPr lang="it-IT" sz="1600" b="1" dirty="0" smtClean="0"/>
              <a:t>5. Quais as iniciativas </a:t>
            </a:r>
            <a:r>
              <a:rPr lang="it-IT" sz="1600" b="1" dirty="0"/>
              <a:t>incluem ações </a:t>
            </a:r>
            <a:r>
              <a:rPr lang="it-IT" sz="1600" b="1" dirty="0" smtClean="0"/>
              <a:t>específicas </a:t>
            </a:r>
            <a:r>
              <a:rPr lang="it-IT" sz="1600" b="1" dirty="0"/>
              <a:t>para </a:t>
            </a:r>
            <a:r>
              <a:rPr lang="it-IT" sz="1600" b="1" dirty="0" smtClean="0"/>
              <a:t>pessoas com deficiência? (</a:t>
            </a:r>
            <a:r>
              <a:rPr lang="it-IT" sz="1600" b="1" i="1" dirty="0">
                <a:solidFill>
                  <a:schemeClr val="accent2"/>
                </a:solidFill>
              </a:rPr>
              <a:t>Há várias </a:t>
            </a:r>
            <a:r>
              <a:rPr lang="it-IT" sz="1600" b="1" i="1" dirty="0" smtClean="0">
                <a:solidFill>
                  <a:schemeClr val="accent2"/>
                </a:solidFill>
              </a:rPr>
              <a:t>respostas possíveis</a:t>
            </a:r>
            <a:r>
              <a:rPr lang="it-IT" sz="1600" b="1" dirty="0" smtClean="0"/>
              <a:t>)</a:t>
            </a:r>
          </a:p>
          <a:p>
            <a:pPr lvl="1"/>
            <a:r>
              <a:rPr lang="en-US" sz="1400" dirty="0"/>
              <a:t>Agenda digital para a </a:t>
            </a:r>
            <a:r>
              <a:rPr lang="en-US" sz="1400" dirty="0" smtClean="0"/>
              <a:t>Europa.</a:t>
            </a:r>
            <a:endParaRPr lang="en-US" sz="1400" dirty="0"/>
          </a:p>
          <a:p>
            <a:pPr lvl="1"/>
            <a:r>
              <a:rPr lang="en-US" sz="1400" dirty="0" err="1"/>
              <a:t>União</a:t>
            </a:r>
            <a:r>
              <a:rPr lang="en-US" sz="1400" dirty="0"/>
              <a:t> </a:t>
            </a:r>
            <a:r>
              <a:rPr lang="en-US" sz="1400" dirty="0" err="1" smtClean="0"/>
              <a:t>Europeia</a:t>
            </a:r>
            <a:r>
              <a:rPr lang="en-US" sz="1400" dirty="0" smtClean="0"/>
              <a:t> para a </a:t>
            </a:r>
            <a:r>
              <a:rPr lang="en-US" sz="1400" dirty="0" err="1" smtClean="0"/>
              <a:t>Inovação</a:t>
            </a:r>
            <a:r>
              <a:rPr lang="en-US" sz="1400" dirty="0" smtClean="0"/>
              <a:t>.</a:t>
            </a:r>
            <a:endParaRPr lang="en-US" sz="1400" dirty="0"/>
          </a:p>
          <a:p>
            <a:pPr lvl="1"/>
            <a:r>
              <a:rPr lang="en-US" sz="1400" dirty="0"/>
              <a:t>Juventude </a:t>
            </a:r>
            <a:r>
              <a:rPr lang="en-US" sz="1400" dirty="0" err="1"/>
              <a:t>em</a:t>
            </a:r>
            <a:r>
              <a:rPr lang="en-US" sz="1400" dirty="0"/>
              <a:t> </a:t>
            </a:r>
            <a:r>
              <a:rPr lang="en-US" sz="1400" dirty="0" err="1" smtClean="0"/>
              <a:t>Movimento</a:t>
            </a:r>
            <a:r>
              <a:rPr lang="en-US" sz="1400" dirty="0" smtClean="0"/>
              <a:t>.</a:t>
            </a:r>
            <a:endParaRPr lang="en-US" sz="1400" dirty="0"/>
          </a:p>
          <a:p>
            <a:pPr lvl="1"/>
            <a:r>
              <a:rPr lang="pt-PT" sz="1400" dirty="0" smtClean="0"/>
              <a:t>Plano </a:t>
            </a:r>
            <a:r>
              <a:rPr lang="pt-PT" sz="1400" dirty="0"/>
              <a:t>para a utilização eficiente dos Recursos Europeus. </a:t>
            </a:r>
            <a:endParaRPr lang="pt-PT" sz="1400" dirty="0" smtClean="0"/>
          </a:p>
          <a:p>
            <a:pPr lvl="1"/>
            <a:r>
              <a:rPr lang="en-US" sz="1400" dirty="0" smtClean="0"/>
              <a:t>Uma </a:t>
            </a:r>
            <a:r>
              <a:rPr lang="en-US" sz="1400" dirty="0"/>
              <a:t>política industrial para </a:t>
            </a:r>
            <a:r>
              <a:rPr lang="en-US" sz="1400" dirty="0" smtClean="0"/>
              <a:t>a era da </a:t>
            </a:r>
            <a:r>
              <a:rPr lang="en-US" sz="1400" dirty="0" err="1" smtClean="0"/>
              <a:t>globalização</a:t>
            </a:r>
            <a:r>
              <a:rPr lang="en-US" sz="1400" dirty="0"/>
              <a:t>.</a:t>
            </a:r>
          </a:p>
          <a:p>
            <a:pPr lvl="1"/>
            <a:r>
              <a:rPr lang="en-US" sz="1400" dirty="0"/>
              <a:t>Agenda para novas qualificações e </a:t>
            </a:r>
            <a:r>
              <a:rPr lang="en-US" sz="1400" dirty="0" err="1"/>
              <a:t>novos</a:t>
            </a:r>
            <a:r>
              <a:rPr lang="en-US" sz="1400" dirty="0"/>
              <a:t> </a:t>
            </a:r>
            <a:r>
              <a:rPr lang="en-US" sz="1400" dirty="0" err="1" smtClean="0"/>
              <a:t>empregos</a:t>
            </a:r>
            <a:r>
              <a:rPr lang="en-US" sz="1400" dirty="0" smtClean="0"/>
              <a:t>.</a:t>
            </a:r>
            <a:endParaRPr lang="en-US" sz="1400" dirty="0"/>
          </a:p>
          <a:p>
            <a:pPr lvl="1"/>
            <a:r>
              <a:rPr lang="en-US" sz="1400" dirty="0"/>
              <a:t>Plataforma Europeia contra a pobreza</a:t>
            </a:r>
          </a:p>
          <a:p>
            <a:pPr marL="0" indent="0">
              <a:buNone/>
            </a:pPr>
            <a:r>
              <a:rPr lang="en-US" sz="1600" b="1" dirty="0" smtClean="0"/>
              <a:t>6. </a:t>
            </a:r>
            <a:r>
              <a:rPr lang="en-US" sz="1600" b="1" dirty="0" err="1" smtClean="0"/>
              <a:t>Onde</a:t>
            </a:r>
            <a:r>
              <a:rPr lang="en-US" sz="1600" b="1" dirty="0" smtClean="0"/>
              <a:t> se pode encontrar informações sobre a parceria em matéria de envelhecimento activo e saudável?</a:t>
            </a:r>
          </a:p>
          <a:p>
            <a:pPr lvl="1"/>
            <a:r>
              <a:rPr lang="en-US" sz="1400" dirty="0" smtClean="0"/>
              <a:t>A </a:t>
            </a:r>
            <a:r>
              <a:rPr lang="en-US" sz="1400" dirty="0" err="1" smtClean="0"/>
              <a:t>União</a:t>
            </a:r>
            <a:r>
              <a:rPr lang="en-US" sz="1400" dirty="0" smtClean="0"/>
              <a:t> </a:t>
            </a:r>
            <a:r>
              <a:rPr lang="en-US" sz="1400" dirty="0" err="1"/>
              <a:t>Europeia</a:t>
            </a:r>
            <a:r>
              <a:rPr lang="en-US" sz="1400" dirty="0"/>
              <a:t> para a </a:t>
            </a:r>
            <a:r>
              <a:rPr lang="en-US" sz="1400" dirty="0" err="1"/>
              <a:t>Inovação</a:t>
            </a:r>
            <a:r>
              <a:rPr lang="en-US" sz="1400" dirty="0"/>
              <a:t>.</a:t>
            </a:r>
          </a:p>
          <a:p>
            <a:pPr lvl="1"/>
            <a:r>
              <a:rPr lang="en-US" sz="1400" dirty="0"/>
              <a:t>Uma </a:t>
            </a:r>
            <a:r>
              <a:rPr lang="en-US" sz="1400" dirty="0" err="1"/>
              <a:t>política</a:t>
            </a:r>
            <a:r>
              <a:rPr lang="en-US" sz="1400" dirty="0"/>
              <a:t> industrial para a era da </a:t>
            </a:r>
            <a:r>
              <a:rPr lang="en-US" sz="1400" dirty="0" err="1"/>
              <a:t>globalização</a:t>
            </a:r>
            <a:r>
              <a:rPr lang="en-US" sz="1400" dirty="0"/>
              <a:t>.</a:t>
            </a:r>
          </a:p>
          <a:p>
            <a:pPr lvl="1"/>
            <a:r>
              <a:rPr lang="en-US" sz="1400" dirty="0" smtClean="0"/>
              <a:t>Uma Agenda </a:t>
            </a:r>
            <a:r>
              <a:rPr lang="en-US" sz="1400" dirty="0"/>
              <a:t>para </a:t>
            </a:r>
            <a:r>
              <a:rPr lang="en-US" sz="1400" dirty="0" err="1"/>
              <a:t>novas</a:t>
            </a:r>
            <a:r>
              <a:rPr lang="en-US" sz="1400" dirty="0"/>
              <a:t> </a:t>
            </a:r>
            <a:r>
              <a:rPr lang="en-US" sz="1400" dirty="0" err="1"/>
              <a:t>qualificações</a:t>
            </a:r>
            <a:r>
              <a:rPr lang="en-US" sz="1400" dirty="0"/>
              <a:t> e </a:t>
            </a:r>
            <a:r>
              <a:rPr lang="en-US" sz="1400" dirty="0" err="1"/>
              <a:t>novos</a:t>
            </a:r>
            <a:r>
              <a:rPr lang="en-US" sz="1400" dirty="0"/>
              <a:t> </a:t>
            </a:r>
            <a:r>
              <a:rPr lang="en-US" sz="1400" dirty="0" err="1"/>
              <a:t>empregos</a:t>
            </a:r>
            <a:r>
              <a:rPr lang="en-US" sz="1400" dirty="0"/>
              <a:t>.</a:t>
            </a:r>
          </a:p>
          <a:p>
            <a:pPr marL="0" indent="0">
              <a:buNone/>
            </a:pPr>
            <a:r>
              <a:rPr lang="en-US" sz="1600" b="1" dirty="0" smtClean="0"/>
              <a:t>7. O que </a:t>
            </a:r>
            <a:r>
              <a:rPr lang="en-US" sz="1600" b="1" dirty="0" err="1" smtClean="0"/>
              <a:t>significa</a:t>
            </a:r>
            <a:r>
              <a:rPr lang="en-US" sz="1600" b="1" dirty="0" smtClean="0"/>
              <a:t> CEDEFOP?</a:t>
            </a:r>
          </a:p>
          <a:p>
            <a:pPr lvl="1"/>
            <a:r>
              <a:rPr lang="en-US" sz="1400" dirty="0"/>
              <a:t>Centro Europeu para o Desenvolvimento da </a:t>
            </a:r>
            <a:r>
              <a:rPr lang="en-US" sz="1400" dirty="0" err="1"/>
              <a:t>Formação</a:t>
            </a:r>
            <a:r>
              <a:rPr lang="en-US" sz="1400" dirty="0"/>
              <a:t> </a:t>
            </a:r>
            <a:r>
              <a:rPr lang="en-US" sz="1400" dirty="0" err="1" smtClean="0"/>
              <a:t>Profissional</a:t>
            </a:r>
            <a:r>
              <a:rPr lang="en-US" sz="1400" dirty="0" smtClean="0"/>
              <a:t>.</a:t>
            </a:r>
          </a:p>
          <a:p>
            <a:pPr lvl="1"/>
            <a:r>
              <a:rPr lang="en-US" sz="1400" dirty="0" smtClean="0"/>
              <a:t>Centro Europeu para o Desenvolvimento e Orientação de </a:t>
            </a:r>
            <a:r>
              <a:rPr lang="en-US" sz="1400" dirty="0" err="1" smtClean="0"/>
              <a:t>Pessoas</a:t>
            </a:r>
            <a:r>
              <a:rPr lang="en-US" sz="1400" dirty="0" smtClean="0"/>
              <a:t>.</a:t>
            </a:r>
          </a:p>
          <a:p>
            <a:pPr lvl="1"/>
            <a:r>
              <a:rPr lang="en-US" sz="1400" dirty="0" smtClean="0"/>
              <a:t>Centro Europeu para os Planos </a:t>
            </a:r>
            <a:r>
              <a:rPr lang="en-US" sz="1400" dirty="0" err="1" smtClean="0"/>
              <a:t>Operacionais</a:t>
            </a:r>
            <a:r>
              <a:rPr lang="en-US" sz="1400" dirty="0" smtClean="0"/>
              <a:t> </a:t>
            </a:r>
            <a:r>
              <a:rPr lang="en-US" sz="1400" dirty="0" err="1" smtClean="0"/>
              <a:t>Descentralizados</a:t>
            </a:r>
            <a:r>
              <a:rPr lang="en-US" sz="1400" dirty="0" smtClean="0"/>
              <a:t>.</a:t>
            </a:r>
          </a:p>
          <a:p>
            <a:pPr marL="0" indent="0">
              <a:buNone/>
            </a:pPr>
            <a:r>
              <a:rPr lang="en-US" sz="1600" b="1" dirty="0" smtClean="0"/>
              <a:t>8 Qual é a meta para a redução da taxa de </a:t>
            </a:r>
            <a:r>
              <a:rPr lang="en-US" sz="1600" b="1" dirty="0" err="1" smtClean="0"/>
              <a:t>abandono</a:t>
            </a:r>
            <a:r>
              <a:rPr lang="en-US" sz="1600" b="1" dirty="0" smtClean="0"/>
              <a:t> escolar </a:t>
            </a:r>
            <a:r>
              <a:rPr lang="en-US" sz="1600" b="1" dirty="0" err="1" smtClean="0"/>
              <a:t>até</a:t>
            </a:r>
            <a:r>
              <a:rPr lang="en-US" sz="1600" b="1" dirty="0" smtClean="0"/>
              <a:t> 2020?</a:t>
            </a:r>
          </a:p>
          <a:p>
            <a:pPr lvl="1"/>
            <a:r>
              <a:rPr lang="en-US" sz="1400" dirty="0" smtClean="0"/>
              <a:t>25%</a:t>
            </a:r>
          </a:p>
          <a:p>
            <a:pPr lvl="1"/>
            <a:r>
              <a:rPr lang="en-US" sz="1400" dirty="0" smtClean="0"/>
              <a:t>60%</a:t>
            </a:r>
          </a:p>
          <a:p>
            <a:pPr lvl="1"/>
            <a:r>
              <a:rPr lang="en-US" sz="1400" dirty="0" smtClean="0"/>
              <a:t>10%</a:t>
            </a:r>
          </a:p>
          <a:p>
            <a:pPr lvl="1"/>
            <a:endParaRPr lang="it-IT" sz="1400" dirty="0"/>
          </a:p>
          <a:p>
            <a:pPr lvl="1"/>
            <a:endParaRPr lang="it-IT" sz="1400" b="1" dirty="0"/>
          </a:p>
        </p:txBody>
      </p:sp>
      <p:sp>
        <p:nvSpPr>
          <p:cNvPr id="7" name="Titolo 1"/>
          <p:cNvSpPr>
            <a:spLocks noGrp="1"/>
          </p:cNvSpPr>
          <p:nvPr>
            <p:ph type="title"/>
          </p:nvPr>
        </p:nvSpPr>
        <p:spPr>
          <a:xfrm>
            <a:off x="372533" y="128062"/>
            <a:ext cx="10981267" cy="1325563"/>
          </a:xfrm>
        </p:spPr>
        <p:txBody>
          <a:bodyPr>
            <a:normAutofit fontScale="90000"/>
          </a:bodyPr>
          <a:lstStyle/>
          <a:p>
            <a:r>
              <a:rPr lang="it-IT" dirty="0" smtClean="0"/>
              <a:t>Actividade 4.1 (online)</a:t>
            </a:r>
            <a:br>
              <a:rPr lang="it-IT" dirty="0" smtClean="0"/>
            </a:br>
            <a:r>
              <a:rPr lang="it-IT" dirty="0" smtClean="0"/>
              <a:t>Questionário sobre as políticas e </a:t>
            </a:r>
            <a:r>
              <a:rPr lang="it-IT" dirty="0"/>
              <a:t>iniciativas </a:t>
            </a:r>
            <a:r>
              <a:rPr lang="it-IT" dirty="0" smtClean="0"/>
              <a:t>da UE (</a:t>
            </a:r>
            <a:r>
              <a:rPr lang="it-IT" dirty="0"/>
              <a:t>2</a:t>
            </a:r>
            <a:r>
              <a:rPr lang="it-IT" dirty="0" smtClean="0"/>
              <a:t>)</a:t>
            </a:r>
            <a:endParaRPr lang="it-IT" dirty="0"/>
          </a:p>
        </p:txBody>
      </p:sp>
    </p:spTree>
    <p:extLst>
      <p:ext uri="{BB962C8B-B14F-4D97-AF65-F5344CB8AC3E}">
        <p14:creationId xmlns:p14="http://schemas.microsoft.com/office/powerpoint/2010/main" val="2623654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Actividade 4.2 (online) </a:t>
            </a:r>
            <a:br>
              <a:rPr lang="it-IT" dirty="0" smtClean="0"/>
            </a:br>
            <a:r>
              <a:rPr lang="en-GB" dirty="0" smtClean="0"/>
              <a:t>Como </a:t>
            </a:r>
            <a:r>
              <a:rPr lang="en-GB" dirty="0" err="1" smtClean="0"/>
              <a:t>vê</a:t>
            </a:r>
            <a:r>
              <a:rPr lang="en-GB" dirty="0" smtClean="0"/>
              <a:t> o mundo?</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smtClean="0"/>
              <a:t>Descrição:</a:t>
            </a:r>
            <a:r>
              <a:rPr lang="it-IT" dirty="0" smtClean="0"/>
              <a:t> Agora que </a:t>
            </a:r>
            <a:r>
              <a:rPr lang="en-GB" dirty="0" err="1" smtClean="0"/>
              <a:t>observaram</a:t>
            </a:r>
            <a:r>
              <a:rPr lang="en-GB" dirty="0" smtClean="0"/>
              <a:t> </a:t>
            </a:r>
            <a:r>
              <a:rPr lang="en-GB" dirty="0"/>
              <a:t>e </a:t>
            </a:r>
            <a:r>
              <a:rPr lang="en-GB" dirty="0" err="1" smtClean="0"/>
              <a:t>analisaram</a:t>
            </a:r>
            <a:r>
              <a:rPr lang="en-GB" dirty="0" smtClean="0"/>
              <a:t> </a:t>
            </a:r>
            <a:r>
              <a:rPr lang="en-GB" dirty="0"/>
              <a:t>a </a:t>
            </a:r>
            <a:r>
              <a:rPr lang="en-GB" dirty="0" err="1" smtClean="0"/>
              <a:t>situação</a:t>
            </a:r>
            <a:r>
              <a:rPr lang="en-GB" dirty="0" smtClean="0"/>
              <a:t> </a:t>
            </a:r>
            <a:r>
              <a:rPr lang="en-GB" dirty="0" err="1" smtClean="0"/>
              <a:t>socioeconómica</a:t>
            </a:r>
            <a:r>
              <a:rPr lang="en-GB" dirty="0" smtClean="0"/>
              <a:t> local e </a:t>
            </a:r>
            <a:r>
              <a:rPr lang="en-GB" dirty="0" err="1" smtClean="0"/>
              <a:t>europeia</a:t>
            </a:r>
            <a:r>
              <a:rPr lang="en-GB" dirty="0" smtClean="0"/>
              <a:t>, </a:t>
            </a:r>
            <a:r>
              <a:rPr lang="pt-PT" dirty="0" smtClean="0"/>
              <a:t>como a </a:t>
            </a:r>
            <a:r>
              <a:rPr lang="en-GB" dirty="0" err="1" smtClean="0"/>
              <a:t>descreveriam</a:t>
            </a:r>
            <a:r>
              <a:rPr lang="en-GB" dirty="0" smtClean="0"/>
              <a:t>? </a:t>
            </a:r>
          </a:p>
          <a:p>
            <a:r>
              <a:rPr lang="en-GB" b="1" dirty="0" smtClean="0"/>
              <a:t>Instruções para os alunos:</a:t>
            </a:r>
            <a:r>
              <a:rPr lang="en-GB" dirty="0" smtClean="0"/>
              <a:t> </a:t>
            </a:r>
          </a:p>
          <a:p>
            <a:pPr marL="457200" lvl="1" indent="0">
              <a:buNone/>
            </a:pPr>
            <a:r>
              <a:rPr lang="en-GB" dirty="0" smtClean="0"/>
              <a:t>1. Por </a:t>
            </a:r>
            <a:r>
              <a:rPr lang="en-GB" dirty="0" err="1" smtClean="0"/>
              <a:t>favor</a:t>
            </a:r>
            <a:r>
              <a:rPr lang="en-GB" dirty="0" smtClean="0"/>
              <a:t>, </a:t>
            </a:r>
            <a:r>
              <a:rPr lang="en-GB" dirty="0" err="1" smtClean="0"/>
              <a:t>escreva</a:t>
            </a:r>
            <a:r>
              <a:rPr lang="en-GB" dirty="0" smtClean="0"/>
              <a:t> </a:t>
            </a:r>
            <a:r>
              <a:rPr lang="en-GB" dirty="0" err="1" smtClean="0"/>
              <a:t>três</a:t>
            </a:r>
            <a:r>
              <a:rPr lang="en-GB" dirty="0" smtClean="0"/>
              <a:t> </a:t>
            </a:r>
            <a:r>
              <a:rPr lang="en-GB" dirty="0"/>
              <a:t>breves declarações que </a:t>
            </a:r>
            <a:r>
              <a:rPr lang="en-GB" dirty="0" err="1" smtClean="0"/>
              <a:t>avaliem</a:t>
            </a:r>
            <a:r>
              <a:rPr lang="en-GB" dirty="0" smtClean="0"/>
              <a:t>:</a:t>
            </a:r>
            <a:endParaRPr lang="it-IT" sz="1600" dirty="0"/>
          </a:p>
          <a:p>
            <a:pPr lvl="1"/>
            <a:r>
              <a:rPr lang="en-GB" dirty="0" smtClean="0"/>
              <a:t>A </a:t>
            </a:r>
            <a:r>
              <a:rPr lang="en-GB" dirty="0"/>
              <a:t>realidade local</a:t>
            </a:r>
            <a:r>
              <a:rPr lang="en-GB" dirty="0" smtClean="0"/>
              <a:t>:</a:t>
            </a:r>
            <a:r>
              <a:rPr lang="en-GB" i="1" dirty="0" smtClean="0"/>
              <a:t>(</a:t>
            </a:r>
            <a:r>
              <a:rPr lang="en-GB" i="1" dirty="0" smtClean="0">
                <a:solidFill>
                  <a:schemeClr val="accent2"/>
                </a:solidFill>
              </a:rPr>
              <a:t>campo um comentário</a:t>
            </a:r>
            <a:r>
              <a:rPr lang="en-GB" i="1" dirty="0" smtClean="0"/>
              <a:t>)</a:t>
            </a:r>
            <a:endParaRPr lang="it-IT" dirty="0"/>
          </a:p>
          <a:p>
            <a:pPr lvl="1"/>
            <a:r>
              <a:rPr lang="en-GB" dirty="0" smtClean="0"/>
              <a:t>O </a:t>
            </a:r>
            <a:r>
              <a:rPr lang="en-GB" dirty="0" err="1" smtClean="0"/>
              <a:t>seu</a:t>
            </a:r>
            <a:r>
              <a:rPr lang="en-GB" dirty="0" smtClean="0"/>
              <a:t> </a:t>
            </a:r>
            <a:r>
              <a:rPr lang="en-GB" dirty="0"/>
              <a:t>país</a:t>
            </a:r>
            <a:r>
              <a:rPr lang="en-GB" dirty="0" smtClean="0"/>
              <a:t>:</a:t>
            </a:r>
            <a:r>
              <a:rPr lang="en-GB" i="1" dirty="0" smtClean="0"/>
              <a:t>(</a:t>
            </a:r>
            <a:r>
              <a:rPr lang="en-GB" i="1" dirty="0" smtClean="0">
                <a:solidFill>
                  <a:schemeClr val="accent2"/>
                </a:solidFill>
              </a:rPr>
              <a:t>campo um comentário</a:t>
            </a:r>
            <a:r>
              <a:rPr lang="en-GB" i="1" dirty="0" smtClean="0"/>
              <a:t>)</a:t>
            </a:r>
            <a:endParaRPr lang="it-IT" dirty="0"/>
          </a:p>
          <a:p>
            <a:pPr lvl="1"/>
            <a:r>
              <a:rPr lang="en-GB" dirty="0"/>
              <a:t>A situação europeia</a:t>
            </a:r>
            <a:r>
              <a:rPr lang="en-GB" dirty="0" smtClean="0"/>
              <a:t>:</a:t>
            </a:r>
            <a:r>
              <a:rPr lang="en-GB" i="1" dirty="0" smtClean="0"/>
              <a:t>(</a:t>
            </a:r>
            <a:r>
              <a:rPr lang="en-GB" i="1" dirty="0" smtClean="0">
                <a:solidFill>
                  <a:schemeClr val="accent2"/>
                </a:solidFill>
              </a:rPr>
              <a:t>campo um comentário</a:t>
            </a:r>
            <a:r>
              <a:rPr lang="en-GB" i="1" dirty="0" smtClean="0"/>
              <a:t>)</a:t>
            </a:r>
          </a:p>
          <a:p>
            <a:pPr marL="457200" lvl="1" indent="0">
              <a:buNone/>
            </a:pPr>
            <a:r>
              <a:rPr lang="en-GB" dirty="0" smtClean="0"/>
              <a:t>2. </a:t>
            </a:r>
            <a:r>
              <a:rPr lang="en-GB" dirty="0"/>
              <a:t>Quais são as </a:t>
            </a:r>
            <a:r>
              <a:rPr lang="en-GB" dirty="0" err="1"/>
              <a:t>recentes</a:t>
            </a:r>
            <a:r>
              <a:rPr lang="en-GB" dirty="0"/>
              <a:t> </a:t>
            </a:r>
            <a:r>
              <a:rPr lang="en-GB" dirty="0" err="1"/>
              <a:t>mudanças</a:t>
            </a:r>
            <a:r>
              <a:rPr lang="en-GB" dirty="0"/>
              <a:t> </a:t>
            </a:r>
            <a:r>
              <a:rPr lang="en-GB" dirty="0" err="1" smtClean="0"/>
              <a:t>socioeconómicas</a:t>
            </a:r>
            <a:r>
              <a:rPr lang="en-GB" dirty="0"/>
              <a:t>, culturais e </a:t>
            </a:r>
            <a:r>
              <a:rPr lang="en-GB" dirty="0" err="1"/>
              <a:t>ambientais</a:t>
            </a:r>
            <a:r>
              <a:rPr lang="en-GB" dirty="0"/>
              <a:t> </a:t>
            </a:r>
            <a:r>
              <a:rPr lang="en-GB" dirty="0" err="1" smtClean="0"/>
              <a:t>mais</a:t>
            </a:r>
            <a:r>
              <a:rPr lang="en-GB" dirty="0" smtClean="0"/>
              <a:t> </a:t>
            </a:r>
            <a:r>
              <a:rPr lang="en-GB" dirty="0"/>
              <a:t>importantes para a sua vida pessoal e para a vida das </a:t>
            </a:r>
            <a:r>
              <a:rPr lang="en-GB" dirty="0" err="1"/>
              <a:t>pessoas</a:t>
            </a:r>
            <a:r>
              <a:rPr lang="en-GB" dirty="0"/>
              <a:t> </a:t>
            </a:r>
            <a:r>
              <a:rPr lang="en-GB" dirty="0" smtClean="0"/>
              <a:t>da </a:t>
            </a:r>
            <a:r>
              <a:rPr lang="en-GB" dirty="0" err="1" smtClean="0"/>
              <a:t>sua</a:t>
            </a:r>
            <a:r>
              <a:rPr lang="en-GB" dirty="0" smtClean="0"/>
              <a:t> </a:t>
            </a:r>
            <a:r>
              <a:rPr lang="en-GB" dirty="0"/>
              <a:t>comunidade? Escreva um breve texto, incluindo também uma </a:t>
            </a:r>
            <a:r>
              <a:rPr lang="en-GB" dirty="0" err="1"/>
              <a:t>descrição</a:t>
            </a:r>
            <a:r>
              <a:rPr lang="en-GB" dirty="0"/>
              <a:t> </a:t>
            </a:r>
            <a:r>
              <a:rPr lang="en-GB" dirty="0" err="1" smtClean="0"/>
              <a:t>por</a:t>
            </a:r>
            <a:r>
              <a:rPr lang="en-GB" dirty="0" smtClean="0"/>
              <a:t> </a:t>
            </a:r>
            <a:r>
              <a:rPr lang="en-GB" dirty="0"/>
              <a:t>que essas mudanças são mais relevantes do que </a:t>
            </a:r>
            <a:r>
              <a:rPr lang="en-GB" dirty="0" err="1" smtClean="0"/>
              <a:t>outras</a:t>
            </a:r>
            <a:r>
              <a:rPr lang="en-GB" dirty="0" smtClean="0"/>
              <a:t>.</a:t>
            </a:r>
            <a:r>
              <a:rPr lang="en-GB" i="1" dirty="0" smtClean="0"/>
              <a:t>(</a:t>
            </a:r>
            <a:r>
              <a:rPr lang="en-GB" i="1" dirty="0" smtClean="0">
                <a:solidFill>
                  <a:schemeClr val="accent2"/>
                </a:solidFill>
              </a:rPr>
              <a:t>campo um comentário</a:t>
            </a:r>
            <a:r>
              <a:rPr lang="en-GB" i="1" dirty="0" smtClean="0"/>
              <a:t>)</a:t>
            </a:r>
            <a:endParaRPr lang="it-IT" dirty="0"/>
          </a:p>
          <a:p>
            <a:r>
              <a:rPr lang="en-GB" b="1" dirty="0" smtClean="0"/>
              <a:t>A interação com a plataforma:</a:t>
            </a:r>
            <a:r>
              <a:rPr lang="en-GB" dirty="0" smtClean="0"/>
              <a:t> os alunos são capazes de escrever as respostas online. As </a:t>
            </a:r>
            <a:r>
              <a:rPr lang="en-GB" dirty="0" err="1" smtClean="0"/>
              <a:t>respostas</a:t>
            </a:r>
            <a:r>
              <a:rPr lang="en-GB" dirty="0" smtClean="0"/>
              <a:t> </a:t>
            </a:r>
            <a:r>
              <a:rPr lang="en-GB" dirty="0" err="1" smtClean="0"/>
              <a:t>são</a:t>
            </a:r>
            <a:r>
              <a:rPr lang="en-GB" dirty="0" smtClean="0"/>
              <a:t> </a:t>
            </a:r>
            <a:r>
              <a:rPr lang="en-GB" dirty="0" err="1" smtClean="0"/>
              <a:t>armazenadas</a:t>
            </a:r>
            <a:r>
              <a:rPr lang="en-GB" dirty="0" smtClean="0"/>
              <a:t> na pasta / conta pessoal do aluno e </a:t>
            </a:r>
            <a:r>
              <a:rPr lang="en-GB" dirty="0" err="1" smtClean="0"/>
              <a:t>podem</a:t>
            </a:r>
            <a:r>
              <a:rPr lang="en-GB" dirty="0" smtClean="0"/>
              <a:t> </a:t>
            </a:r>
            <a:r>
              <a:rPr lang="en-GB" dirty="0" err="1" smtClean="0"/>
              <a:t>ser</a:t>
            </a:r>
            <a:r>
              <a:rPr lang="en-GB" dirty="0" smtClean="0"/>
              <a:t> </a:t>
            </a:r>
            <a:r>
              <a:rPr lang="en-GB" dirty="0" err="1" smtClean="0"/>
              <a:t>descarregadas</a:t>
            </a:r>
            <a:r>
              <a:rPr lang="en-GB" dirty="0" smtClean="0"/>
              <a:t> </a:t>
            </a:r>
            <a:r>
              <a:rPr lang="en-GB" dirty="0" err="1" smtClean="0"/>
              <a:t>mais</a:t>
            </a:r>
            <a:r>
              <a:rPr lang="en-GB" dirty="0" smtClean="0"/>
              <a:t> </a:t>
            </a:r>
            <a:r>
              <a:rPr lang="en-GB" dirty="0" err="1" smtClean="0"/>
              <a:t>tarde</a:t>
            </a:r>
            <a:r>
              <a:rPr lang="en-GB" dirty="0" smtClean="0"/>
              <a:t>.</a:t>
            </a:r>
            <a:endParaRPr lang="it-IT" dirty="0"/>
          </a:p>
        </p:txBody>
      </p:sp>
    </p:spTree>
    <p:extLst>
      <p:ext uri="{BB962C8B-B14F-4D97-AF65-F5344CB8AC3E}">
        <p14:creationId xmlns:p14="http://schemas.microsoft.com/office/powerpoint/2010/main" val="288600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Tópico 5</a:t>
            </a:r>
            <a:br>
              <a:rPr lang="it-IT" dirty="0" smtClean="0"/>
            </a:br>
            <a:r>
              <a:rPr lang="it-IT" dirty="0" smtClean="0"/>
              <a:t>O que significa empresa?</a:t>
            </a:r>
            <a:endParaRPr lang="it-IT" dirty="0"/>
          </a:p>
        </p:txBody>
      </p:sp>
      <p:sp>
        <p:nvSpPr>
          <p:cNvPr id="3" name="Segnaposto contenuto 2"/>
          <p:cNvSpPr>
            <a:spLocks noGrp="1"/>
          </p:cNvSpPr>
          <p:nvPr>
            <p:ph idx="1"/>
          </p:nvPr>
        </p:nvSpPr>
        <p:spPr>
          <a:xfrm>
            <a:off x="290286" y="1690688"/>
            <a:ext cx="11063514" cy="4896017"/>
          </a:xfrm>
        </p:spPr>
        <p:txBody>
          <a:bodyPr>
            <a:noAutofit/>
          </a:bodyPr>
          <a:lstStyle/>
          <a:p>
            <a:pPr algn="just"/>
            <a:r>
              <a:rPr lang="en-US" sz="1800" dirty="0" smtClean="0"/>
              <a:t>Uma </a:t>
            </a:r>
            <a:r>
              <a:rPr lang="en-US" sz="1800" dirty="0" err="1" smtClean="0"/>
              <a:t>empresa</a:t>
            </a:r>
            <a:r>
              <a:rPr lang="en-US" sz="1800" dirty="0" smtClean="0"/>
              <a:t> é qualquer tipo de operação que </a:t>
            </a:r>
            <a:r>
              <a:rPr lang="en-US" sz="1800" dirty="0" err="1" smtClean="0"/>
              <a:t>envolve</a:t>
            </a:r>
            <a:r>
              <a:rPr lang="en-US" sz="1800" dirty="0" smtClean="0"/>
              <a:t> o fornecimento de bens ou serviços com o </a:t>
            </a:r>
            <a:r>
              <a:rPr lang="en-US" sz="1800" dirty="0" err="1" smtClean="0"/>
              <a:t>resultado</a:t>
            </a:r>
            <a:r>
              <a:rPr lang="en-US" sz="1800" dirty="0" smtClean="0"/>
              <a:t> </a:t>
            </a:r>
            <a:r>
              <a:rPr lang="en-US" sz="1800" dirty="0" err="1" smtClean="0"/>
              <a:t>previsto</a:t>
            </a:r>
            <a:r>
              <a:rPr lang="en-US" sz="1800" dirty="0" smtClean="0"/>
              <a:t> de </a:t>
            </a:r>
            <a:r>
              <a:rPr lang="en-US" sz="1800" dirty="0" err="1" smtClean="0"/>
              <a:t>ter</a:t>
            </a:r>
            <a:r>
              <a:rPr lang="en-US" sz="1800" dirty="0" smtClean="0"/>
              <a:t> </a:t>
            </a:r>
            <a:r>
              <a:rPr lang="en-US" sz="1800" dirty="0" err="1" smtClean="0"/>
              <a:t>lucro</a:t>
            </a:r>
            <a:r>
              <a:rPr lang="en-US" sz="1800" dirty="0" smtClean="0"/>
              <a:t>. A </a:t>
            </a:r>
            <a:r>
              <a:rPr lang="en-US" sz="1800" dirty="0" err="1" smtClean="0"/>
              <a:t>sua</a:t>
            </a:r>
            <a:r>
              <a:rPr lang="en-US" sz="1800" dirty="0" smtClean="0"/>
              <a:t> natureza ampla permite que o </a:t>
            </a:r>
            <a:r>
              <a:rPr lang="en-US" sz="1800" dirty="0" err="1" smtClean="0"/>
              <a:t>termo</a:t>
            </a:r>
            <a:r>
              <a:rPr lang="en-US" sz="1800" dirty="0" smtClean="0"/>
              <a:t> </a:t>
            </a:r>
            <a:r>
              <a:rPr lang="en-US" sz="1800" dirty="0" err="1" smtClean="0"/>
              <a:t>seja</a:t>
            </a:r>
            <a:r>
              <a:rPr lang="en-US" sz="1800" dirty="0" smtClean="0"/>
              <a:t> aplicado a qualquer tipo de </a:t>
            </a:r>
            <a:r>
              <a:rPr lang="en-US" sz="1800" dirty="0" err="1" smtClean="0"/>
              <a:t>organização</a:t>
            </a:r>
            <a:r>
              <a:rPr lang="en-US" sz="1800" dirty="0" smtClean="0"/>
              <a:t> que </a:t>
            </a:r>
            <a:r>
              <a:rPr lang="en-US" sz="1800" dirty="0" err="1" smtClean="0"/>
              <a:t>seja</a:t>
            </a:r>
            <a:r>
              <a:rPr lang="en-US" sz="1800" dirty="0" smtClean="0"/>
              <a:t> </a:t>
            </a:r>
            <a:r>
              <a:rPr lang="en-US" sz="1800" dirty="0" err="1" smtClean="0"/>
              <a:t>voltada</a:t>
            </a:r>
            <a:r>
              <a:rPr lang="en-US" sz="1800" dirty="0" smtClean="0"/>
              <a:t> para a </a:t>
            </a:r>
            <a:r>
              <a:rPr lang="en-US" sz="1800" dirty="0" err="1" smtClean="0"/>
              <a:t>criação</a:t>
            </a:r>
            <a:r>
              <a:rPr lang="en-US" sz="1800" dirty="0" smtClean="0"/>
              <a:t> de </a:t>
            </a:r>
            <a:r>
              <a:rPr lang="en-US" sz="1800" dirty="0" err="1" smtClean="0"/>
              <a:t>receitas</a:t>
            </a:r>
            <a:r>
              <a:rPr lang="en-US" sz="1800" dirty="0" smtClean="0"/>
              <a:t> com a venda de produtos de qualquer tipo. Os termos </a:t>
            </a:r>
            <a:r>
              <a:rPr lang="en-US" sz="1800" dirty="0" err="1" smtClean="0"/>
              <a:t>sociedade</a:t>
            </a:r>
            <a:r>
              <a:rPr lang="en-US" sz="1800" dirty="0" smtClean="0"/>
              <a:t>, </a:t>
            </a:r>
            <a:r>
              <a:rPr lang="en-US" sz="1800" dirty="0" err="1" smtClean="0"/>
              <a:t>companhia</a:t>
            </a:r>
            <a:r>
              <a:rPr lang="en-US" sz="1800" dirty="0" smtClean="0"/>
              <a:t> e </a:t>
            </a:r>
            <a:r>
              <a:rPr lang="en-US" sz="1800" dirty="0" err="1" smtClean="0"/>
              <a:t>empresa</a:t>
            </a:r>
            <a:r>
              <a:rPr lang="en-US" sz="1800" dirty="0" smtClean="0"/>
              <a:t> </a:t>
            </a:r>
            <a:r>
              <a:rPr lang="en-US" sz="1800" dirty="0" err="1" smtClean="0"/>
              <a:t>são</a:t>
            </a:r>
            <a:r>
              <a:rPr lang="en-US" sz="1800" dirty="0" smtClean="0"/>
              <a:t> muitas vezes utilizados de forma intercambiável.</a:t>
            </a:r>
          </a:p>
          <a:p>
            <a:pPr algn="just"/>
            <a:r>
              <a:rPr lang="en-US" sz="1800" dirty="0" smtClean="0"/>
              <a:t>Enquanto alguns </a:t>
            </a:r>
            <a:r>
              <a:rPr lang="en-US" sz="1800" dirty="0" err="1" smtClean="0"/>
              <a:t>pensam</a:t>
            </a:r>
            <a:r>
              <a:rPr lang="en-US" sz="1800" dirty="0" smtClean="0"/>
              <a:t> </a:t>
            </a:r>
            <a:r>
              <a:rPr lang="en-US" sz="1800" dirty="0" err="1" smtClean="0"/>
              <a:t>uma</a:t>
            </a:r>
            <a:r>
              <a:rPr lang="en-US" sz="1800" dirty="0" smtClean="0"/>
              <a:t> empresa como sendo uma </a:t>
            </a:r>
            <a:r>
              <a:rPr lang="en-US" sz="1800" dirty="0" err="1" smtClean="0"/>
              <a:t>grande</a:t>
            </a:r>
            <a:r>
              <a:rPr lang="en-US" sz="1800" dirty="0" smtClean="0"/>
              <a:t> </a:t>
            </a:r>
            <a:r>
              <a:rPr lang="en-US" sz="1800" dirty="0" err="1" smtClean="0"/>
              <a:t>companhia</a:t>
            </a:r>
            <a:r>
              <a:rPr lang="en-US" sz="1800" dirty="0" smtClean="0"/>
              <a:t> </a:t>
            </a:r>
            <a:r>
              <a:rPr lang="en-US" sz="1800" dirty="0" err="1" smtClean="0"/>
              <a:t>ou</a:t>
            </a:r>
            <a:r>
              <a:rPr lang="en-US" sz="1800" dirty="0" smtClean="0"/>
              <a:t> conglomerado, qualquer tipo de operação com fins lucrativos que </a:t>
            </a:r>
            <a:r>
              <a:rPr lang="en-US" sz="1800" dirty="0" err="1" smtClean="0"/>
              <a:t>envolva</a:t>
            </a:r>
            <a:r>
              <a:rPr lang="en-US" sz="1800" dirty="0" smtClean="0"/>
              <a:t> vendas aos consumidores pode ser </a:t>
            </a:r>
            <a:r>
              <a:rPr lang="en-US" sz="1800" dirty="0" err="1" smtClean="0"/>
              <a:t>corretamente</a:t>
            </a:r>
            <a:r>
              <a:rPr lang="en-US" sz="1800" dirty="0" smtClean="0"/>
              <a:t> </a:t>
            </a:r>
            <a:r>
              <a:rPr lang="en-US" sz="1800" dirty="0" err="1" smtClean="0"/>
              <a:t>referida</a:t>
            </a:r>
            <a:r>
              <a:rPr lang="en-US" sz="1800" dirty="0" smtClean="0"/>
              <a:t> </a:t>
            </a:r>
            <a:r>
              <a:rPr lang="en-US" sz="1800" dirty="0" err="1" smtClean="0"/>
              <a:t>neste</a:t>
            </a:r>
            <a:r>
              <a:rPr lang="en-US" sz="1800" dirty="0" smtClean="0"/>
              <a:t> </a:t>
            </a:r>
            <a:r>
              <a:rPr lang="en-US" sz="1800" dirty="0" err="1" smtClean="0"/>
              <a:t>âmbito</a:t>
            </a:r>
            <a:r>
              <a:rPr lang="en-US" sz="1800" dirty="0" smtClean="0"/>
              <a:t>. Uma criança que se </a:t>
            </a:r>
            <a:r>
              <a:rPr lang="en-US" sz="1800" dirty="0" err="1" smtClean="0"/>
              <a:t>esforça</a:t>
            </a:r>
            <a:r>
              <a:rPr lang="en-US" sz="1800" dirty="0" smtClean="0"/>
              <a:t> na tarefa de </a:t>
            </a:r>
            <a:r>
              <a:rPr lang="en-US" sz="1800" dirty="0" err="1" smtClean="0"/>
              <a:t>montar</a:t>
            </a:r>
            <a:r>
              <a:rPr lang="en-US" sz="1800" dirty="0" smtClean="0"/>
              <a:t> </a:t>
            </a:r>
            <a:r>
              <a:rPr lang="en-US" sz="1800" dirty="0" err="1" smtClean="0"/>
              <a:t>uma</a:t>
            </a:r>
            <a:r>
              <a:rPr lang="en-US" sz="1800" dirty="0" smtClean="0"/>
              <a:t> </a:t>
            </a:r>
            <a:r>
              <a:rPr lang="en-US" sz="1800" dirty="0" err="1" smtClean="0"/>
              <a:t>venda</a:t>
            </a:r>
            <a:r>
              <a:rPr lang="en-US" sz="1800" dirty="0" smtClean="0"/>
              <a:t> de bolos, e tem o </a:t>
            </a:r>
            <a:r>
              <a:rPr lang="en-US" sz="1800" dirty="0" err="1" smtClean="0"/>
              <a:t>objetivo</a:t>
            </a:r>
            <a:r>
              <a:rPr lang="en-US" sz="1800" dirty="0" smtClean="0"/>
              <a:t> </a:t>
            </a:r>
            <a:r>
              <a:rPr lang="en-US" sz="1800" dirty="0" err="1" smtClean="0"/>
              <a:t>obter</a:t>
            </a:r>
            <a:r>
              <a:rPr lang="en-US" sz="1800" dirty="0" smtClean="0"/>
              <a:t> </a:t>
            </a:r>
            <a:r>
              <a:rPr lang="en-US" sz="1800" dirty="0" err="1" smtClean="0"/>
              <a:t>lucros</a:t>
            </a:r>
            <a:r>
              <a:rPr lang="en-US" sz="1800" dirty="0" smtClean="0"/>
              <a:t> a partir desse esforço, pode </a:t>
            </a:r>
            <a:r>
              <a:rPr lang="en-US" sz="1800" dirty="0" err="1" smtClean="0"/>
              <a:t>ser</a:t>
            </a:r>
            <a:r>
              <a:rPr lang="en-US" sz="1800" dirty="0" smtClean="0"/>
              <a:t> </a:t>
            </a:r>
            <a:r>
              <a:rPr lang="en-US" sz="1800" dirty="0" err="1" smtClean="0"/>
              <a:t>considerada</a:t>
            </a:r>
            <a:r>
              <a:rPr lang="en-US" sz="1800" dirty="0" smtClean="0"/>
              <a:t> </a:t>
            </a:r>
            <a:r>
              <a:rPr lang="en-US" sz="1800" dirty="0" err="1" smtClean="0"/>
              <a:t>como</a:t>
            </a:r>
            <a:r>
              <a:rPr lang="en-US" sz="1800" dirty="0" smtClean="0"/>
              <a:t> </a:t>
            </a:r>
            <a:r>
              <a:rPr lang="en-US" sz="1800" dirty="0" err="1" smtClean="0"/>
              <a:t>estar</a:t>
            </a:r>
            <a:r>
              <a:rPr lang="en-US" sz="1800" dirty="0" smtClean="0"/>
              <a:t> a </a:t>
            </a:r>
            <a:r>
              <a:rPr lang="en-US" sz="1800" dirty="0" err="1" smtClean="0"/>
              <a:t>operar</a:t>
            </a:r>
            <a:r>
              <a:rPr lang="en-US" sz="1800" dirty="0" smtClean="0"/>
              <a:t> uma empresa. </a:t>
            </a:r>
            <a:r>
              <a:rPr lang="en-US" sz="1800" dirty="0" err="1" smtClean="0"/>
              <a:t>Assim</a:t>
            </a:r>
            <a:r>
              <a:rPr lang="en-US" sz="1800" dirty="0" smtClean="0"/>
              <a:t> </a:t>
            </a:r>
            <a:r>
              <a:rPr lang="en-US" sz="1800" dirty="0" err="1" smtClean="0"/>
              <a:t>como</a:t>
            </a:r>
            <a:r>
              <a:rPr lang="en-US" sz="1800" dirty="0" smtClean="0"/>
              <a:t> </a:t>
            </a:r>
            <a:r>
              <a:rPr lang="en-US" sz="1800" dirty="0" err="1" smtClean="0"/>
              <a:t>também</a:t>
            </a:r>
            <a:r>
              <a:rPr lang="en-US" sz="1800" dirty="0" smtClean="0"/>
              <a:t> pode um indivíduo que abre uma pequena livraria com o </a:t>
            </a:r>
            <a:r>
              <a:rPr lang="en-US" sz="1800" dirty="0" err="1" smtClean="0"/>
              <a:t>intuito</a:t>
            </a:r>
            <a:r>
              <a:rPr lang="en-US" sz="1800" dirty="0" smtClean="0"/>
              <a:t> de vender livros para gerar lucro.</a:t>
            </a:r>
          </a:p>
          <a:p>
            <a:pPr algn="just"/>
            <a:r>
              <a:rPr lang="en-US" sz="1800" dirty="0" err="1" smtClean="0"/>
              <a:t>Juntamente</a:t>
            </a:r>
            <a:r>
              <a:rPr lang="en-US" sz="1800" dirty="0" smtClean="0"/>
              <a:t> com a venda de bens, um negócio também pode ser envolvido na venda de vários tipos de serviços. Empresas que oferecem serviços de telecomunicações fazem parte desta categoria. As empresas locais que oferecem serviços de </a:t>
            </a:r>
            <a:r>
              <a:rPr lang="en-US" sz="1800" i="1" dirty="0" smtClean="0"/>
              <a:t>outsourcing</a:t>
            </a:r>
            <a:r>
              <a:rPr lang="en-US" sz="1800" dirty="0" smtClean="0"/>
              <a:t>, como </a:t>
            </a:r>
            <a:r>
              <a:rPr lang="en-US" sz="1800" dirty="0" err="1" smtClean="0"/>
              <a:t>contabilidade</a:t>
            </a:r>
            <a:r>
              <a:rPr lang="en-US" sz="1800" dirty="0" smtClean="0"/>
              <a:t> </a:t>
            </a:r>
            <a:r>
              <a:rPr lang="en-US" sz="1800" dirty="0" err="1" smtClean="0"/>
              <a:t>ou</a:t>
            </a:r>
            <a:r>
              <a:rPr lang="en-US" sz="1800" dirty="0" smtClean="0"/>
              <a:t> </a:t>
            </a:r>
            <a:r>
              <a:rPr lang="en-US" sz="1800" dirty="0" err="1" smtClean="0"/>
              <a:t>limpeza</a:t>
            </a:r>
            <a:r>
              <a:rPr lang="en-US" sz="1800" dirty="0" smtClean="0"/>
              <a:t>, também são considerados negócios ou empresas comerciais. Os serviços de correio também se qualificam como um empreendimento deste tipo.</a:t>
            </a:r>
          </a:p>
          <a:p>
            <a:pPr algn="just"/>
            <a:r>
              <a:rPr lang="en-US" sz="1800" dirty="0" smtClean="0"/>
              <a:t>Na maioria dos casos, uma empresa deve ser licenciada para operar dentro da comunidade local. Isto inclui qualquer empresa comercial que estabelece um lugar de negócios onde os consumidores são livres de </a:t>
            </a:r>
            <a:r>
              <a:rPr lang="en-US" sz="1800" dirty="0" err="1" smtClean="0"/>
              <a:t>adquirir</a:t>
            </a:r>
            <a:r>
              <a:rPr lang="en-US" sz="1800" dirty="0" smtClean="0"/>
              <a:t> bens ou serviços, tais como uma </a:t>
            </a:r>
            <a:r>
              <a:rPr lang="en-US" sz="1800" dirty="0" err="1" smtClean="0"/>
              <a:t>loja</a:t>
            </a:r>
            <a:r>
              <a:rPr lang="en-US" sz="1800" dirty="0" smtClean="0"/>
              <a:t> </a:t>
            </a:r>
            <a:r>
              <a:rPr lang="en-US" sz="1800" dirty="0" err="1" smtClean="0"/>
              <a:t>comercial</a:t>
            </a:r>
            <a:r>
              <a:rPr lang="en-US" sz="1800" dirty="0" smtClean="0"/>
              <a:t>. A empresa deve </a:t>
            </a:r>
            <a:r>
              <a:rPr lang="en-US" sz="1800" dirty="0" err="1" smtClean="0"/>
              <a:t>também</a:t>
            </a:r>
            <a:r>
              <a:rPr lang="en-US" sz="1800" dirty="0" smtClean="0"/>
              <a:t> </a:t>
            </a:r>
            <a:r>
              <a:rPr lang="en-US" sz="1800" dirty="0" err="1" smtClean="0"/>
              <a:t>obter</a:t>
            </a:r>
            <a:r>
              <a:rPr lang="en-US" sz="1800" dirty="0" smtClean="0"/>
              <a:t> as </a:t>
            </a:r>
            <a:r>
              <a:rPr lang="en-US" sz="1800" dirty="0" err="1" smtClean="0"/>
              <a:t>licenças</a:t>
            </a:r>
            <a:r>
              <a:rPr lang="en-US" sz="1800" dirty="0" smtClean="0"/>
              <a:t> </a:t>
            </a:r>
            <a:r>
              <a:rPr lang="en-US" sz="1800" dirty="0" err="1" smtClean="0"/>
              <a:t>necessárias</a:t>
            </a:r>
            <a:r>
              <a:rPr lang="en-US" sz="1800" dirty="0" smtClean="0"/>
              <a:t> à </a:t>
            </a:r>
            <a:r>
              <a:rPr lang="en-US" sz="1800" dirty="0" err="1" smtClean="0"/>
              <a:t>operação</a:t>
            </a:r>
            <a:r>
              <a:rPr lang="en-US" sz="1800" dirty="0" smtClean="0"/>
              <a:t>. Porque os regulamentos relacionados com a operação de um </a:t>
            </a:r>
            <a:r>
              <a:rPr lang="en-US" sz="1800" dirty="0" err="1" smtClean="0"/>
              <a:t>negócio</a:t>
            </a:r>
            <a:r>
              <a:rPr lang="en-US" sz="1800" dirty="0" smtClean="0"/>
              <a:t> </a:t>
            </a:r>
            <a:r>
              <a:rPr lang="en-US" sz="1800" dirty="0" err="1" smtClean="0"/>
              <a:t>variam</a:t>
            </a:r>
            <a:r>
              <a:rPr lang="en-US" sz="1800" dirty="0" smtClean="0"/>
              <a:t> um pouco de uma jurisdição a outra, é muito importante entrar em contato com funcionários municipais e identificar quais os tipos de conformidade são necessários para operar a </a:t>
            </a:r>
            <a:r>
              <a:rPr lang="en-US" sz="1800" dirty="0" err="1" smtClean="0"/>
              <a:t>empresa</a:t>
            </a:r>
            <a:r>
              <a:rPr lang="en-US" sz="1800" dirty="0" smtClean="0"/>
              <a:t>.</a:t>
            </a:r>
            <a:endParaRPr lang="it-IT" sz="1800" dirty="0"/>
          </a:p>
        </p:txBody>
      </p:sp>
    </p:spTree>
    <p:extLst>
      <p:ext uri="{BB962C8B-B14F-4D97-AF65-F5344CB8AC3E}">
        <p14:creationId xmlns:p14="http://schemas.microsoft.com/office/powerpoint/2010/main" val="2804443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Resource 5.1</a:t>
            </a:r>
            <a:br>
              <a:rPr lang="it-IT" sz="4000" dirty="0" smtClean="0"/>
            </a:br>
            <a:r>
              <a:rPr lang="it-IT" sz="4000" dirty="0" smtClean="0"/>
              <a:t>Ideias reais de negócios </a:t>
            </a:r>
            <a:endParaRPr lang="it-IT" sz="4800" dirty="0"/>
          </a:p>
        </p:txBody>
      </p:sp>
      <p:sp>
        <p:nvSpPr>
          <p:cNvPr id="4" name="Segnaposto contenuto 3"/>
          <p:cNvSpPr>
            <a:spLocks noGrp="1"/>
          </p:cNvSpPr>
          <p:nvPr>
            <p:ph sz="half" idx="1"/>
          </p:nvPr>
        </p:nvSpPr>
        <p:spPr>
          <a:xfrm>
            <a:off x="838199" y="2082297"/>
            <a:ext cx="10343148" cy="4351338"/>
          </a:xfrm>
        </p:spPr>
        <p:txBody>
          <a:bodyPr>
            <a:normAutofit/>
          </a:bodyPr>
          <a:lstStyle/>
          <a:p>
            <a:pPr marL="0" indent="0">
              <a:buNone/>
            </a:pPr>
            <a:r>
              <a:rPr lang="it-IT" dirty="0" smtClean="0"/>
              <a:t>Links para vídeos «A scuola d'impresa"</a:t>
            </a:r>
          </a:p>
          <a:p>
            <a:pPr lvl="1"/>
            <a:r>
              <a:rPr lang="it-IT" dirty="0">
                <a:hlinkClick r:id="rId3"/>
              </a:rPr>
              <a:t>https: //</a:t>
            </a:r>
            <a:r>
              <a:rPr lang="it-IT" dirty="0" smtClean="0">
                <a:hlinkClick r:id="rId3"/>
              </a:rPr>
              <a:t>www.youtube.com/watch?v=gzxJegb2oUo</a:t>
            </a:r>
            <a:endParaRPr lang="it-IT" dirty="0" smtClean="0"/>
          </a:p>
          <a:p>
            <a:pPr lvl="1"/>
            <a:r>
              <a:rPr lang="it-IT" dirty="0" smtClean="0">
                <a:hlinkClick r:id="rId4"/>
              </a:rPr>
              <a:t>https</a:t>
            </a:r>
            <a:r>
              <a:rPr lang="it-IT" dirty="0">
                <a:hlinkClick r:id="rId4"/>
              </a:rPr>
              <a:t>: //</a:t>
            </a:r>
            <a:r>
              <a:rPr lang="it-IT" dirty="0" smtClean="0">
                <a:hlinkClick r:id="rId4"/>
              </a:rPr>
              <a:t>www.youtube.com/watch?v=CBtVFblO4NE</a:t>
            </a:r>
            <a:endParaRPr lang="it-IT" dirty="0" smtClean="0"/>
          </a:p>
          <a:p>
            <a:endParaRPr lang="it-IT" dirty="0" smtClean="0"/>
          </a:p>
          <a:p>
            <a:pPr marL="0" indent="0">
              <a:buNone/>
            </a:pPr>
            <a:r>
              <a:rPr lang="it-IT" dirty="0" smtClean="0"/>
              <a:t>VÍDEOS do parceiro nacional.</a:t>
            </a:r>
            <a:endParaRPr lang="it-IT" dirty="0"/>
          </a:p>
          <a:p>
            <a:r>
              <a:rPr lang="it-IT" dirty="0">
                <a:hlinkClick r:id="rId5"/>
              </a:rPr>
              <a:t>https://</a:t>
            </a:r>
            <a:r>
              <a:rPr lang="it-IT" dirty="0" smtClean="0">
                <a:hlinkClick r:id="rId5"/>
              </a:rPr>
              <a:t>www.youtube.com/watch?v=H5hboSdy4co</a:t>
            </a:r>
            <a:r>
              <a:rPr lang="it-IT" dirty="0" smtClean="0"/>
              <a:t> </a:t>
            </a:r>
          </a:p>
          <a:p>
            <a:r>
              <a:rPr lang="it-IT" dirty="0">
                <a:hlinkClick r:id="rId6"/>
              </a:rPr>
              <a:t>https://</a:t>
            </a:r>
            <a:r>
              <a:rPr lang="it-IT" dirty="0" smtClean="0">
                <a:hlinkClick r:id="rId6"/>
              </a:rPr>
              <a:t>www.youtube.com/watch?v=QEziKBChDDU</a:t>
            </a:r>
            <a:endParaRPr lang="it-IT" dirty="0" smtClean="0"/>
          </a:p>
          <a:p>
            <a:r>
              <a:rPr lang="it-IT" dirty="0">
                <a:hlinkClick r:id="rId7"/>
              </a:rPr>
              <a:t>https://</a:t>
            </a:r>
            <a:r>
              <a:rPr lang="it-IT" dirty="0" smtClean="0">
                <a:hlinkClick r:id="rId7"/>
              </a:rPr>
              <a:t>www.youtube.com/watch?v=2dVxExhTYvY</a:t>
            </a:r>
            <a:r>
              <a:rPr lang="it-IT" dirty="0" smtClean="0"/>
              <a:t>  </a:t>
            </a:r>
            <a:endParaRPr lang="it-IT" dirty="0"/>
          </a:p>
        </p:txBody>
      </p:sp>
      <p:pic>
        <p:nvPicPr>
          <p:cNvPr id="5" name="gzxJegb2oUo"/>
          <p:cNvPicPr>
            <a:picLocks noGrp="1" noRot="1" noChangeAspect="1"/>
          </p:cNvPicPr>
          <p:nvPr>
            <p:ph sz="half" idx="2"/>
            <a:videoFile r:link="rId1"/>
          </p:nvPr>
        </p:nvPicPr>
        <p:blipFill>
          <a:blip r:embed="rId8"/>
          <a:stretch>
            <a:fillRect/>
          </a:stretch>
        </p:blipFill>
        <p:spPr>
          <a:xfrm>
            <a:off x="7054515" y="0"/>
            <a:ext cx="4572000" cy="2571750"/>
          </a:xfrm>
          <a:prstGeom prst="rect">
            <a:avLst/>
          </a:prstGeom>
        </p:spPr>
      </p:pic>
    </p:spTree>
    <p:extLst>
      <p:ext uri="{BB962C8B-B14F-4D97-AF65-F5344CB8AC3E}">
        <p14:creationId xmlns:p14="http://schemas.microsoft.com/office/powerpoint/2010/main" val="2968736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Atividade 5.1 (online)</a:t>
            </a:r>
            <a:br>
              <a:rPr lang="it-IT" dirty="0" smtClean="0"/>
            </a:br>
            <a:r>
              <a:rPr lang="it-IT" dirty="0" smtClean="0"/>
              <a:t>Ser empreendedor (1)!</a:t>
            </a:r>
            <a:endParaRPr lang="it-IT" dirty="0"/>
          </a:p>
        </p:txBody>
      </p:sp>
      <p:sp>
        <p:nvSpPr>
          <p:cNvPr id="6" name="Segnaposto contenuto 2"/>
          <p:cNvSpPr>
            <a:spLocks noGrp="1"/>
          </p:cNvSpPr>
          <p:nvPr>
            <p:ph idx="1"/>
          </p:nvPr>
        </p:nvSpPr>
        <p:spPr/>
        <p:txBody>
          <a:bodyPr>
            <a:normAutofit fontScale="92500"/>
          </a:bodyPr>
          <a:lstStyle/>
          <a:p>
            <a:pPr algn="just"/>
            <a:r>
              <a:rPr lang="it-IT" b="1" dirty="0" smtClean="0"/>
              <a:t>Descrição:</a:t>
            </a:r>
            <a:r>
              <a:rPr lang="it-IT" dirty="0"/>
              <a:t> </a:t>
            </a:r>
            <a:r>
              <a:rPr lang="en-GB" dirty="0" err="1" smtClean="0"/>
              <a:t>Pense</a:t>
            </a:r>
            <a:r>
              <a:rPr lang="en-GB" dirty="0" smtClean="0"/>
              <a:t> </a:t>
            </a:r>
            <a:r>
              <a:rPr lang="en-GB" dirty="0"/>
              <a:t>nos serviços / produtos que não existem e podem </a:t>
            </a:r>
            <a:r>
              <a:rPr lang="en-GB" dirty="0" err="1"/>
              <a:t>ser</a:t>
            </a:r>
            <a:r>
              <a:rPr lang="en-GB" dirty="0"/>
              <a:t> </a:t>
            </a:r>
            <a:r>
              <a:rPr lang="en-GB" dirty="0" err="1" smtClean="0"/>
              <a:t>úteis</a:t>
            </a:r>
            <a:r>
              <a:rPr lang="it-IT" sz="2200" dirty="0" smtClean="0"/>
              <a:t>. </a:t>
            </a:r>
            <a:r>
              <a:rPr lang="en-GB" dirty="0" err="1" smtClean="0"/>
              <a:t>Conhece</a:t>
            </a:r>
            <a:r>
              <a:rPr lang="en-GB" dirty="0" smtClean="0"/>
              <a:t> </a:t>
            </a:r>
            <a:r>
              <a:rPr lang="en-GB" dirty="0"/>
              <a:t>algum produto e / ou serviço que </a:t>
            </a:r>
            <a:r>
              <a:rPr lang="en-GB" dirty="0" err="1"/>
              <a:t>não</a:t>
            </a:r>
            <a:r>
              <a:rPr lang="en-GB" dirty="0"/>
              <a:t> </a:t>
            </a:r>
            <a:r>
              <a:rPr lang="en-GB" dirty="0" err="1" smtClean="0"/>
              <a:t>esteja</a:t>
            </a:r>
            <a:r>
              <a:rPr lang="en-GB" dirty="0" smtClean="0"/>
              <a:t> </a:t>
            </a:r>
            <a:r>
              <a:rPr lang="en-GB" dirty="0"/>
              <a:t>disponível no seu território? </a:t>
            </a:r>
            <a:r>
              <a:rPr lang="en-GB" dirty="0" smtClean="0"/>
              <a:t>Tem </a:t>
            </a:r>
            <a:r>
              <a:rPr lang="en-GB" dirty="0"/>
              <a:t>alguma ideia inovadora para um produto e / ou serviço que ainda não existe?</a:t>
            </a:r>
            <a:endParaRPr lang="en-GB" dirty="0" smtClean="0"/>
          </a:p>
          <a:p>
            <a:pPr algn="just"/>
            <a:r>
              <a:rPr lang="en-GB" b="1" dirty="0" smtClean="0"/>
              <a:t>Instruções para os alunos:</a:t>
            </a:r>
            <a:r>
              <a:rPr lang="en-GB" dirty="0" smtClean="0"/>
              <a:t> </a:t>
            </a:r>
            <a:r>
              <a:rPr lang="en-GB" dirty="0"/>
              <a:t>Seja criativo e </a:t>
            </a:r>
            <a:r>
              <a:rPr lang="en-GB" dirty="0" smtClean="0"/>
              <a:t>responda as seguintes questões:</a:t>
            </a:r>
          </a:p>
          <a:p>
            <a:pPr lvl="1" algn="just"/>
            <a:r>
              <a:rPr lang="en-GB" dirty="0" smtClean="0"/>
              <a:t>Título do produto / serviço </a:t>
            </a:r>
            <a:r>
              <a:rPr lang="en-GB" i="1" dirty="0" smtClean="0"/>
              <a:t>(</a:t>
            </a:r>
            <a:r>
              <a:rPr lang="en-GB" i="1" dirty="0" smtClean="0">
                <a:solidFill>
                  <a:schemeClr val="accent2"/>
                </a:solidFill>
              </a:rPr>
              <a:t>um campo de texto</a:t>
            </a:r>
            <a:r>
              <a:rPr lang="en-GB" i="1" dirty="0" smtClean="0"/>
              <a:t>)</a:t>
            </a:r>
          </a:p>
          <a:p>
            <a:pPr lvl="1" algn="just"/>
            <a:r>
              <a:rPr lang="en-GB" dirty="0"/>
              <a:t>Principais características</a:t>
            </a:r>
            <a:r>
              <a:rPr lang="en-GB" dirty="0" smtClean="0"/>
              <a:t> </a:t>
            </a:r>
            <a:r>
              <a:rPr lang="en-GB" i="1" dirty="0" smtClean="0"/>
              <a:t>(</a:t>
            </a:r>
            <a:r>
              <a:rPr lang="en-GB" i="1" dirty="0" smtClean="0">
                <a:solidFill>
                  <a:schemeClr val="accent2"/>
                </a:solidFill>
              </a:rPr>
              <a:t>campo um comentário</a:t>
            </a:r>
            <a:r>
              <a:rPr lang="en-GB" i="1" dirty="0" smtClean="0"/>
              <a:t>)</a:t>
            </a:r>
          </a:p>
          <a:p>
            <a:pPr lvl="1" algn="just"/>
            <a:r>
              <a:rPr lang="en-GB" dirty="0"/>
              <a:t>Por que é útil?</a:t>
            </a:r>
            <a:r>
              <a:rPr lang="en-GB" dirty="0" smtClean="0"/>
              <a:t> </a:t>
            </a:r>
            <a:r>
              <a:rPr lang="en-GB" i="1" dirty="0" smtClean="0"/>
              <a:t>(</a:t>
            </a:r>
            <a:r>
              <a:rPr lang="en-GB" i="1" dirty="0" smtClean="0">
                <a:solidFill>
                  <a:schemeClr val="accent2"/>
                </a:solidFill>
              </a:rPr>
              <a:t>campo um comentário</a:t>
            </a:r>
            <a:r>
              <a:rPr lang="en-GB" i="1" dirty="0" smtClean="0"/>
              <a:t>)</a:t>
            </a:r>
          </a:p>
          <a:p>
            <a:pPr algn="just"/>
            <a:r>
              <a:rPr lang="en-GB" b="1" dirty="0" smtClean="0"/>
              <a:t>A interação com a plataforma:</a:t>
            </a:r>
            <a:r>
              <a:rPr lang="en-GB" dirty="0" smtClean="0"/>
              <a:t> os alunos são capazes de escrever as respostas online. As </a:t>
            </a:r>
            <a:r>
              <a:rPr lang="en-GB" dirty="0" err="1" smtClean="0"/>
              <a:t>respostas</a:t>
            </a:r>
            <a:r>
              <a:rPr lang="en-GB" dirty="0" smtClean="0"/>
              <a:t> </a:t>
            </a:r>
            <a:r>
              <a:rPr lang="en-GB" dirty="0" err="1" smtClean="0"/>
              <a:t>são</a:t>
            </a:r>
            <a:r>
              <a:rPr lang="en-GB" dirty="0" smtClean="0"/>
              <a:t> </a:t>
            </a:r>
            <a:r>
              <a:rPr lang="en-GB" dirty="0" err="1" smtClean="0"/>
              <a:t>armazenadas</a:t>
            </a:r>
            <a:r>
              <a:rPr lang="en-GB" dirty="0" smtClean="0"/>
              <a:t> na pasta / conta pessoal do aluno e </a:t>
            </a:r>
            <a:r>
              <a:rPr lang="en-GB" dirty="0" err="1" smtClean="0"/>
              <a:t>podem</a:t>
            </a:r>
            <a:r>
              <a:rPr lang="en-GB" dirty="0" smtClean="0"/>
              <a:t> </a:t>
            </a:r>
            <a:r>
              <a:rPr lang="en-GB" dirty="0" err="1" smtClean="0"/>
              <a:t>ser</a:t>
            </a:r>
            <a:r>
              <a:rPr lang="en-GB" dirty="0" smtClean="0"/>
              <a:t> </a:t>
            </a:r>
            <a:r>
              <a:rPr lang="en-GB" dirty="0" err="1" smtClean="0"/>
              <a:t>descarregados</a:t>
            </a:r>
            <a:r>
              <a:rPr lang="en-GB" dirty="0" smtClean="0"/>
              <a:t> </a:t>
            </a:r>
            <a:r>
              <a:rPr lang="en-GB" dirty="0" err="1" smtClean="0"/>
              <a:t>depois</a:t>
            </a:r>
            <a:r>
              <a:rPr lang="en-GB" dirty="0" smtClean="0"/>
              <a:t>.</a:t>
            </a:r>
            <a:endParaRPr lang="it-IT" dirty="0"/>
          </a:p>
        </p:txBody>
      </p:sp>
    </p:spTree>
    <p:extLst>
      <p:ext uri="{BB962C8B-B14F-4D97-AF65-F5344CB8AC3E}">
        <p14:creationId xmlns:p14="http://schemas.microsoft.com/office/powerpoint/2010/main" val="491107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Atividade 5.2 (online)</a:t>
            </a:r>
            <a:br>
              <a:rPr lang="it-IT" dirty="0" smtClean="0"/>
            </a:br>
            <a:r>
              <a:rPr lang="it-IT" dirty="0"/>
              <a:t>Ser empreendedor </a:t>
            </a:r>
            <a:r>
              <a:rPr lang="it-IT" dirty="0" smtClean="0"/>
              <a:t>(2)!</a:t>
            </a:r>
            <a:endParaRPr lang="it-IT" dirty="0"/>
          </a:p>
        </p:txBody>
      </p:sp>
      <p:sp>
        <p:nvSpPr>
          <p:cNvPr id="6" name="Segnaposto contenuto 2"/>
          <p:cNvSpPr>
            <a:spLocks noGrp="1"/>
          </p:cNvSpPr>
          <p:nvPr>
            <p:ph idx="1"/>
          </p:nvPr>
        </p:nvSpPr>
        <p:spPr/>
        <p:txBody>
          <a:bodyPr>
            <a:normAutofit lnSpcReduction="10000"/>
          </a:bodyPr>
          <a:lstStyle/>
          <a:p>
            <a:r>
              <a:rPr lang="it-IT" b="1" dirty="0" err="1" smtClean="0"/>
              <a:t>Descrição</a:t>
            </a:r>
            <a:r>
              <a:rPr lang="it-IT" b="1" dirty="0" smtClean="0"/>
              <a:t>:</a:t>
            </a:r>
            <a:r>
              <a:rPr lang="it-IT" dirty="0"/>
              <a:t> </a:t>
            </a:r>
            <a:r>
              <a:rPr lang="en-GB" dirty="0"/>
              <a:t>Pense em </a:t>
            </a:r>
            <a:r>
              <a:rPr lang="en-GB" dirty="0" err="1"/>
              <a:t>como</a:t>
            </a:r>
            <a:r>
              <a:rPr lang="en-GB" dirty="0"/>
              <a:t> </a:t>
            </a:r>
            <a:r>
              <a:rPr lang="en-GB" dirty="0" err="1" smtClean="0"/>
              <a:t>pode</a:t>
            </a:r>
            <a:r>
              <a:rPr lang="en-GB" dirty="0" smtClean="0"/>
              <a:t> </a:t>
            </a:r>
            <a:r>
              <a:rPr lang="en-GB" dirty="0"/>
              <a:t>melhorar os </a:t>
            </a:r>
            <a:r>
              <a:rPr lang="en-GB" dirty="0" err="1"/>
              <a:t>produtos</a:t>
            </a:r>
            <a:r>
              <a:rPr lang="en-GB" dirty="0"/>
              <a:t> / </a:t>
            </a:r>
            <a:r>
              <a:rPr lang="en-GB" dirty="0" err="1" smtClean="0"/>
              <a:t>serviços</a:t>
            </a:r>
            <a:r>
              <a:rPr lang="en-GB" dirty="0" smtClean="0"/>
              <a:t> </a:t>
            </a:r>
            <a:r>
              <a:rPr lang="en-GB" dirty="0" err="1" smtClean="0"/>
              <a:t>existentes</a:t>
            </a:r>
            <a:r>
              <a:rPr lang="it-IT" sz="2200" dirty="0" smtClean="0"/>
              <a:t>. </a:t>
            </a:r>
            <a:r>
              <a:rPr lang="en-GB" dirty="0" err="1" smtClean="0"/>
              <a:t>Gostaria</a:t>
            </a:r>
            <a:r>
              <a:rPr lang="en-GB" dirty="0" smtClean="0"/>
              <a:t> </a:t>
            </a:r>
            <a:r>
              <a:rPr lang="en-GB" dirty="0"/>
              <a:t>de melhorar a qualidade de algum produto / serviço já existente? Como </a:t>
            </a:r>
            <a:r>
              <a:rPr lang="en-GB" dirty="0" smtClean="0"/>
              <a:t>o </a:t>
            </a:r>
            <a:r>
              <a:rPr lang="en-GB" dirty="0" err="1" smtClean="0"/>
              <a:t>modificaria</a:t>
            </a:r>
            <a:r>
              <a:rPr lang="en-GB" dirty="0" smtClean="0"/>
              <a:t> </a:t>
            </a:r>
            <a:r>
              <a:rPr lang="en-GB" dirty="0"/>
              <a:t>e </a:t>
            </a:r>
            <a:r>
              <a:rPr lang="en-GB" dirty="0" err="1" smtClean="0"/>
              <a:t>melhoraria</a:t>
            </a:r>
            <a:r>
              <a:rPr lang="en-GB" dirty="0" smtClean="0"/>
              <a:t>? </a:t>
            </a:r>
          </a:p>
          <a:p>
            <a:r>
              <a:rPr lang="en-GB" b="1" dirty="0" smtClean="0"/>
              <a:t>Instruções para os alunos:</a:t>
            </a:r>
            <a:r>
              <a:rPr lang="en-GB" dirty="0" smtClean="0"/>
              <a:t> </a:t>
            </a:r>
            <a:r>
              <a:rPr lang="en-GB" dirty="0"/>
              <a:t>Seja criativo e </a:t>
            </a:r>
            <a:r>
              <a:rPr lang="en-GB" dirty="0" smtClean="0"/>
              <a:t>responda as seguintes questões:</a:t>
            </a:r>
          </a:p>
          <a:p>
            <a:pPr lvl="1"/>
            <a:r>
              <a:rPr lang="en-GB" dirty="0" smtClean="0"/>
              <a:t>Título do produto / serviço </a:t>
            </a:r>
            <a:r>
              <a:rPr lang="en-GB" i="1" dirty="0" smtClean="0"/>
              <a:t>(</a:t>
            </a:r>
            <a:r>
              <a:rPr lang="en-GB" i="1" dirty="0" smtClean="0">
                <a:solidFill>
                  <a:schemeClr val="accent2"/>
                </a:solidFill>
              </a:rPr>
              <a:t>um campo de texto</a:t>
            </a:r>
            <a:r>
              <a:rPr lang="en-GB" i="1" dirty="0" smtClean="0"/>
              <a:t>)</a:t>
            </a:r>
          </a:p>
          <a:p>
            <a:pPr lvl="1"/>
            <a:r>
              <a:rPr lang="en-GB" dirty="0"/>
              <a:t>Por que é necessário melhorá-lo?</a:t>
            </a:r>
            <a:r>
              <a:rPr lang="en-GB" dirty="0" smtClean="0"/>
              <a:t> </a:t>
            </a:r>
            <a:r>
              <a:rPr lang="en-GB" i="1" dirty="0" smtClean="0"/>
              <a:t>(</a:t>
            </a:r>
            <a:r>
              <a:rPr lang="en-GB" i="1" dirty="0" smtClean="0">
                <a:solidFill>
                  <a:schemeClr val="accent2"/>
                </a:solidFill>
              </a:rPr>
              <a:t>campo um comentário</a:t>
            </a:r>
            <a:r>
              <a:rPr lang="en-GB" i="1" dirty="0" smtClean="0"/>
              <a:t>)</a:t>
            </a:r>
          </a:p>
          <a:p>
            <a:pPr lvl="1"/>
            <a:r>
              <a:rPr lang="en-GB" dirty="0"/>
              <a:t>Como você melhorá-lo?</a:t>
            </a:r>
            <a:r>
              <a:rPr lang="en-GB" dirty="0" smtClean="0"/>
              <a:t> </a:t>
            </a:r>
            <a:r>
              <a:rPr lang="en-GB" i="1" dirty="0" smtClean="0"/>
              <a:t>(</a:t>
            </a:r>
            <a:r>
              <a:rPr lang="en-GB" i="1" dirty="0" smtClean="0">
                <a:solidFill>
                  <a:schemeClr val="accent2"/>
                </a:solidFill>
              </a:rPr>
              <a:t>campo um comentário</a:t>
            </a:r>
            <a:r>
              <a:rPr lang="en-GB" i="1" dirty="0" smtClean="0"/>
              <a:t>)</a:t>
            </a:r>
          </a:p>
          <a:p>
            <a:r>
              <a:rPr lang="en-GB" b="1" dirty="0" smtClean="0"/>
              <a:t>A interação com a plataforma:</a:t>
            </a:r>
            <a:r>
              <a:rPr lang="en-GB" dirty="0" smtClean="0"/>
              <a:t> os alunos são capazes de escrever as respostas online. As </a:t>
            </a:r>
            <a:r>
              <a:rPr lang="en-GB" dirty="0" err="1" smtClean="0"/>
              <a:t>respostas</a:t>
            </a:r>
            <a:r>
              <a:rPr lang="en-GB" dirty="0" smtClean="0"/>
              <a:t> </a:t>
            </a:r>
            <a:r>
              <a:rPr lang="en-GB" dirty="0" err="1" smtClean="0"/>
              <a:t>são</a:t>
            </a:r>
            <a:r>
              <a:rPr lang="en-GB" dirty="0" smtClean="0"/>
              <a:t> </a:t>
            </a:r>
            <a:r>
              <a:rPr lang="en-GB" dirty="0" err="1" smtClean="0"/>
              <a:t>armazenadas</a:t>
            </a:r>
            <a:r>
              <a:rPr lang="en-GB" dirty="0" smtClean="0"/>
              <a:t> na pasta / conta pessoal do aluno e </a:t>
            </a:r>
            <a:r>
              <a:rPr lang="en-GB" dirty="0" err="1" smtClean="0"/>
              <a:t>podem</a:t>
            </a:r>
            <a:r>
              <a:rPr lang="en-GB" dirty="0" smtClean="0"/>
              <a:t> </a:t>
            </a:r>
            <a:r>
              <a:rPr lang="en-GB" dirty="0" err="1" smtClean="0"/>
              <a:t>ser</a:t>
            </a:r>
            <a:r>
              <a:rPr lang="en-GB" dirty="0" smtClean="0"/>
              <a:t> </a:t>
            </a:r>
            <a:r>
              <a:rPr lang="en-GB" dirty="0" err="1" smtClean="0"/>
              <a:t>descarregadas</a:t>
            </a:r>
            <a:r>
              <a:rPr lang="en-GB" dirty="0" smtClean="0"/>
              <a:t> </a:t>
            </a:r>
            <a:r>
              <a:rPr lang="en-GB" dirty="0" err="1" smtClean="0"/>
              <a:t>depois</a:t>
            </a:r>
            <a:r>
              <a:rPr lang="en-GB" dirty="0" smtClean="0"/>
              <a:t>.</a:t>
            </a:r>
            <a:endParaRPr lang="it-IT" dirty="0"/>
          </a:p>
        </p:txBody>
      </p:sp>
    </p:spTree>
    <p:extLst>
      <p:ext uri="{BB962C8B-B14F-4D97-AF65-F5344CB8AC3E}">
        <p14:creationId xmlns:p14="http://schemas.microsoft.com/office/powerpoint/2010/main" val="27648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Final atividade do módulo </a:t>
            </a:r>
            <a:r>
              <a:rPr lang="it-IT" dirty="0" smtClean="0"/>
              <a:t/>
            </a:r>
            <a:br>
              <a:rPr lang="it-IT" dirty="0" smtClean="0"/>
            </a:br>
            <a:r>
              <a:rPr lang="it-IT" i="1" dirty="0" smtClean="0">
                <a:solidFill>
                  <a:schemeClr val="accent2"/>
                </a:solidFill>
              </a:rPr>
              <a:t>Oficina de grupo para ser </a:t>
            </a:r>
            <a:r>
              <a:rPr lang="it-IT" i="1" dirty="0" smtClean="0">
                <a:solidFill>
                  <a:schemeClr val="accent2"/>
                </a:solidFill>
              </a:rPr>
              <a:t>feita na Escola</a:t>
            </a:r>
            <a:endParaRPr lang="it-IT" i="1" dirty="0">
              <a:solidFill>
                <a:schemeClr val="accent2"/>
              </a:solidFill>
            </a:endParaRPr>
          </a:p>
        </p:txBody>
      </p:sp>
      <p:sp>
        <p:nvSpPr>
          <p:cNvPr id="3" name="Segnaposto contenuto 2"/>
          <p:cNvSpPr>
            <a:spLocks noGrp="1"/>
          </p:cNvSpPr>
          <p:nvPr>
            <p:ph idx="1"/>
          </p:nvPr>
        </p:nvSpPr>
        <p:spPr/>
        <p:txBody>
          <a:bodyPr>
            <a:normAutofit fontScale="92500" lnSpcReduction="10000"/>
          </a:bodyPr>
          <a:lstStyle/>
          <a:p>
            <a:pPr marL="0" indent="0" algn="just">
              <a:buNone/>
            </a:pPr>
            <a:r>
              <a:rPr lang="en-US" b="1" i="1" dirty="0" smtClean="0"/>
              <a:t>Orientação para </a:t>
            </a:r>
            <a:r>
              <a:rPr lang="en-US" b="1" i="1" dirty="0" err="1" smtClean="0"/>
              <a:t>os</a:t>
            </a:r>
            <a:r>
              <a:rPr lang="en-US" b="1" i="1" dirty="0" smtClean="0"/>
              <a:t> </a:t>
            </a:r>
            <a:r>
              <a:rPr lang="en-US" b="1" i="1" dirty="0" err="1" smtClean="0"/>
              <a:t>professores</a:t>
            </a:r>
            <a:endParaRPr lang="en-US" b="1" i="1" dirty="0" smtClean="0"/>
          </a:p>
          <a:p>
            <a:pPr marL="0" indent="0" algn="just">
              <a:buNone/>
            </a:pPr>
            <a:r>
              <a:rPr lang="en-US" dirty="0" smtClean="0"/>
              <a:t>Antes de </a:t>
            </a:r>
            <a:r>
              <a:rPr lang="en-US" dirty="0" err="1" smtClean="0"/>
              <a:t>organizar</a:t>
            </a:r>
            <a:r>
              <a:rPr lang="en-US" dirty="0" smtClean="0"/>
              <a:t> </a:t>
            </a:r>
            <a:r>
              <a:rPr lang="en-US" dirty="0"/>
              <a:t>a atividade final do Módulo 1, certifique-se que todos os </a:t>
            </a:r>
            <a:r>
              <a:rPr lang="en-US" dirty="0" err="1"/>
              <a:t>alunos</a:t>
            </a:r>
            <a:r>
              <a:rPr lang="en-US" dirty="0"/>
              <a:t> </a:t>
            </a:r>
            <a:r>
              <a:rPr lang="en-US" dirty="0" err="1" smtClean="0"/>
              <a:t>concluíram</a:t>
            </a:r>
            <a:r>
              <a:rPr lang="en-US" dirty="0" smtClean="0"/>
              <a:t> </a:t>
            </a:r>
            <a:r>
              <a:rPr lang="en-US" dirty="0"/>
              <a:t>as atividades on-line e exercícios relacionados</a:t>
            </a:r>
            <a:r>
              <a:rPr lang="en-US" dirty="0" smtClean="0"/>
              <a:t>.</a:t>
            </a:r>
          </a:p>
          <a:p>
            <a:pPr marL="0" indent="0" algn="just">
              <a:buNone/>
            </a:pPr>
            <a:r>
              <a:rPr lang="en-US" dirty="0" smtClean="0"/>
              <a:t>Peça-lhes para fazer o download das respostas fornecidas durante o módulo online.</a:t>
            </a:r>
          </a:p>
          <a:p>
            <a:pPr marL="0" indent="0" algn="just">
              <a:buNone/>
            </a:pPr>
            <a:r>
              <a:rPr lang="en-US" dirty="0" smtClean="0"/>
              <a:t>Então</a:t>
            </a:r>
            <a:r>
              <a:rPr lang="en-US" dirty="0"/>
              <a:t>, </a:t>
            </a:r>
            <a:r>
              <a:rPr lang="en-US" dirty="0" err="1" smtClean="0"/>
              <a:t>crie</a:t>
            </a:r>
            <a:r>
              <a:rPr lang="en-US" dirty="0" smtClean="0"/>
              <a:t> </a:t>
            </a:r>
            <a:r>
              <a:rPr lang="en-US" dirty="0" smtClean="0"/>
              <a:t>5 grupos de 4 alunos e </a:t>
            </a:r>
            <a:r>
              <a:rPr lang="en-US" dirty="0" err="1" smtClean="0"/>
              <a:t>facilite</a:t>
            </a:r>
            <a:r>
              <a:rPr lang="en-US" dirty="0" smtClean="0"/>
              <a:t> </a:t>
            </a:r>
            <a:r>
              <a:rPr lang="en-US" dirty="0"/>
              <a:t>a comparação entre os componentes do grupo. </a:t>
            </a:r>
            <a:endParaRPr lang="en-US" dirty="0" smtClean="0"/>
          </a:p>
          <a:p>
            <a:pPr marL="0" indent="0" algn="just">
              <a:buNone/>
            </a:pPr>
            <a:r>
              <a:rPr lang="en-US" b="1" dirty="0" smtClean="0">
                <a:solidFill>
                  <a:schemeClr val="accent2"/>
                </a:solidFill>
              </a:rPr>
              <a:t>O </a:t>
            </a:r>
            <a:r>
              <a:rPr lang="en-US" b="1" dirty="0">
                <a:solidFill>
                  <a:schemeClr val="accent2"/>
                </a:solidFill>
              </a:rPr>
              <a:t>objectivo final é que cada sub-grupo </a:t>
            </a:r>
            <a:r>
              <a:rPr lang="en-US" b="1" dirty="0" err="1">
                <a:solidFill>
                  <a:schemeClr val="accent2"/>
                </a:solidFill>
              </a:rPr>
              <a:t>nacional</a:t>
            </a:r>
            <a:r>
              <a:rPr lang="en-US" b="1" dirty="0">
                <a:solidFill>
                  <a:schemeClr val="accent2"/>
                </a:solidFill>
              </a:rPr>
              <a:t> </a:t>
            </a:r>
            <a:r>
              <a:rPr lang="en-US" b="1" dirty="0" err="1" smtClean="0">
                <a:solidFill>
                  <a:schemeClr val="accent2"/>
                </a:solidFill>
              </a:rPr>
              <a:t>identifique</a:t>
            </a:r>
            <a:r>
              <a:rPr lang="en-US" b="1" dirty="0" smtClean="0">
                <a:solidFill>
                  <a:schemeClr val="accent2"/>
                </a:solidFill>
              </a:rPr>
              <a:t> </a:t>
            </a:r>
            <a:r>
              <a:rPr lang="en-US" b="1" dirty="0">
                <a:solidFill>
                  <a:schemeClr val="accent2"/>
                </a:solidFill>
              </a:rPr>
              <a:t>uma ideia de negócio a </a:t>
            </a:r>
            <a:r>
              <a:rPr lang="en-US" b="1" dirty="0" err="1">
                <a:solidFill>
                  <a:schemeClr val="accent2"/>
                </a:solidFill>
              </a:rPr>
              <a:t>ser</a:t>
            </a:r>
            <a:r>
              <a:rPr lang="en-US" b="1" dirty="0">
                <a:solidFill>
                  <a:schemeClr val="accent2"/>
                </a:solidFill>
              </a:rPr>
              <a:t> </a:t>
            </a:r>
            <a:r>
              <a:rPr lang="en-US" b="1" dirty="0" err="1" smtClean="0">
                <a:solidFill>
                  <a:schemeClr val="accent2"/>
                </a:solidFill>
              </a:rPr>
              <a:t>apresentada</a:t>
            </a:r>
            <a:r>
              <a:rPr lang="en-US" b="1" dirty="0" smtClean="0">
                <a:solidFill>
                  <a:schemeClr val="accent2"/>
                </a:solidFill>
              </a:rPr>
              <a:t> </a:t>
            </a:r>
            <a:r>
              <a:rPr lang="en-US" b="1" dirty="0">
                <a:solidFill>
                  <a:schemeClr val="accent2"/>
                </a:solidFill>
              </a:rPr>
              <a:t>durante a reunião em outubro. </a:t>
            </a:r>
            <a:r>
              <a:rPr lang="en-US" dirty="0"/>
              <a:t>A atividade deve </a:t>
            </a:r>
            <a:r>
              <a:rPr lang="en-US" dirty="0" err="1"/>
              <a:t>ser</a:t>
            </a:r>
            <a:r>
              <a:rPr lang="en-US" dirty="0"/>
              <a:t> </a:t>
            </a:r>
            <a:r>
              <a:rPr lang="en-US" dirty="0" err="1" smtClean="0"/>
              <a:t>organizada</a:t>
            </a:r>
            <a:r>
              <a:rPr lang="en-US" dirty="0" smtClean="0"/>
              <a:t> </a:t>
            </a:r>
            <a:r>
              <a:rPr lang="en-US" dirty="0" err="1" smtClean="0"/>
              <a:t>próxima</a:t>
            </a:r>
            <a:r>
              <a:rPr lang="en-US" dirty="0" smtClean="0"/>
              <a:t> </a:t>
            </a:r>
            <a:r>
              <a:rPr lang="en-US" dirty="0"/>
              <a:t>da mobilidade transnacional mas com o tempo </a:t>
            </a:r>
            <a:r>
              <a:rPr lang="en-US" dirty="0" err="1" smtClean="0"/>
              <a:t>suficiente</a:t>
            </a:r>
            <a:r>
              <a:rPr lang="en-US" dirty="0" smtClean="0"/>
              <a:t> para </a:t>
            </a:r>
            <a:r>
              <a:rPr lang="en-US" dirty="0"/>
              <a:t>identificar os alunos participantes.</a:t>
            </a:r>
            <a:endParaRPr lang="it-IT" dirty="0"/>
          </a:p>
          <a:p>
            <a:pPr algn="just"/>
            <a:endParaRPr lang="it-IT" dirty="0"/>
          </a:p>
        </p:txBody>
      </p:sp>
    </p:spTree>
    <p:extLst>
      <p:ext uri="{BB962C8B-B14F-4D97-AF65-F5344CB8AC3E}">
        <p14:creationId xmlns:p14="http://schemas.microsoft.com/office/powerpoint/2010/main" val="2059088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514350" lvl="0" indent="-514350" algn="just">
              <a:buFont typeface="+mj-lt"/>
              <a:buAutoNum type="arabicPeriod"/>
            </a:pPr>
            <a:r>
              <a:rPr lang="en-US" dirty="0" err="1" smtClean="0"/>
              <a:t>Após</a:t>
            </a:r>
            <a:r>
              <a:rPr lang="en-US" dirty="0" smtClean="0"/>
              <a:t> </a:t>
            </a:r>
            <a:r>
              <a:rPr lang="en-US" dirty="0"/>
              <a:t>ter criado os subgrupos, pedir aos alunos para </a:t>
            </a:r>
            <a:r>
              <a:rPr lang="en-US" dirty="0" err="1" smtClean="0"/>
              <a:t>compararem</a:t>
            </a:r>
            <a:r>
              <a:rPr lang="en-US" dirty="0" smtClean="0"/>
              <a:t> </a:t>
            </a:r>
            <a:r>
              <a:rPr lang="en-US" dirty="0"/>
              <a:t>os resultados dos exercícios realizados no módulo 1 (</a:t>
            </a:r>
            <a:r>
              <a:rPr lang="en-US" dirty="0" err="1"/>
              <a:t>cada</a:t>
            </a:r>
            <a:r>
              <a:rPr lang="en-US" dirty="0"/>
              <a:t> </a:t>
            </a:r>
            <a:r>
              <a:rPr lang="en-US" dirty="0" err="1" smtClean="0"/>
              <a:t>aluno</a:t>
            </a:r>
            <a:r>
              <a:rPr lang="en-US" dirty="0" smtClean="0"/>
              <a:t> </a:t>
            </a:r>
            <a:r>
              <a:rPr lang="en-US" dirty="0" err="1" smtClean="0"/>
              <a:t>apresenta</a:t>
            </a:r>
            <a:r>
              <a:rPr lang="en-US" dirty="0" smtClean="0"/>
              <a:t> </a:t>
            </a:r>
            <a:r>
              <a:rPr lang="en-US" dirty="0"/>
              <a:t>os </a:t>
            </a:r>
            <a:r>
              <a:rPr lang="en-US" dirty="0" err="1"/>
              <a:t>resultados</a:t>
            </a:r>
            <a:r>
              <a:rPr lang="en-US" dirty="0"/>
              <a:t> </a:t>
            </a:r>
            <a:r>
              <a:rPr lang="en-US" dirty="0" err="1" smtClean="0"/>
              <a:t>ao</a:t>
            </a:r>
            <a:r>
              <a:rPr lang="en-US" dirty="0" smtClean="0"/>
              <a:t> </a:t>
            </a:r>
            <a:r>
              <a:rPr lang="en-US" dirty="0"/>
              <a:t>resto do grupo) - 1 </a:t>
            </a:r>
            <a:r>
              <a:rPr lang="en-US" dirty="0" smtClean="0"/>
              <a:t>hora;</a:t>
            </a:r>
            <a:endParaRPr lang="en-US" dirty="0" smtClean="0"/>
          </a:p>
          <a:p>
            <a:pPr marL="514350" lvl="0" indent="-514350" algn="just">
              <a:buFont typeface="+mj-lt"/>
              <a:buAutoNum type="arabicPeriod"/>
            </a:pPr>
            <a:endParaRPr lang="it-IT" sz="2000" dirty="0"/>
          </a:p>
          <a:p>
            <a:pPr marL="514350" lvl="0" indent="-514350" algn="just">
              <a:buFont typeface="+mj-lt"/>
              <a:buAutoNum type="arabicPeriod"/>
            </a:pPr>
            <a:r>
              <a:rPr lang="en-US" dirty="0" smtClean="0"/>
              <a:t>O </a:t>
            </a:r>
            <a:r>
              <a:rPr lang="en-US" dirty="0" err="1"/>
              <a:t>grupo</a:t>
            </a:r>
            <a:r>
              <a:rPr lang="en-US" dirty="0"/>
              <a:t> </a:t>
            </a:r>
            <a:r>
              <a:rPr lang="en-US" dirty="0" err="1" smtClean="0"/>
              <a:t>cria</a:t>
            </a:r>
            <a:r>
              <a:rPr lang="en-US" dirty="0" smtClean="0"/>
              <a:t> </a:t>
            </a:r>
            <a:r>
              <a:rPr lang="en-US" dirty="0"/>
              <a:t>um cartaz com as informações mais </a:t>
            </a:r>
            <a:r>
              <a:rPr lang="en-US" dirty="0" err="1"/>
              <a:t>relevantes</a:t>
            </a:r>
            <a:r>
              <a:rPr lang="en-US" dirty="0"/>
              <a:t> </a:t>
            </a:r>
            <a:r>
              <a:rPr lang="en-US" dirty="0" err="1" smtClean="0"/>
              <a:t>surgidas</a:t>
            </a:r>
            <a:r>
              <a:rPr lang="en-US" dirty="0" smtClean="0"/>
              <a:t> </a:t>
            </a:r>
            <a:r>
              <a:rPr lang="en-US" dirty="0"/>
              <a:t>durante a atividade anterior, selecionando três ideias de negócio. - 1 </a:t>
            </a:r>
            <a:r>
              <a:rPr lang="en-US" dirty="0" smtClean="0"/>
              <a:t>hora; </a:t>
            </a:r>
            <a:endParaRPr lang="en-US" dirty="0" smtClean="0"/>
          </a:p>
          <a:p>
            <a:pPr marL="514350" lvl="0" indent="-514350" algn="just">
              <a:buFont typeface="+mj-lt"/>
              <a:buAutoNum type="arabicPeriod"/>
            </a:pPr>
            <a:endParaRPr lang="it-IT" sz="2000" dirty="0"/>
          </a:p>
          <a:p>
            <a:pPr marL="514350" lvl="0" indent="-514350" algn="just">
              <a:buFont typeface="+mj-lt"/>
              <a:buAutoNum type="arabicPeriod"/>
            </a:pPr>
            <a:r>
              <a:rPr lang="en-US" dirty="0"/>
              <a:t>Cada grupo apresentará o cartaz e as ideias de negócio para os outros </a:t>
            </a:r>
            <a:r>
              <a:rPr lang="en-US" dirty="0" err="1" smtClean="0"/>
              <a:t>alunos</a:t>
            </a:r>
            <a:r>
              <a:rPr lang="en-US" dirty="0" smtClean="0"/>
              <a:t>, </a:t>
            </a:r>
            <a:r>
              <a:rPr lang="en-US" dirty="0"/>
              <a:t>que são convidados a votar para a melhor ideia de negócio. - 1 </a:t>
            </a:r>
            <a:r>
              <a:rPr lang="en-US" dirty="0" smtClean="0"/>
              <a:t>hora;</a:t>
            </a:r>
            <a:endParaRPr lang="it-IT" sz="2000" dirty="0" smtClean="0"/>
          </a:p>
        </p:txBody>
      </p:sp>
      <p:sp>
        <p:nvSpPr>
          <p:cNvPr id="4" name="Titolo 1"/>
          <p:cNvSpPr>
            <a:spLocks noGrp="1"/>
          </p:cNvSpPr>
          <p:nvPr>
            <p:ph type="title"/>
          </p:nvPr>
        </p:nvSpPr>
        <p:spPr/>
        <p:txBody>
          <a:bodyPr>
            <a:normAutofit fontScale="90000"/>
          </a:bodyPr>
          <a:lstStyle/>
          <a:p>
            <a:r>
              <a:rPr lang="it-IT" b="1" dirty="0" smtClean="0"/>
              <a:t>Atividade </a:t>
            </a:r>
            <a:r>
              <a:rPr lang="it-IT" b="1" dirty="0"/>
              <a:t>Final do </a:t>
            </a:r>
            <a:r>
              <a:rPr lang="it-IT" b="1" dirty="0" smtClean="0"/>
              <a:t>Módulo </a:t>
            </a:r>
            <a:r>
              <a:rPr lang="it-IT" dirty="0" smtClean="0"/>
              <a:t/>
            </a:r>
            <a:br>
              <a:rPr lang="it-IT" dirty="0" smtClean="0"/>
            </a:br>
            <a:r>
              <a:rPr lang="en-GB" sz="3600" i="1" dirty="0" smtClean="0">
                <a:solidFill>
                  <a:schemeClr val="accent2"/>
                </a:solidFill>
              </a:rPr>
              <a:t>Etapas para a </a:t>
            </a:r>
            <a:r>
              <a:rPr lang="en-GB" sz="3600" i="1" dirty="0" err="1" smtClean="0">
                <a:solidFill>
                  <a:schemeClr val="accent2"/>
                </a:solidFill>
              </a:rPr>
              <a:t>implementação</a:t>
            </a:r>
            <a:r>
              <a:rPr lang="en-GB" sz="3600" i="1" dirty="0" smtClean="0">
                <a:solidFill>
                  <a:schemeClr val="accent2"/>
                </a:solidFill>
              </a:rPr>
              <a:t> </a:t>
            </a:r>
            <a:r>
              <a:rPr lang="en-GB" sz="3600" i="1" dirty="0" smtClean="0">
                <a:solidFill>
                  <a:schemeClr val="accent2"/>
                </a:solidFill>
              </a:rPr>
              <a:t>do </a:t>
            </a:r>
            <a:r>
              <a:rPr lang="en-GB" sz="3600" i="1" dirty="0" err="1" smtClean="0">
                <a:solidFill>
                  <a:schemeClr val="accent2"/>
                </a:solidFill>
              </a:rPr>
              <a:t>projeto</a:t>
            </a:r>
            <a:r>
              <a:rPr lang="en-GB" sz="3600" i="1" dirty="0" smtClean="0">
                <a:solidFill>
                  <a:schemeClr val="accent2"/>
                </a:solidFill>
              </a:rPr>
              <a:t> (4 </a:t>
            </a:r>
            <a:r>
              <a:rPr lang="en-GB" sz="3600" i="1" dirty="0" smtClean="0">
                <a:solidFill>
                  <a:schemeClr val="accent2"/>
                </a:solidFill>
              </a:rPr>
              <a:t>horas </a:t>
            </a:r>
            <a:r>
              <a:rPr lang="en-GB" sz="3600" i="1" dirty="0" err="1" smtClean="0">
                <a:solidFill>
                  <a:schemeClr val="accent2"/>
                </a:solidFill>
              </a:rPr>
              <a:t>exigidas</a:t>
            </a:r>
            <a:r>
              <a:rPr lang="en-GB" sz="3600" i="1" dirty="0" smtClean="0">
                <a:solidFill>
                  <a:schemeClr val="accent2"/>
                </a:solidFill>
              </a:rPr>
              <a:t>)</a:t>
            </a:r>
            <a:endParaRPr lang="it-IT" sz="3600" i="1" dirty="0">
              <a:solidFill>
                <a:schemeClr val="accent2"/>
              </a:solidFill>
            </a:endParaRPr>
          </a:p>
        </p:txBody>
      </p:sp>
    </p:spTree>
    <p:extLst>
      <p:ext uri="{BB962C8B-B14F-4D97-AF65-F5344CB8AC3E}">
        <p14:creationId xmlns:p14="http://schemas.microsoft.com/office/powerpoint/2010/main" val="2955735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825625"/>
            <a:ext cx="10515600" cy="4899640"/>
          </a:xfrm>
        </p:spPr>
        <p:txBody>
          <a:bodyPr>
            <a:normAutofit fontScale="92500"/>
          </a:bodyPr>
          <a:lstStyle/>
          <a:p>
            <a:pPr marL="514350" lvl="0" indent="-514350" algn="just">
              <a:buFont typeface="+mj-lt"/>
              <a:buAutoNum type="arabicPeriod" startAt="4"/>
            </a:pPr>
            <a:r>
              <a:rPr lang="en-US" dirty="0" smtClean="0"/>
              <a:t>Com base na ideia de </a:t>
            </a:r>
            <a:r>
              <a:rPr lang="en-US" dirty="0" err="1" smtClean="0"/>
              <a:t>negócio</a:t>
            </a:r>
            <a:r>
              <a:rPr lang="en-US" dirty="0" smtClean="0"/>
              <a:t> </a:t>
            </a:r>
            <a:r>
              <a:rPr lang="en-US" dirty="0" err="1" smtClean="0"/>
              <a:t>selecionada</a:t>
            </a:r>
            <a:r>
              <a:rPr lang="en-US" dirty="0" smtClean="0"/>
              <a:t> </a:t>
            </a:r>
            <a:r>
              <a:rPr lang="en-US" dirty="0" smtClean="0"/>
              <a:t>os sub-</a:t>
            </a:r>
            <a:r>
              <a:rPr lang="en-US" dirty="0" err="1" smtClean="0"/>
              <a:t>grupos</a:t>
            </a:r>
            <a:r>
              <a:rPr lang="en-US" dirty="0" smtClean="0"/>
              <a:t> </a:t>
            </a:r>
            <a:r>
              <a:rPr lang="en-US" dirty="0" err="1" smtClean="0"/>
              <a:t>completam</a:t>
            </a:r>
            <a:r>
              <a:rPr lang="en-US" dirty="0" smtClean="0"/>
              <a:t> </a:t>
            </a:r>
            <a:r>
              <a:rPr lang="en-US" dirty="0" smtClean="0"/>
              <a:t>um módulo on-line que irá incluir as seguintes informações:</a:t>
            </a:r>
            <a:endParaRPr lang="it-IT" sz="2000" dirty="0" smtClean="0"/>
          </a:p>
          <a:p>
            <a:pPr lvl="1" algn="just"/>
            <a:r>
              <a:rPr lang="en-US" dirty="0" smtClean="0"/>
              <a:t>Título da ideia</a:t>
            </a:r>
            <a:endParaRPr lang="it-IT" sz="1800" dirty="0" smtClean="0"/>
          </a:p>
          <a:p>
            <a:pPr lvl="1" algn="just"/>
            <a:r>
              <a:rPr lang="en-US" dirty="0" smtClean="0"/>
              <a:t>Breve descrição (o que, como, porquê, para quem)</a:t>
            </a:r>
            <a:endParaRPr lang="it-IT" sz="1800" dirty="0" smtClean="0"/>
          </a:p>
          <a:p>
            <a:pPr lvl="1" algn="just"/>
            <a:r>
              <a:rPr lang="en-US" dirty="0" smtClean="0"/>
              <a:t>A composição da </a:t>
            </a:r>
            <a:r>
              <a:rPr lang="en-US" dirty="0" err="1" smtClean="0"/>
              <a:t>equipa</a:t>
            </a:r>
            <a:endParaRPr lang="it-IT" sz="1800" dirty="0" smtClean="0"/>
          </a:p>
          <a:p>
            <a:pPr marL="1165225" lvl="2" indent="-250825" algn="just">
              <a:buFont typeface="+mj-lt"/>
              <a:buAutoNum type="arabicPeriod"/>
            </a:pPr>
            <a:r>
              <a:rPr lang="en-US" b="1" dirty="0" smtClean="0">
                <a:solidFill>
                  <a:schemeClr val="accent2"/>
                </a:solidFill>
              </a:rPr>
              <a:t>Líder da </a:t>
            </a:r>
            <a:r>
              <a:rPr lang="en-US" b="1" dirty="0" err="1" smtClean="0">
                <a:solidFill>
                  <a:schemeClr val="accent2"/>
                </a:solidFill>
              </a:rPr>
              <a:t>equipa</a:t>
            </a:r>
            <a:r>
              <a:rPr lang="en-US" b="1" dirty="0" smtClean="0">
                <a:solidFill>
                  <a:schemeClr val="accent2"/>
                </a:solidFill>
              </a:rPr>
              <a:t>: </a:t>
            </a:r>
            <a:r>
              <a:rPr lang="en-US" b="1" dirty="0" smtClean="0">
                <a:solidFill>
                  <a:schemeClr val="accent2"/>
                </a:solidFill>
              </a:rPr>
              <a:t>o estudante que participou na reunião em Itália (responsável pela coordenação da </a:t>
            </a:r>
            <a:r>
              <a:rPr lang="en-US" b="1" dirty="0" err="1" smtClean="0">
                <a:solidFill>
                  <a:schemeClr val="accent2"/>
                </a:solidFill>
              </a:rPr>
              <a:t>equipa</a:t>
            </a:r>
            <a:r>
              <a:rPr lang="en-US" b="1" dirty="0" smtClean="0">
                <a:solidFill>
                  <a:schemeClr val="accent2"/>
                </a:solidFill>
              </a:rPr>
              <a:t> </a:t>
            </a:r>
            <a:r>
              <a:rPr lang="en-US" b="1" dirty="0" smtClean="0">
                <a:solidFill>
                  <a:schemeClr val="accent2"/>
                </a:solidFill>
              </a:rPr>
              <a:t>nacional e da comunicação com os estudantes internacionais)</a:t>
            </a:r>
            <a:endParaRPr lang="it-IT" sz="1600" b="1" dirty="0" smtClean="0">
              <a:solidFill>
                <a:schemeClr val="accent2"/>
              </a:solidFill>
            </a:endParaRPr>
          </a:p>
          <a:p>
            <a:pPr marL="1165225" lvl="2" indent="-250825" algn="just">
              <a:buFont typeface="+mj-lt"/>
              <a:buAutoNum type="arabicPeriod"/>
            </a:pPr>
            <a:r>
              <a:rPr lang="en-US" dirty="0" smtClean="0"/>
              <a:t>Diretor de marketing (responsável pela pesquisa de mercado e análise - </a:t>
            </a:r>
            <a:r>
              <a:rPr lang="en-US" b="1" dirty="0" smtClean="0"/>
              <a:t>capaz de criar um questionário, analisar os resultados e criar um relatório com gráficos</a:t>
            </a:r>
            <a:r>
              <a:rPr lang="en-US" dirty="0" smtClean="0"/>
              <a:t>)</a:t>
            </a:r>
            <a:endParaRPr lang="it-IT" sz="1600" dirty="0" smtClean="0"/>
          </a:p>
          <a:p>
            <a:pPr marL="1165225" lvl="2" indent="-250825" algn="just">
              <a:buFont typeface="+mj-lt"/>
              <a:buAutoNum type="arabicPeriod"/>
            </a:pPr>
            <a:r>
              <a:rPr lang="en-US" dirty="0" smtClean="0"/>
              <a:t>Diretor de comunicação: (</a:t>
            </a:r>
            <a:r>
              <a:rPr lang="en-US" b="1" dirty="0" smtClean="0"/>
              <a:t>com habilidades gráficas e </a:t>
            </a:r>
            <a:r>
              <a:rPr lang="en-US" b="1" dirty="0" err="1" smtClean="0"/>
              <a:t>conhecimentos</a:t>
            </a:r>
            <a:r>
              <a:rPr lang="en-US" b="1" dirty="0" smtClean="0"/>
              <a:t> de </a:t>
            </a:r>
            <a:r>
              <a:rPr lang="en-US" b="1" dirty="0" smtClean="0"/>
              <a:t>redes sociais</a:t>
            </a:r>
            <a:r>
              <a:rPr lang="en-US" dirty="0" smtClean="0"/>
              <a:t> - Responsável pela elaboração das apresentações PPT)</a:t>
            </a:r>
            <a:endParaRPr lang="it-IT" sz="1600" dirty="0" smtClean="0"/>
          </a:p>
          <a:p>
            <a:pPr marL="1165225" lvl="2" indent="-250825" algn="just">
              <a:buFont typeface="+mj-lt"/>
              <a:buAutoNum type="arabicPeriod"/>
            </a:pPr>
            <a:r>
              <a:rPr lang="en-US" dirty="0" smtClean="0"/>
              <a:t>Gerente administrativo: (responsável pelos aspectos administrativos e financeiros, bem como a preparação final do plano de negócios)</a:t>
            </a:r>
            <a:endParaRPr lang="it-IT" sz="1600" dirty="0"/>
          </a:p>
          <a:p>
            <a:pPr marL="1165225" lvl="2" indent="-250825" algn="just">
              <a:buFont typeface="+mj-lt"/>
              <a:buAutoNum type="arabicPeriod"/>
            </a:pPr>
            <a:r>
              <a:rPr lang="en-US" dirty="0" smtClean="0"/>
              <a:t>Gestor de </a:t>
            </a:r>
            <a:r>
              <a:rPr lang="en-US" dirty="0" err="1" smtClean="0"/>
              <a:t>produção</a:t>
            </a:r>
            <a:r>
              <a:rPr lang="en-US" dirty="0" smtClean="0"/>
              <a:t> / </a:t>
            </a:r>
            <a:r>
              <a:rPr lang="en-US" dirty="0" smtClean="0"/>
              <a:t>operação (responsável pela descrição detalhada do produto / serviço, incluindo a escolha do local, identificação dos recursos humanos necessários, etc ...)</a:t>
            </a:r>
            <a:endParaRPr lang="it-IT" dirty="0"/>
          </a:p>
        </p:txBody>
      </p:sp>
      <p:sp>
        <p:nvSpPr>
          <p:cNvPr id="4" name="Titolo 1"/>
          <p:cNvSpPr>
            <a:spLocks noGrp="1"/>
          </p:cNvSpPr>
          <p:nvPr>
            <p:ph type="title"/>
          </p:nvPr>
        </p:nvSpPr>
        <p:spPr>
          <a:xfrm>
            <a:off x="280219" y="365125"/>
            <a:ext cx="11547987" cy="1325563"/>
          </a:xfrm>
        </p:spPr>
        <p:txBody>
          <a:bodyPr>
            <a:normAutofit/>
          </a:bodyPr>
          <a:lstStyle/>
          <a:p>
            <a:r>
              <a:rPr lang="it-IT" sz="3600" b="1" dirty="0"/>
              <a:t>Atividade Final do Módulo </a:t>
            </a:r>
            <a:r>
              <a:rPr lang="it-IT" sz="3600" dirty="0"/>
              <a:t/>
            </a:r>
            <a:br>
              <a:rPr lang="it-IT" sz="3600" dirty="0"/>
            </a:br>
            <a:r>
              <a:rPr lang="en-GB" sz="3600" i="1" dirty="0" err="1">
                <a:solidFill>
                  <a:schemeClr val="accent2"/>
                </a:solidFill>
              </a:rPr>
              <a:t>Etapas</a:t>
            </a:r>
            <a:r>
              <a:rPr lang="en-GB" sz="3600" i="1" dirty="0">
                <a:solidFill>
                  <a:schemeClr val="accent2"/>
                </a:solidFill>
              </a:rPr>
              <a:t> para a </a:t>
            </a:r>
            <a:r>
              <a:rPr lang="en-GB" sz="3600" i="1" dirty="0" err="1">
                <a:solidFill>
                  <a:schemeClr val="accent2"/>
                </a:solidFill>
              </a:rPr>
              <a:t>implementação</a:t>
            </a:r>
            <a:r>
              <a:rPr lang="en-GB" sz="3600" i="1" dirty="0">
                <a:solidFill>
                  <a:schemeClr val="accent2"/>
                </a:solidFill>
              </a:rPr>
              <a:t> do </a:t>
            </a:r>
            <a:r>
              <a:rPr lang="en-GB" sz="3600" i="1" dirty="0" err="1">
                <a:solidFill>
                  <a:schemeClr val="accent2"/>
                </a:solidFill>
              </a:rPr>
              <a:t>projeto</a:t>
            </a:r>
            <a:r>
              <a:rPr lang="en-GB" sz="3600" i="1" dirty="0">
                <a:solidFill>
                  <a:schemeClr val="accent2"/>
                </a:solidFill>
              </a:rPr>
              <a:t> (4 horas </a:t>
            </a:r>
            <a:r>
              <a:rPr lang="en-GB" sz="3600" i="1" dirty="0" err="1">
                <a:solidFill>
                  <a:schemeClr val="accent2"/>
                </a:solidFill>
              </a:rPr>
              <a:t>exigidas</a:t>
            </a:r>
            <a:r>
              <a:rPr lang="en-GB" sz="3600" i="1" dirty="0">
                <a:solidFill>
                  <a:schemeClr val="accent2"/>
                </a:solidFill>
              </a:rPr>
              <a:t>)</a:t>
            </a:r>
            <a:endParaRPr lang="it-IT" sz="3600" i="1" dirty="0">
              <a:solidFill>
                <a:schemeClr val="accent2"/>
              </a:solidFill>
            </a:endParaRPr>
          </a:p>
        </p:txBody>
      </p:sp>
    </p:spTree>
    <p:extLst>
      <p:ext uri="{BB962C8B-B14F-4D97-AF65-F5344CB8AC3E}">
        <p14:creationId xmlns:p14="http://schemas.microsoft.com/office/powerpoint/2010/main" val="3617153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en-US" dirty="0"/>
              <a:t>O principal </a:t>
            </a:r>
            <a:r>
              <a:rPr lang="en-US" dirty="0" err="1" smtClean="0"/>
              <a:t>objetivo</a:t>
            </a:r>
            <a:r>
              <a:rPr lang="en-US" dirty="0" smtClean="0"/>
              <a:t> </a:t>
            </a:r>
            <a:r>
              <a:rPr lang="en-US" dirty="0"/>
              <a:t>da mobilidade transnacional será a composição dos grupos empresariais </a:t>
            </a:r>
            <a:r>
              <a:rPr lang="en-US" dirty="0" err="1"/>
              <a:t>transnacionais</a:t>
            </a:r>
            <a:r>
              <a:rPr lang="en-US" dirty="0"/>
              <a:t> </a:t>
            </a:r>
            <a:r>
              <a:rPr lang="en-US" dirty="0" smtClean="0"/>
              <a:t>e a </a:t>
            </a:r>
            <a:r>
              <a:rPr lang="en-US" dirty="0"/>
              <a:t>identificação das ideias de negócio transnacionais. </a:t>
            </a:r>
            <a:r>
              <a:rPr lang="en-US" i="1" u="sng" dirty="0"/>
              <a:t>É aconselhável que a </a:t>
            </a:r>
            <a:r>
              <a:rPr lang="en-US" i="1" u="sng" dirty="0" err="1"/>
              <a:t>reunião</a:t>
            </a:r>
            <a:r>
              <a:rPr lang="en-US" i="1" u="sng" dirty="0"/>
              <a:t> </a:t>
            </a:r>
            <a:r>
              <a:rPr lang="en-US" i="1" u="sng" dirty="0" err="1" smtClean="0"/>
              <a:t>seja</a:t>
            </a:r>
            <a:r>
              <a:rPr lang="en-US" i="1" u="sng" dirty="0" smtClean="0"/>
              <a:t> </a:t>
            </a:r>
            <a:r>
              <a:rPr lang="en-US" i="1" u="sng" dirty="0"/>
              <a:t>participado pelos diretores de marketing de cada sub-grupos nacionais. Se uma </a:t>
            </a:r>
            <a:r>
              <a:rPr lang="en-US" i="1" u="sng" dirty="0" err="1"/>
              <a:t>escola</a:t>
            </a:r>
            <a:r>
              <a:rPr lang="en-US" i="1" u="sng" dirty="0"/>
              <a:t> </a:t>
            </a:r>
            <a:r>
              <a:rPr lang="en-US" i="1" u="sng" dirty="0" err="1" smtClean="0"/>
              <a:t>quiser</a:t>
            </a:r>
            <a:r>
              <a:rPr lang="en-US" i="1" u="sng" dirty="0" smtClean="0"/>
              <a:t> </a:t>
            </a:r>
            <a:r>
              <a:rPr lang="en-US" i="1" u="sng" dirty="0"/>
              <a:t>trazer estudantes adicionais, sugerimos que </a:t>
            </a:r>
            <a:r>
              <a:rPr lang="en-US" i="1" u="sng" dirty="0" err="1" smtClean="0"/>
              <a:t>escolha</a:t>
            </a:r>
            <a:r>
              <a:rPr lang="en-US" i="1" u="sng" dirty="0" smtClean="0"/>
              <a:t> </a:t>
            </a:r>
            <a:r>
              <a:rPr lang="en-US" i="1" u="sng" dirty="0"/>
              <a:t>o </a:t>
            </a:r>
            <a:r>
              <a:rPr lang="en-US" i="1" u="sng" dirty="0" smtClean="0"/>
              <a:t>gestor de </a:t>
            </a:r>
            <a:r>
              <a:rPr lang="en-US" i="1" u="sng" dirty="0"/>
              <a:t>produção / operação.</a:t>
            </a:r>
            <a:r>
              <a:rPr lang="en-US" dirty="0"/>
              <a:t> Uma descrição detalhada das </a:t>
            </a:r>
            <a:r>
              <a:rPr lang="en-US" dirty="0" err="1"/>
              <a:t>atividades</a:t>
            </a:r>
            <a:r>
              <a:rPr lang="en-US" dirty="0"/>
              <a:t> </a:t>
            </a:r>
            <a:r>
              <a:rPr lang="en-US" dirty="0" smtClean="0"/>
              <a:t>do workshop </a:t>
            </a:r>
            <a:r>
              <a:rPr lang="en-US" dirty="0"/>
              <a:t>serão preparadas e distribuídas entre os parceiros, em agosto de 2015.</a:t>
            </a:r>
            <a:endParaRPr lang="it-IT" dirty="0"/>
          </a:p>
          <a:p>
            <a:pPr algn="just"/>
            <a:r>
              <a:rPr lang="en-US" b="1" dirty="0"/>
              <a:t>Quando os </a:t>
            </a:r>
            <a:r>
              <a:rPr lang="en-US" b="1" dirty="0" err="1"/>
              <a:t>alunos</a:t>
            </a:r>
            <a:r>
              <a:rPr lang="en-US" b="1" dirty="0"/>
              <a:t> </a:t>
            </a:r>
            <a:r>
              <a:rPr lang="en-US" b="1" dirty="0" err="1" smtClean="0"/>
              <a:t>voltarem</a:t>
            </a:r>
            <a:r>
              <a:rPr lang="en-US" b="1" dirty="0" smtClean="0"/>
              <a:t> para a </a:t>
            </a:r>
            <a:r>
              <a:rPr lang="en-US" b="1" dirty="0"/>
              <a:t>escola, uma atividade de grupo final deve ser organizada de forma a apresentar os resultados da mobilidade e </a:t>
            </a:r>
            <a:r>
              <a:rPr lang="en-US" b="1" dirty="0" smtClean="0"/>
              <a:t>as </a:t>
            </a:r>
            <a:r>
              <a:rPr lang="en-US" b="1" dirty="0" err="1"/>
              <a:t>cinco</a:t>
            </a:r>
            <a:r>
              <a:rPr lang="en-US" b="1" dirty="0"/>
              <a:t> </a:t>
            </a:r>
            <a:r>
              <a:rPr lang="en-US" b="1" dirty="0" err="1" smtClean="0"/>
              <a:t>ideias</a:t>
            </a:r>
            <a:r>
              <a:rPr lang="en-US" b="1" dirty="0" smtClean="0"/>
              <a:t> </a:t>
            </a:r>
            <a:r>
              <a:rPr lang="en-US" b="1" dirty="0"/>
              <a:t>de </a:t>
            </a:r>
            <a:r>
              <a:rPr lang="en-US" b="1" dirty="0" err="1"/>
              <a:t>negócios</a:t>
            </a:r>
            <a:r>
              <a:rPr lang="en-US" b="1" dirty="0"/>
              <a:t> </a:t>
            </a:r>
            <a:r>
              <a:rPr lang="en-US" b="1" dirty="0" err="1" smtClean="0"/>
              <a:t>transnacionais</a:t>
            </a:r>
            <a:r>
              <a:rPr lang="en-US" b="1" dirty="0"/>
              <a:t> </a:t>
            </a:r>
            <a:r>
              <a:rPr lang="en-US" b="1" dirty="0" err="1" smtClean="0"/>
              <a:t>selecionadas</a:t>
            </a:r>
            <a:r>
              <a:rPr lang="en-US" b="1" dirty="0" smtClean="0"/>
              <a:t>.</a:t>
            </a:r>
            <a:endParaRPr lang="it-IT" dirty="0"/>
          </a:p>
        </p:txBody>
      </p:sp>
      <p:sp>
        <p:nvSpPr>
          <p:cNvPr id="4" name="Titolo 1"/>
          <p:cNvSpPr>
            <a:spLocks noGrp="1"/>
          </p:cNvSpPr>
          <p:nvPr>
            <p:ph type="title"/>
          </p:nvPr>
        </p:nvSpPr>
        <p:spPr/>
        <p:txBody>
          <a:bodyPr>
            <a:normAutofit/>
          </a:bodyPr>
          <a:lstStyle/>
          <a:p>
            <a:r>
              <a:rPr lang="en-US" b="1" i="1" dirty="0"/>
              <a:t>Reunião em </a:t>
            </a:r>
            <a:r>
              <a:rPr lang="en-US" b="1" i="1" dirty="0" err="1"/>
              <a:t>outubro</a:t>
            </a:r>
            <a:r>
              <a:rPr lang="en-US" b="1" i="1" dirty="0"/>
              <a:t> </a:t>
            </a:r>
            <a:r>
              <a:rPr lang="en-US" b="1" i="1" dirty="0" smtClean="0"/>
              <a:t>de 2015</a:t>
            </a:r>
            <a:endParaRPr lang="it-IT" sz="3600" b="1" i="1" dirty="0">
              <a:solidFill>
                <a:schemeClr val="accent2"/>
              </a:solidFill>
            </a:endParaRPr>
          </a:p>
        </p:txBody>
      </p:sp>
    </p:spTree>
    <p:extLst>
      <p:ext uri="{BB962C8B-B14F-4D97-AF65-F5344CB8AC3E}">
        <p14:creationId xmlns:p14="http://schemas.microsoft.com/office/powerpoint/2010/main" val="21232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Tópico</a:t>
            </a:r>
            <a:r>
              <a:rPr lang="it-IT" dirty="0" smtClean="0"/>
              <a:t> 1</a:t>
            </a:r>
            <a:br>
              <a:rPr lang="it-IT" dirty="0" smtClean="0"/>
            </a:br>
            <a:r>
              <a:rPr lang="it-IT" dirty="0" err="1" smtClean="0"/>
              <a:t>Introdução</a:t>
            </a:r>
            <a:endParaRPr lang="it-IT" dirty="0"/>
          </a:p>
        </p:txBody>
      </p:sp>
      <p:sp>
        <p:nvSpPr>
          <p:cNvPr id="3" name="Segnaposto contenuto 2"/>
          <p:cNvSpPr>
            <a:spLocks noGrp="1"/>
          </p:cNvSpPr>
          <p:nvPr>
            <p:ph idx="1"/>
          </p:nvPr>
        </p:nvSpPr>
        <p:spPr/>
        <p:txBody>
          <a:bodyPr>
            <a:normAutofit lnSpcReduction="10000"/>
          </a:bodyPr>
          <a:lstStyle/>
          <a:p>
            <a:pPr algn="just"/>
            <a:r>
              <a:rPr lang="en-US" dirty="0" err="1" smtClean="0"/>
              <a:t>Encontrar</a:t>
            </a:r>
            <a:r>
              <a:rPr lang="en-US" dirty="0" smtClean="0"/>
              <a:t> </a:t>
            </a:r>
            <a:r>
              <a:rPr lang="en-US" dirty="0"/>
              <a:t>uma ideia vencedora é a primeira dificuldade </a:t>
            </a:r>
            <a:r>
              <a:rPr lang="en-US" dirty="0" smtClean="0"/>
              <a:t>para o </a:t>
            </a:r>
            <a:r>
              <a:rPr lang="en-US" dirty="0" err="1" smtClean="0"/>
              <a:t>potencial</a:t>
            </a:r>
            <a:r>
              <a:rPr lang="en-US" dirty="0" smtClean="0"/>
              <a:t> </a:t>
            </a:r>
            <a:r>
              <a:rPr lang="en-US" dirty="0"/>
              <a:t>empreendedor. A </a:t>
            </a:r>
            <a:r>
              <a:rPr lang="en-US" dirty="0" smtClean="0"/>
              <a:t>ideia </a:t>
            </a:r>
            <a:r>
              <a:rPr lang="en-US" dirty="0"/>
              <a:t>de negócio permite-lhe, através da oferta de um produto ou serviço, </a:t>
            </a:r>
            <a:r>
              <a:rPr lang="en-US" dirty="0" err="1" smtClean="0"/>
              <a:t>atender</a:t>
            </a:r>
            <a:r>
              <a:rPr lang="en-US" dirty="0" smtClean="0"/>
              <a:t> </a:t>
            </a:r>
            <a:r>
              <a:rPr lang="en-US" dirty="0"/>
              <a:t>a uma necessidade ou resolver um </a:t>
            </a:r>
            <a:r>
              <a:rPr lang="en-US" dirty="0" err="1"/>
              <a:t>problema</a:t>
            </a:r>
            <a:r>
              <a:rPr lang="en-US" dirty="0"/>
              <a:t> </a:t>
            </a:r>
            <a:r>
              <a:rPr lang="en-US" dirty="0" err="1" smtClean="0"/>
              <a:t>sentido</a:t>
            </a:r>
            <a:r>
              <a:rPr lang="en-US" dirty="0" smtClean="0"/>
              <a:t> </a:t>
            </a:r>
            <a:r>
              <a:rPr lang="en-US" dirty="0"/>
              <a:t>por um grande número de </a:t>
            </a:r>
            <a:r>
              <a:rPr lang="en-US" dirty="0" err="1" smtClean="0"/>
              <a:t>pessoas</a:t>
            </a:r>
            <a:r>
              <a:rPr lang="en-US" dirty="0" smtClean="0"/>
              <a:t>.</a:t>
            </a:r>
            <a:endParaRPr lang="en-US" dirty="0"/>
          </a:p>
          <a:p>
            <a:pPr algn="just"/>
            <a:r>
              <a:rPr lang="en-US" dirty="0" err="1" smtClean="0"/>
              <a:t>Não</a:t>
            </a:r>
            <a:r>
              <a:rPr lang="en-US" dirty="0" smtClean="0"/>
              <a:t> </a:t>
            </a:r>
            <a:r>
              <a:rPr lang="en-US" dirty="0" err="1" smtClean="0"/>
              <a:t>há</a:t>
            </a:r>
            <a:r>
              <a:rPr lang="en-US" dirty="0" smtClean="0"/>
              <a:t> </a:t>
            </a:r>
            <a:r>
              <a:rPr lang="en-US" dirty="0" err="1" smtClean="0"/>
              <a:t>assim</a:t>
            </a:r>
            <a:r>
              <a:rPr lang="en-US" dirty="0" smtClean="0"/>
              <a:t> </a:t>
            </a:r>
            <a:r>
              <a:rPr lang="en-US" dirty="0" err="1" smtClean="0"/>
              <a:t>uma</a:t>
            </a:r>
            <a:r>
              <a:rPr lang="en-US" dirty="0" smtClean="0"/>
              <a:t> </a:t>
            </a:r>
            <a:r>
              <a:rPr lang="en-US" dirty="0"/>
              <a:t>receita para encontrar ideias de negócio. No entanto, para entrar no jogo, temos de observar e ouvir o ambiente em que vivemos. Durante o módulo, </a:t>
            </a:r>
            <a:r>
              <a:rPr lang="en-US" dirty="0" err="1" smtClean="0"/>
              <a:t>forneceremos</a:t>
            </a:r>
            <a:r>
              <a:rPr lang="en-US" dirty="0" smtClean="0"/>
              <a:t> </a:t>
            </a:r>
            <a:r>
              <a:rPr lang="en-US" dirty="0"/>
              <a:t>algumas dicas e </a:t>
            </a:r>
            <a:r>
              <a:rPr lang="en-US" dirty="0" err="1" smtClean="0"/>
              <a:t>exercícios</a:t>
            </a:r>
            <a:r>
              <a:rPr lang="en-US" dirty="0" smtClean="0"/>
              <a:t> que </a:t>
            </a:r>
            <a:r>
              <a:rPr lang="en-US" dirty="0" err="1" smtClean="0"/>
              <a:t>permitirão</a:t>
            </a:r>
            <a:r>
              <a:rPr lang="en-US" dirty="0" smtClean="0"/>
              <a:t> </a:t>
            </a:r>
            <a:r>
              <a:rPr lang="en-US" dirty="0"/>
              <a:t>identificar e definir o </a:t>
            </a:r>
            <a:r>
              <a:rPr lang="en-US" dirty="0" err="1"/>
              <a:t>melhor</a:t>
            </a:r>
            <a:r>
              <a:rPr lang="en-US" dirty="0"/>
              <a:t> </a:t>
            </a:r>
            <a:r>
              <a:rPr lang="en-US" dirty="0" smtClean="0"/>
              <a:t>da ideia </a:t>
            </a:r>
            <a:r>
              <a:rPr lang="en-US" dirty="0"/>
              <a:t>de negócio. Na execução das propostas, </a:t>
            </a:r>
            <a:r>
              <a:rPr lang="en-US" dirty="0" err="1" smtClean="0"/>
              <a:t>dê</a:t>
            </a:r>
            <a:r>
              <a:rPr lang="en-US" dirty="0" smtClean="0"/>
              <a:t> </a:t>
            </a:r>
            <a:r>
              <a:rPr lang="en-US" dirty="0" err="1"/>
              <a:t>espaço</a:t>
            </a:r>
            <a:r>
              <a:rPr lang="en-US" dirty="0"/>
              <a:t> </a:t>
            </a:r>
            <a:r>
              <a:rPr lang="en-US" dirty="0" smtClean="0"/>
              <a:t>à </a:t>
            </a:r>
            <a:r>
              <a:rPr lang="en-US" dirty="0" err="1" smtClean="0"/>
              <a:t>criatividade</a:t>
            </a:r>
            <a:r>
              <a:rPr lang="en-US" dirty="0"/>
              <a:t>, curiosidade e paixão e não subestime as </a:t>
            </a:r>
            <a:r>
              <a:rPr lang="en-US" dirty="0" err="1" smtClean="0"/>
              <a:t>ideias</a:t>
            </a:r>
            <a:r>
              <a:rPr lang="en-US" dirty="0" smtClean="0"/>
              <a:t> </a:t>
            </a:r>
            <a:r>
              <a:rPr lang="en-US" dirty="0" err="1"/>
              <a:t>relacionadas</a:t>
            </a:r>
            <a:r>
              <a:rPr lang="en-US" dirty="0"/>
              <a:t> </a:t>
            </a:r>
            <a:r>
              <a:rPr lang="en-US" dirty="0" smtClean="0"/>
              <a:t>com </a:t>
            </a:r>
            <a:r>
              <a:rPr lang="en-US" dirty="0"/>
              <a:t>hobbies e interesses especiais</a:t>
            </a:r>
            <a:r>
              <a:rPr lang="en-US" dirty="0" smtClean="0"/>
              <a:t>.</a:t>
            </a:r>
            <a:endParaRPr lang="en-US" dirty="0"/>
          </a:p>
        </p:txBody>
      </p:sp>
    </p:spTree>
    <p:extLst>
      <p:ext uri="{BB962C8B-B14F-4D97-AF65-F5344CB8AC3E}">
        <p14:creationId xmlns:p14="http://schemas.microsoft.com/office/powerpoint/2010/main" val="3329378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bg1"/>
                </a:solidFill>
              </a:rPr>
              <a:t>Comentários </a:t>
            </a:r>
            <a:r>
              <a:rPr lang="it-IT" b="1" dirty="0" smtClean="0">
                <a:solidFill>
                  <a:schemeClr val="bg1"/>
                </a:solidFill>
              </a:rPr>
              <a:t>dos </a:t>
            </a:r>
            <a:r>
              <a:rPr lang="it-IT" b="1" dirty="0" smtClean="0">
                <a:solidFill>
                  <a:schemeClr val="bg1"/>
                </a:solidFill>
              </a:rPr>
              <a:t>professores</a:t>
            </a:r>
            <a:endParaRPr lang="it-IT" b="1" dirty="0">
              <a:solidFill>
                <a:schemeClr val="bg1"/>
              </a:solidFill>
            </a:endParaRPr>
          </a:p>
        </p:txBody>
      </p:sp>
      <p:sp>
        <p:nvSpPr>
          <p:cNvPr id="5" name="Segnaposto contenuto 4"/>
          <p:cNvSpPr>
            <a:spLocks noGrp="1"/>
          </p:cNvSpPr>
          <p:nvPr>
            <p:ph idx="1"/>
          </p:nvPr>
        </p:nvSpPr>
        <p:spPr>
          <a:xfrm>
            <a:off x="838199" y="1825625"/>
            <a:ext cx="11004755" cy="4678414"/>
          </a:xfrm>
        </p:spPr>
        <p:txBody>
          <a:bodyPr>
            <a:normAutofit/>
          </a:bodyPr>
          <a:lstStyle/>
          <a:p>
            <a:pPr algn="just"/>
            <a:r>
              <a:rPr lang="it-IT" dirty="0" smtClean="0">
                <a:solidFill>
                  <a:schemeClr val="bg1"/>
                </a:solidFill>
              </a:rPr>
              <a:t>Consideram que os conteúdos </a:t>
            </a:r>
            <a:r>
              <a:rPr lang="it-IT" dirty="0" smtClean="0">
                <a:solidFill>
                  <a:schemeClr val="bg1"/>
                </a:solidFill>
              </a:rPr>
              <a:t>e atividades são adequadas</a:t>
            </a:r>
            <a:r>
              <a:rPr lang="it-IT" dirty="0" smtClean="0">
                <a:solidFill>
                  <a:schemeClr val="bg1"/>
                </a:solidFill>
              </a:rPr>
              <a:t>?</a:t>
            </a:r>
          </a:p>
          <a:p>
            <a:pPr algn="just"/>
            <a:endParaRPr lang="it-IT" dirty="0" smtClean="0">
              <a:solidFill>
                <a:schemeClr val="bg1"/>
              </a:solidFill>
            </a:endParaRPr>
          </a:p>
          <a:p>
            <a:pPr algn="just"/>
            <a:r>
              <a:rPr lang="it-IT" dirty="0" smtClean="0">
                <a:solidFill>
                  <a:schemeClr val="bg1"/>
                </a:solidFill>
              </a:rPr>
              <a:t>Adicionariam </a:t>
            </a:r>
            <a:r>
              <a:rPr lang="it-IT" dirty="0" smtClean="0">
                <a:solidFill>
                  <a:schemeClr val="bg1"/>
                </a:solidFill>
              </a:rPr>
              <a:t>mais </a:t>
            </a:r>
            <a:r>
              <a:rPr lang="it-IT" dirty="0" smtClean="0">
                <a:solidFill>
                  <a:schemeClr val="bg1"/>
                </a:solidFill>
              </a:rPr>
              <a:t>informações sobre atitudes, motivação </a:t>
            </a:r>
            <a:r>
              <a:rPr lang="it-IT" dirty="0" smtClean="0">
                <a:solidFill>
                  <a:schemeClr val="bg1"/>
                </a:solidFill>
              </a:rPr>
              <a:t>e competências para o desenvolvimento de </a:t>
            </a:r>
            <a:r>
              <a:rPr lang="it-IT" dirty="0" smtClean="0">
                <a:solidFill>
                  <a:schemeClr val="bg1"/>
                </a:solidFill>
              </a:rPr>
              <a:t>uma </a:t>
            </a:r>
            <a:r>
              <a:rPr lang="it-IT" dirty="0">
                <a:solidFill>
                  <a:schemeClr val="bg1"/>
                </a:solidFill>
              </a:rPr>
              <a:t>ideia empreendedora </a:t>
            </a:r>
            <a:r>
              <a:rPr lang="it-IT" dirty="0" smtClean="0">
                <a:solidFill>
                  <a:schemeClr val="bg1"/>
                </a:solidFill>
              </a:rPr>
              <a:t>?</a:t>
            </a:r>
          </a:p>
          <a:p>
            <a:pPr algn="just"/>
            <a:endParaRPr lang="it-IT" dirty="0" smtClean="0">
              <a:solidFill>
                <a:schemeClr val="bg1"/>
              </a:solidFill>
            </a:endParaRPr>
          </a:p>
          <a:p>
            <a:pPr algn="just"/>
            <a:r>
              <a:rPr lang="it-IT" dirty="0" smtClean="0">
                <a:solidFill>
                  <a:schemeClr val="bg1"/>
                </a:solidFill>
              </a:rPr>
              <a:t>Lembrem-se de documentar o </a:t>
            </a:r>
            <a:r>
              <a:rPr lang="it-IT" dirty="0" smtClean="0">
                <a:solidFill>
                  <a:schemeClr val="bg1"/>
                </a:solidFill>
              </a:rPr>
              <a:t>processo</a:t>
            </a:r>
            <a:r>
              <a:rPr lang="it-IT" dirty="0" smtClean="0">
                <a:solidFill>
                  <a:schemeClr val="bg1"/>
                </a:solidFill>
              </a:rPr>
              <a:t>: fotos, breve </a:t>
            </a:r>
            <a:r>
              <a:rPr lang="it-IT" dirty="0" smtClean="0">
                <a:solidFill>
                  <a:schemeClr val="bg1"/>
                </a:solidFill>
              </a:rPr>
              <a:t>relatório </a:t>
            </a:r>
            <a:r>
              <a:rPr lang="it-IT" dirty="0" smtClean="0">
                <a:solidFill>
                  <a:schemeClr val="bg1"/>
                </a:solidFill>
              </a:rPr>
              <a:t>/ artigo a ser carregado on-line </a:t>
            </a:r>
            <a:r>
              <a:rPr lang="it-IT" dirty="0" smtClean="0">
                <a:solidFill>
                  <a:schemeClr val="bg1"/>
                </a:solidFill>
              </a:rPr>
              <a:t>no </a:t>
            </a:r>
            <a:r>
              <a:rPr lang="it-IT" dirty="0" smtClean="0">
                <a:solidFill>
                  <a:schemeClr val="bg1"/>
                </a:solidFill>
              </a:rPr>
              <a:t>website / Facebook do projeto;</a:t>
            </a:r>
          </a:p>
          <a:p>
            <a:pPr algn="just"/>
            <a:endParaRPr lang="it-IT" dirty="0" smtClean="0">
              <a:solidFill>
                <a:schemeClr val="bg1"/>
              </a:solidFill>
            </a:endParaRPr>
          </a:p>
          <a:p>
            <a:pPr algn="just"/>
            <a:r>
              <a:rPr lang="it-IT" dirty="0" smtClean="0">
                <a:solidFill>
                  <a:schemeClr val="bg1"/>
                </a:solidFill>
              </a:rPr>
              <a:t>Outros assuntos?</a:t>
            </a:r>
            <a:endParaRPr lang="it-IT" dirty="0" smtClean="0">
              <a:solidFill>
                <a:schemeClr val="bg1"/>
              </a:solidFill>
            </a:endParaRPr>
          </a:p>
          <a:p>
            <a:pPr algn="just"/>
            <a:endParaRPr lang="it-IT" dirty="0">
              <a:solidFill>
                <a:schemeClr val="bg1"/>
              </a:solidFill>
            </a:endParaRPr>
          </a:p>
        </p:txBody>
      </p:sp>
    </p:spTree>
    <p:extLst>
      <p:ext uri="{BB962C8B-B14F-4D97-AF65-F5344CB8AC3E}">
        <p14:creationId xmlns:p14="http://schemas.microsoft.com/office/powerpoint/2010/main" val="3436213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9788" y="188147"/>
            <a:ext cx="10515600" cy="1325563"/>
          </a:xfrm>
        </p:spPr>
        <p:txBody>
          <a:bodyPr/>
          <a:lstStyle/>
          <a:p>
            <a:r>
              <a:rPr lang="it-IT" i="1" dirty="0" smtClean="0"/>
              <a:t>Próximos passos </a:t>
            </a:r>
            <a:r>
              <a:rPr lang="it-IT" i="1" dirty="0" smtClean="0"/>
              <a:t>(até Outubro)</a:t>
            </a:r>
            <a:endParaRPr lang="it-IT" i="1" dirty="0"/>
          </a:p>
        </p:txBody>
      </p:sp>
      <p:sp>
        <p:nvSpPr>
          <p:cNvPr id="6" name="Segnaposto testo 5"/>
          <p:cNvSpPr>
            <a:spLocks noGrp="1"/>
          </p:cNvSpPr>
          <p:nvPr>
            <p:ph type="body" idx="1"/>
          </p:nvPr>
        </p:nvSpPr>
        <p:spPr>
          <a:xfrm>
            <a:off x="294968" y="1282969"/>
            <a:ext cx="5157787" cy="516347"/>
          </a:xfrm>
        </p:spPr>
        <p:txBody>
          <a:bodyPr/>
          <a:lstStyle/>
          <a:p>
            <a:r>
              <a:rPr lang="it-IT" dirty="0" smtClean="0"/>
              <a:t>Professores </a:t>
            </a:r>
            <a:endParaRPr lang="it-IT" dirty="0"/>
          </a:p>
        </p:txBody>
      </p:sp>
      <p:sp>
        <p:nvSpPr>
          <p:cNvPr id="7" name="Segnaposto contenuto 6"/>
          <p:cNvSpPr>
            <a:spLocks noGrp="1"/>
          </p:cNvSpPr>
          <p:nvPr>
            <p:ph sz="half" idx="2"/>
          </p:nvPr>
        </p:nvSpPr>
        <p:spPr>
          <a:xfrm>
            <a:off x="294968" y="1870904"/>
            <a:ext cx="5877232" cy="4234936"/>
          </a:xfrm>
        </p:spPr>
        <p:txBody>
          <a:bodyPr>
            <a:noAutofit/>
          </a:bodyPr>
          <a:lstStyle/>
          <a:p>
            <a:pPr algn="just"/>
            <a:r>
              <a:rPr lang="it-IT" sz="2000" dirty="0" smtClean="0"/>
              <a:t>Tradução </a:t>
            </a:r>
            <a:r>
              <a:rPr lang="it-IT" sz="2000" dirty="0" smtClean="0"/>
              <a:t>dos </a:t>
            </a:r>
            <a:r>
              <a:rPr lang="it-IT" sz="2000" dirty="0" smtClean="0"/>
              <a:t>módulos </a:t>
            </a:r>
          </a:p>
          <a:p>
            <a:pPr algn="just"/>
            <a:r>
              <a:rPr lang="it-IT" sz="2000" dirty="0" smtClean="0"/>
              <a:t>Organizar o </a:t>
            </a:r>
            <a:r>
              <a:rPr lang="it-IT" sz="2000" dirty="0" smtClean="0"/>
              <a:t>evento onde os </a:t>
            </a:r>
            <a:r>
              <a:rPr lang="it-IT" sz="2000" dirty="0" smtClean="0"/>
              <a:t>alunos </a:t>
            </a:r>
            <a:r>
              <a:rPr lang="it-IT" sz="2000" dirty="0" smtClean="0"/>
              <a:t>que estiveram em Itália fazem o relatório sobre essa experiência;</a:t>
            </a:r>
            <a:endParaRPr lang="it-IT" sz="2000" dirty="0" smtClean="0"/>
          </a:p>
          <a:p>
            <a:pPr algn="just"/>
            <a:r>
              <a:rPr lang="it-IT" sz="2000" dirty="0" smtClean="0"/>
              <a:t>Cenário </a:t>
            </a:r>
            <a:r>
              <a:rPr lang="it-IT" sz="2000" dirty="0" smtClean="0"/>
              <a:t>- </a:t>
            </a:r>
            <a:r>
              <a:rPr lang="it-IT" sz="2000" dirty="0" smtClean="0"/>
              <a:t>para a primeira parte do </a:t>
            </a:r>
            <a:r>
              <a:rPr lang="it-IT" sz="2000" dirty="0" smtClean="0"/>
              <a:t>curso</a:t>
            </a:r>
            <a:endParaRPr lang="it-IT" sz="2000" dirty="0" smtClean="0"/>
          </a:p>
          <a:p>
            <a:pPr marL="530225" lvl="1" indent="-176213" algn="just"/>
            <a:r>
              <a:rPr lang="it-IT" sz="2000" dirty="0" smtClean="0"/>
              <a:t>Finalizar o </a:t>
            </a:r>
            <a:r>
              <a:rPr lang="it-IT" sz="2000" dirty="0" smtClean="0"/>
              <a:t>grupo de alunos </a:t>
            </a:r>
            <a:r>
              <a:rPr lang="it-IT" sz="2000" dirty="0" smtClean="0"/>
              <a:t>que participam no projeto;</a:t>
            </a:r>
            <a:endParaRPr lang="it-IT" sz="2000" dirty="0" smtClean="0"/>
          </a:p>
          <a:p>
            <a:pPr marL="530225" lvl="1" indent="-176213" algn="just"/>
            <a:r>
              <a:rPr lang="it-IT" sz="2000" dirty="0" smtClean="0"/>
              <a:t>Organizar </a:t>
            </a:r>
            <a:r>
              <a:rPr lang="it-IT" sz="2000" dirty="0" smtClean="0"/>
              <a:t>o encontro com o </a:t>
            </a:r>
            <a:r>
              <a:rPr lang="it-IT" sz="2000" dirty="0" smtClean="0"/>
              <a:t>Presidente da Câmara e a Secretária Geral da Associação Empresarial;</a:t>
            </a:r>
            <a:endParaRPr lang="it-IT" sz="2000" dirty="0" smtClean="0"/>
          </a:p>
          <a:p>
            <a:pPr algn="just"/>
            <a:r>
              <a:rPr lang="it-IT" sz="2000" dirty="0" smtClean="0"/>
              <a:t>Acompanhar e apoiar a formação on-line das atividades do módulo </a:t>
            </a:r>
            <a:r>
              <a:rPr lang="it-IT" sz="2000" dirty="0" smtClean="0"/>
              <a:t>1</a:t>
            </a:r>
          </a:p>
          <a:p>
            <a:pPr algn="just"/>
            <a:r>
              <a:rPr lang="it-IT" sz="2000" dirty="0" smtClean="0"/>
              <a:t>Conduzir o workshop</a:t>
            </a:r>
            <a:r>
              <a:rPr lang="it-IT" sz="2000" dirty="0" smtClean="0"/>
              <a:t> </a:t>
            </a:r>
            <a:r>
              <a:rPr lang="it-IT" sz="2000" dirty="0"/>
              <a:t>final </a:t>
            </a:r>
            <a:r>
              <a:rPr lang="it-IT" sz="2000" dirty="0" smtClean="0"/>
              <a:t>do </a:t>
            </a:r>
            <a:r>
              <a:rPr lang="it-IT" sz="2000" dirty="0" smtClean="0"/>
              <a:t>módulo </a:t>
            </a:r>
            <a:r>
              <a:rPr lang="it-IT" sz="2000" dirty="0" smtClean="0"/>
              <a:t>1;</a:t>
            </a:r>
            <a:endParaRPr lang="it-IT" sz="2000" dirty="0" smtClean="0"/>
          </a:p>
          <a:p>
            <a:pPr algn="just"/>
            <a:r>
              <a:rPr lang="it-IT" sz="2000" dirty="0" smtClean="0"/>
              <a:t>Documentar todas as </a:t>
            </a:r>
            <a:r>
              <a:rPr lang="it-IT" sz="2000" dirty="0" smtClean="0"/>
              <a:t>atividades com </a:t>
            </a:r>
            <a:r>
              <a:rPr lang="it-IT" sz="2000" dirty="0" smtClean="0"/>
              <a:t>fotos </a:t>
            </a:r>
            <a:r>
              <a:rPr lang="it-IT" sz="2000" dirty="0" smtClean="0"/>
              <a:t>e relatórios /artigos para o </a:t>
            </a:r>
            <a:r>
              <a:rPr lang="it-IT" sz="2000" dirty="0"/>
              <a:t>site do projeto e </a:t>
            </a:r>
            <a:r>
              <a:rPr lang="it-IT" sz="2000" dirty="0" smtClean="0"/>
              <a:t>página </a:t>
            </a:r>
            <a:r>
              <a:rPr lang="it-IT" sz="2000" dirty="0" smtClean="0"/>
              <a:t>da </a:t>
            </a:r>
            <a:r>
              <a:rPr lang="it-IT" sz="2000" dirty="0" smtClean="0"/>
              <a:t>rede social </a:t>
            </a:r>
            <a:endParaRPr lang="it-IT" sz="2000" dirty="0"/>
          </a:p>
        </p:txBody>
      </p:sp>
      <p:sp>
        <p:nvSpPr>
          <p:cNvPr id="8" name="Segnaposto testo 7"/>
          <p:cNvSpPr>
            <a:spLocks noGrp="1"/>
          </p:cNvSpPr>
          <p:nvPr>
            <p:ph type="body" sz="quarter" idx="3"/>
          </p:nvPr>
        </p:nvSpPr>
        <p:spPr>
          <a:xfrm>
            <a:off x="6651522" y="1268214"/>
            <a:ext cx="4674369" cy="516347"/>
          </a:xfrm>
        </p:spPr>
        <p:txBody>
          <a:bodyPr/>
          <a:lstStyle/>
          <a:p>
            <a:r>
              <a:rPr lang="it-IT" dirty="0" smtClean="0"/>
              <a:t>Alunos</a:t>
            </a:r>
            <a:endParaRPr lang="it-IT" dirty="0"/>
          </a:p>
        </p:txBody>
      </p:sp>
      <p:sp>
        <p:nvSpPr>
          <p:cNvPr id="9" name="Segnaposto contenuto 8"/>
          <p:cNvSpPr>
            <a:spLocks noGrp="1"/>
          </p:cNvSpPr>
          <p:nvPr>
            <p:ph sz="quarter" idx="4"/>
          </p:nvPr>
        </p:nvSpPr>
        <p:spPr>
          <a:xfrm>
            <a:off x="6403258" y="2033132"/>
            <a:ext cx="5788742" cy="3684588"/>
          </a:xfrm>
        </p:spPr>
        <p:txBody>
          <a:bodyPr>
            <a:normAutofit lnSpcReduction="10000"/>
          </a:bodyPr>
          <a:lstStyle/>
          <a:p>
            <a:pPr algn="just"/>
            <a:r>
              <a:rPr lang="it-IT" dirty="0" smtClean="0"/>
              <a:t>Relatar a </a:t>
            </a:r>
            <a:r>
              <a:rPr lang="it-IT" dirty="0" smtClean="0"/>
              <a:t>experiência </a:t>
            </a:r>
            <a:r>
              <a:rPr lang="it-IT" dirty="0" smtClean="0"/>
              <a:t>em </a:t>
            </a:r>
            <a:r>
              <a:rPr lang="it-IT" dirty="0" smtClean="0"/>
              <a:t>Itália com </a:t>
            </a:r>
            <a:r>
              <a:rPr lang="it-IT" dirty="0" smtClean="0"/>
              <a:t>ênfase particular no </a:t>
            </a:r>
            <a:r>
              <a:rPr lang="it-IT" dirty="0" smtClean="0"/>
              <a:t>projeto «A scuola d'impresa» </a:t>
            </a:r>
            <a:r>
              <a:rPr lang="it-IT" dirty="0" smtClean="0"/>
              <a:t>e o workshop «Plano-B»;</a:t>
            </a:r>
            <a:endParaRPr lang="it-IT" dirty="0" smtClean="0"/>
          </a:p>
          <a:p>
            <a:pPr algn="just"/>
            <a:r>
              <a:rPr lang="it-IT" dirty="0" smtClean="0"/>
              <a:t>Completar o módulo </a:t>
            </a:r>
            <a:r>
              <a:rPr lang="it-IT" dirty="0" smtClean="0"/>
              <a:t>1 e </a:t>
            </a:r>
            <a:r>
              <a:rPr lang="it-IT" dirty="0" smtClean="0"/>
              <a:t>todas as </a:t>
            </a:r>
            <a:r>
              <a:rPr lang="it-IT" dirty="0" smtClean="0"/>
              <a:t>suas </a:t>
            </a:r>
            <a:r>
              <a:rPr lang="it-IT" dirty="0" smtClean="0"/>
              <a:t>atividades;</a:t>
            </a:r>
            <a:endParaRPr lang="it-IT" dirty="0" smtClean="0"/>
          </a:p>
          <a:p>
            <a:pPr algn="just"/>
            <a:r>
              <a:rPr lang="it-IT" dirty="0" smtClean="0"/>
              <a:t>Participar </a:t>
            </a:r>
            <a:r>
              <a:rPr lang="it-IT" dirty="0"/>
              <a:t>n</a:t>
            </a:r>
            <a:r>
              <a:rPr lang="it-IT" dirty="0" smtClean="0"/>
              <a:t>a </a:t>
            </a:r>
            <a:r>
              <a:rPr lang="it-IT" dirty="0" smtClean="0"/>
              <a:t>reunião em </a:t>
            </a:r>
            <a:r>
              <a:rPr lang="it-IT" dirty="0" smtClean="0"/>
              <a:t>outubro (gestores </a:t>
            </a:r>
            <a:r>
              <a:rPr lang="it-IT" dirty="0" smtClean="0"/>
              <a:t>de </a:t>
            </a:r>
            <a:r>
              <a:rPr lang="it-IT" dirty="0" smtClean="0"/>
              <a:t>marketing de todos </a:t>
            </a:r>
            <a:r>
              <a:rPr lang="it-IT" dirty="0"/>
              <a:t>os sub-grupos </a:t>
            </a:r>
            <a:r>
              <a:rPr lang="it-IT" dirty="0" smtClean="0"/>
              <a:t>nacionais).</a:t>
            </a:r>
            <a:endParaRPr lang="it-IT" dirty="0"/>
          </a:p>
        </p:txBody>
      </p:sp>
    </p:spTree>
    <p:extLst>
      <p:ext uri="{BB962C8B-B14F-4D97-AF65-F5344CB8AC3E}">
        <p14:creationId xmlns:p14="http://schemas.microsoft.com/office/powerpoint/2010/main" val="2543453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838200" y="1825625"/>
            <a:ext cx="11049000" cy="4351338"/>
          </a:xfrm>
        </p:spPr>
        <p:txBody>
          <a:bodyPr>
            <a:normAutofit lnSpcReduction="10000"/>
          </a:bodyPr>
          <a:lstStyle/>
          <a:p>
            <a:pPr algn="just"/>
            <a:r>
              <a:rPr lang="en-US" dirty="0" smtClean="0"/>
              <a:t>Novembro e dezembro 2015 &gt;&gt; </a:t>
            </a:r>
            <a:r>
              <a:rPr lang="en-US" dirty="0" err="1" smtClean="0"/>
              <a:t>Atividades</a:t>
            </a:r>
            <a:r>
              <a:rPr lang="en-US" dirty="0" smtClean="0"/>
              <a:t> </a:t>
            </a:r>
            <a:r>
              <a:rPr lang="en-US" dirty="0" smtClean="0"/>
              <a:t>locais em cada país: </a:t>
            </a:r>
          </a:p>
          <a:p>
            <a:pPr lvl="1" algn="just"/>
            <a:r>
              <a:rPr lang="en-US" dirty="0" smtClean="0"/>
              <a:t>Módulo 2 sobre como implementar uma pesquisa de </a:t>
            </a:r>
            <a:r>
              <a:rPr lang="en-US" dirty="0" err="1" smtClean="0"/>
              <a:t>mercado</a:t>
            </a:r>
            <a:r>
              <a:rPr lang="en-US" dirty="0" smtClean="0"/>
              <a:t>;</a:t>
            </a:r>
            <a:endParaRPr lang="en-US" dirty="0" smtClean="0"/>
          </a:p>
          <a:p>
            <a:pPr lvl="1" algn="just"/>
            <a:r>
              <a:rPr lang="en-US" dirty="0" smtClean="0"/>
              <a:t>Implementação da pesquisa de mercado e elaboração dos </a:t>
            </a:r>
            <a:r>
              <a:rPr lang="en-US" dirty="0" smtClean="0"/>
              <a:t>dados;</a:t>
            </a:r>
            <a:endParaRPr lang="en-US" dirty="0" smtClean="0"/>
          </a:p>
          <a:p>
            <a:pPr lvl="1" algn="just"/>
            <a:r>
              <a:rPr lang="en-US" dirty="0" smtClean="0"/>
              <a:t>Reuniões com </a:t>
            </a:r>
            <a:r>
              <a:rPr lang="en-US" dirty="0" err="1" smtClean="0"/>
              <a:t>empresas</a:t>
            </a:r>
            <a:r>
              <a:rPr lang="en-US" dirty="0" smtClean="0"/>
              <a:t> para </a:t>
            </a:r>
            <a:r>
              <a:rPr lang="en-US" dirty="0" err="1" smtClean="0"/>
              <a:t>verificar</a:t>
            </a:r>
            <a:r>
              <a:rPr lang="en-US" dirty="0" smtClean="0"/>
              <a:t> </a:t>
            </a:r>
            <a:r>
              <a:rPr lang="en-US" dirty="0" smtClean="0"/>
              <a:t>o potencial das ideias de </a:t>
            </a:r>
            <a:r>
              <a:rPr lang="en-US" dirty="0" err="1" smtClean="0"/>
              <a:t>negócio</a:t>
            </a:r>
            <a:r>
              <a:rPr lang="en-US" dirty="0" smtClean="0"/>
              <a:t> </a:t>
            </a:r>
            <a:r>
              <a:rPr lang="en-US" dirty="0" err="1" smtClean="0"/>
              <a:t>transnacionais</a:t>
            </a:r>
            <a:r>
              <a:rPr lang="en-US" dirty="0" smtClean="0"/>
              <a:t>.</a:t>
            </a:r>
            <a:endParaRPr lang="en-US" dirty="0" smtClean="0"/>
          </a:p>
          <a:p>
            <a:pPr algn="just"/>
            <a:r>
              <a:rPr lang="en-US" dirty="0" smtClean="0"/>
              <a:t>Janeiro 2016 &gt;&gt; 2ª </a:t>
            </a:r>
            <a:r>
              <a:rPr lang="en-US" dirty="0" err="1" smtClean="0"/>
              <a:t>Reunião</a:t>
            </a:r>
            <a:r>
              <a:rPr lang="en-US" dirty="0" smtClean="0"/>
              <a:t> </a:t>
            </a:r>
            <a:r>
              <a:rPr lang="en-US" dirty="0" smtClean="0"/>
              <a:t>escolar </a:t>
            </a:r>
            <a:r>
              <a:rPr lang="en-US" dirty="0" err="1" smtClean="0"/>
              <a:t>focada</a:t>
            </a:r>
            <a:r>
              <a:rPr lang="en-US" dirty="0" smtClean="0"/>
              <a:t> </a:t>
            </a:r>
            <a:r>
              <a:rPr lang="en-US" dirty="0" err="1" smtClean="0"/>
              <a:t>na</a:t>
            </a:r>
            <a:r>
              <a:rPr lang="en-US" dirty="0" smtClean="0"/>
              <a:t> </a:t>
            </a:r>
            <a:r>
              <a:rPr lang="en-US" dirty="0" smtClean="0"/>
              <a:t>administração de empresas</a:t>
            </a:r>
          </a:p>
          <a:p>
            <a:pPr algn="just"/>
            <a:r>
              <a:rPr lang="en-US" dirty="0" smtClean="0"/>
              <a:t>Fevereiro 2016 &gt;&gt; </a:t>
            </a:r>
            <a:r>
              <a:rPr lang="en-US" dirty="0" err="1" smtClean="0"/>
              <a:t>Atividades</a:t>
            </a:r>
            <a:r>
              <a:rPr lang="en-US" dirty="0" smtClean="0"/>
              <a:t> </a:t>
            </a:r>
            <a:r>
              <a:rPr lang="en-US" dirty="0" smtClean="0"/>
              <a:t>locais em cada país: </a:t>
            </a:r>
          </a:p>
          <a:p>
            <a:pPr lvl="1" algn="just"/>
            <a:r>
              <a:rPr lang="en-US" dirty="0" smtClean="0"/>
              <a:t>Módulo 3 </a:t>
            </a:r>
            <a:r>
              <a:rPr lang="en-US" dirty="0" err="1" smtClean="0"/>
              <a:t>sobre</a:t>
            </a:r>
            <a:r>
              <a:rPr lang="en-US" dirty="0" smtClean="0"/>
              <a:t> </a:t>
            </a:r>
            <a:r>
              <a:rPr lang="en-US" dirty="0" err="1" smtClean="0"/>
              <a:t>logotipo</a:t>
            </a:r>
            <a:r>
              <a:rPr lang="en-US" dirty="0" smtClean="0"/>
              <a:t> </a:t>
            </a:r>
            <a:r>
              <a:rPr lang="en-US" dirty="0" smtClean="0"/>
              <a:t>e estratégia de </a:t>
            </a:r>
            <a:r>
              <a:rPr lang="en-US" dirty="0" smtClean="0"/>
              <a:t>marketing;</a:t>
            </a:r>
            <a:endParaRPr lang="en-US" dirty="0" smtClean="0"/>
          </a:p>
          <a:p>
            <a:pPr lvl="1" algn="just"/>
            <a:r>
              <a:rPr lang="en-US" dirty="0" smtClean="0"/>
              <a:t>Reuniões com especialistas em comunicação e </a:t>
            </a:r>
            <a:r>
              <a:rPr lang="en-US" dirty="0" err="1" smtClean="0"/>
              <a:t>inovação</a:t>
            </a:r>
            <a:r>
              <a:rPr lang="en-US" dirty="0" smtClean="0"/>
              <a:t> </a:t>
            </a:r>
            <a:r>
              <a:rPr lang="en-US" dirty="0" smtClean="0"/>
              <a:t>social.</a:t>
            </a:r>
            <a:endParaRPr lang="en-US" dirty="0" smtClean="0"/>
          </a:p>
          <a:p>
            <a:pPr algn="just"/>
            <a:r>
              <a:rPr lang="en-US" dirty="0" smtClean="0"/>
              <a:t>Março 2016 &gt;&gt; Reunião </a:t>
            </a:r>
            <a:r>
              <a:rPr lang="en-US" dirty="0" err="1" smtClean="0"/>
              <a:t>na</a:t>
            </a:r>
            <a:r>
              <a:rPr lang="en-US" dirty="0" smtClean="0"/>
              <a:t> </a:t>
            </a:r>
            <a:r>
              <a:rPr lang="en-US" dirty="0" err="1" smtClean="0"/>
              <a:t>Holanda</a:t>
            </a:r>
            <a:r>
              <a:rPr lang="en-US" dirty="0" smtClean="0"/>
              <a:t> </a:t>
            </a:r>
            <a:r>
              <a:rPr lang="en-US" dirty="0" smtClean="0"/>
              <a:t>(orientada para os </a:t>
            </a:r>
            <a:r>
              <a:rPr lang="en-US" dirty="0" err="1" smtClean="0"/>
              <a:t>problemas</a:t>
            </a:r>
            <a:r>
              <a:rPr lang="en-US" dirty="0" smtClean="0"/>
              <a:t>), </a:t>
            </a:r>
            <a:r>
              <a:rPr lang="en-US" dirty="0" smtClean="0"/>
              <a:t>rede social, trabalho </a:t>
            </a:r>
            <a:r>
              <a:rPr lang="en-US" dirty="0" err="1" smtClean="0"/>
              <a:t>em</a:t>
            </a:r>
            <a:r>
              <a:rPr lang="en-US" dirty="0" smtClean="0"/>
              <a:t> </a:t>
            </a:r>
            <a:r>
              <a:rPr lang="en-US" dirty="0" err="1" smtClean="0"/>
              <a:t>equipa</a:t>
            </a:r>
            <a:r>
              <a:rPr lang="en-US" dirty="0" smtClean="0"/>
              <a:t>, </a:t>
            </a:r>
            <a:r>
              <a:rPr lang="en-US" dirty="0" smtClean="0"/>
              <a:t>etc ... </a:t>
            </a:r>
          </a:p>
        </p:txBody>
      </p:sp>
      <p:sp>
        <p:nvSpPr>
          <p:cNvPr id="9" name="Titolo 1"/>
          <p:cNvSpPr>
            <a:spLocks noGrp="1"/>
          </p:cNvSpPr>
          <p:nvPr>
            <p:ph type="title"/>
          </p:nvPr>
        </p:nvSpPr>
        <p:spPr/>
        <p:txBody>
          <a:bodyPr/>
          <a:lstStyle/>
          <a:p>
            <a:r>
              <a:rPr lang="it-IT" i="1" dirty="0"/>
              <a:t>Próximos </a:t>
            </a:r>
            <a:r>
              <a:rPr lang="it-IT" i="1" dirty="0" smtClean="0"/>
              <a:t>passos (</a:t>
            </a:r>
            <a:r>
              <a:rPr lang="it-IT" i="1" dirty="0"/>
              <a:t>depois </a:t>
            </a:r>
            <a:r>
              <a:rPr lang="it-IT" i="1" dirty="0" smtClean="0"/>
              <a:t>de </a:t>
            </a:r>
            <a:r>
              <a:rPr lang="it-IT" i="1" dirty="0" smtClean="0"/>
              <a:t>outubro </a:t>
            </a:r>
            <a:r>
              <a:rPr lang="it-IT" i="1" dirty="0" smtClean="0"/>
              <a:t>- 1)</a:t>
            </a:r>
            <a:endParaRPr lang="it-IT" i="1" dirty="0"/>
          </a:p>
        </p:txBody>
      </p:sp>
    </p:spTree>
    <p:extLst>
      <p:ext uri="{BB962C8B-B14F-4D97-AF65-F5344CB8AC3E}">
        <p14:creationId xmlns:p14="http://schemas.microsoft.com/office/powerpoint/2010/main" val="118385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a:bodyPr>
          <a:lstStyle/>
          <a:p>
            <a:r>
              <a:rPr lang="en-US" dirty="0" smtClean="0"/>
              <a:t>Abril 2016 &gt;&gt; </a:t>
            </a:r>
            <a:r>
              <a:rPr lang="en-US" dirty="0" err="1" smtClean="0"/>
              <a:t>Preparar</a:t>
            </a:r>
            <a:r>
              <a:rPr lang="en-US" dirty="0" smtClean="0"/>
              <a:t> </a:t>
            </a:r>
            <a:r>
              <a:rPr lang="en-US" dirty="0" smtClean="0"/>
              <a:t>a apresentação das </a:t>
            </a:r>
            <a:r>
              <a:rPr lang="en-US" dirty="0" err="1" smtClean="0"/>
              <a:t>ideias</a:t>
            </a:r>
            <a:endParaRPr lang="en-US" dirty="0" smtClean="0"/>
          </a:p>
          <a:p>
            <a:pPr lvl="1"/>
            <a:r>
              <a:rPr lang="en-US" dirty="0" err="1" smtClean="0"/>
              <a:t>Pree</a:t>
            </a:r>
            <a:r>
              <a:rPr lang="en-US" dirty="0" err="1" smtClean="0"/>
              <a:t>ncher</a:t>
            </a:r>
            <a:r>
              <a:rPr lang="en-US" dirty="0" smtClean="0"/>
              <a:t> </a:t>
            </a:r>
            <a:r>
              <a:rPr lang="en-US" dirty="0" smtClean="0"/>
              <a:t>o modelo de cooperação com os membros internacionais dos grupos empresariais transnacionais</a:t>
            </a:r>
            <a:endParaRPr lang="en-US" dirty="0"/>
          </a:p>
          <a:p>
            <a:r>
              <a:rPr lang="en-US" dirty="0" smtClean="0"/>
              <a:t>Maio 2016 &gt;&gt; </a:t>
            </a:r>
            <a:r>
              <a:rPr lang="en-US" dirty="0" smtClean="0"/>
              <a:t>3ª </a:t>
            </a:r>
            <a:r>
              <a:rPr lang="en-US" dirty="0" err="1" smtClean="0"/>
              <a:t>reunião</a:t>
            </a:r>
            <a:r>
              <a:rPr lang="en-US" dirty="0" smtClean="0"/>
              <a:t> escolar: </a:t>
            </a:r>
            <a:r>
              <a:rPr lang="en-US" dirty="0" err="1" smtClean="0"/>
              <a:t>apresentação</a:t>
            </a:r>
            <a:r>
              <a:rPr lang="en-US" dirty="0" smtClean="0"/>
              <a:t> </a:t>
            </a:r>
            <a:r>
              <a:rPr lang="en-US" dirty="0" smtClean="0"/>
              <a:t>e </a:t>
            </a:r>
            <a:r>
              <a:rPr lang="en-US" dirty="0" err="1" smtClean="0"/>
              <a:t>seleção</a:t>
            </a:r>
            <a:r>
              <a:rPr lang="en-US" dirty="0" smtClean="0"/>
              <a:t> </a:t>
            </a:r>
            <a:r>
              <a:rPr lang="en-US" dirty="0"/>
              <a:t>das </a:t>
            </a:r>
            <a:r>
              <a:rPr lang="en-US" dirty="0" err="1"/>
              <a:t>ideias</a:t>
            </a:r>
            <a:r>
              <a:rPr lang="en-US" dirty="0"/>
              <a:t> </a:t>
            </a:r>
            <a:endParaRPr lang="en-US" dirty="0" smtClean="0"/>
          </a:p>
          <a:p>
            <a:r>
              <a:rPr lang="en-US" dirty="0" smtClean="0"/>
              <a:t>Junho 2016 &gt;&gt; </a:t>
            </a:r>
            <a:r>
              <a:rPr lang="en-US" dirty="0" err="1" smtClean="0"/>
              <a:t>Atividades</a:t>
            </a:r>
            <a:r>
              <a:rPr lang="en-US" dirty="0" smtClean="0"/>
              <a:t> </a:t>
            </a:r>
            <a:r>
              <a:rPr lang="en-US" dirty="0" err="1" smtClean="0"/>
              <a:t>locais</a:t>
            </a:r>
            <a:r>
              <a:rPr lang="en-US" dirty="0" smtClean="0"/>
              <a:t>: </a:t>
            </a:r>
            <a:r>
              <a:rPr lang="en-US" dirty="0" err="1" smtClean="0"/>
              <a:t>apresentação</a:t>
            </a:r>
            <a:r>
              <a:rPr lang="en-US" dirty="0" smtClean="0"/>
              <a:t> </a:t>
            </a:r>
            <a:r>
              <a:rPr lang="en-US" dirty="0" smtClean="0"/>
              <a:t>da ideia vencedora a nível local e eventos de </a:t>
            </a:r>
            <a:r>
              <a:rPr lang="en-US" dirty="0" err="1" smtClean="0"/>
              <a:t>divulgação</a:t>
            </a:r>
            <a:r>
              <a:rPr lang="en-US" dirty="0" smtClean="0"/>
              <a:t> </a:t>
            </a:r>
            <a:r>
              <a:rPr lang="en-US" dirty="0" err="1" smtClean="0"/>
              <a:t>locais</a:t>
            </a:r>
            <a:r>
              <a:rPr lang="en-US" smtClean="0"/>
              <a:t>.</a:t>
            </a:r>
            <a:endParaRPr lang="en-US" dirty="0" smtClean="0"/>
          </a:p>
        </p:txBody>
      </p:sp>
      <p:sp>
        <p:nvSpPr>
          <p:cNvPr id="9" name="Titolo 1"/>
          <p:cNvSpPr>
            <a:spLocks noGrp="1"/>
          </p:cNvSpPr>
          <p:nvPr>
            <p:ph type="title"/>
          </p:nvPr>
        </p:nvSpPr>
        <p:spPr/>
        <p:txBody>
          <a:bodyPr/>
          <a:lstStyle/>
          <a:p>
            <a:r>
              <a:rPr lang="it-IT" i="1" dirty="0"/>
              <a:t>Próximos </a:t>
            </a:r>
            <a:r>
              <a:rPr lang="it-IT" i="1" dirty="0" smtClean="0"/>
              <a:t>passos (</a:t>
            </a:r>
            <a:r>
              <a:rPr lang="it-IT" i="1" dirty="0"/>
              <a:t>depois </a:t>
            </a:r>
            <a:r>
              <a:rPr lang="it-IT" i="1" dirty="0" smtClean="0"/>
              <a:t>de o</a:t>
            </a:r>
            <a:r>
              <a:rPr lang="it-IT" i="1" dirty="0" smtClean="0"/>
              <a:t>utubro </a:t>
            </a:r>
            <a:r>
              <a:rPr lang="it-IT" i="1" dirty="0" smtClean="0"/>
              <a:t>- 2)</a:t>
            </a:r>
            <a:endParaRPr lang="it-IT" i="1" dirty="0"/>
          </a:p>
        </p:txBody>
      </p:sp>
    </p:spTree>
    <p:extLst>
      <p:ext uri="{BB962C8B-B14F-4D97-AF65-F5344CB8AC3E}">
        <p14:creationId xmlns:p14="http://schemas.microsoft.com/office/powerpoint/2010/main" val="370840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Actividade 1.1 (online) </a:t>
            </a:r>
            <a:br>
              <a:rPr lang="it-IT" dirty="0" smtClean="0"/>
            </a:br>
            <a:r>
              <a:rPr lang="en-GB" dirty="0" err="1" smtClean="0"/>
              <a:t>Ouvir</a:t>
            </a:r>
            <a:r>
              <a:rPr lang="en-GB" dirty="0" smtClean="0"/>
              <a:t> as </a:t>
            </a:r>
            <a:r>
              <a:rPr lang="en-GB" dirty="0"/>
              <a:t>pessoas </a:t>
            </a:r>
            <a:r>
              <a:rPr lang="en-GB" dirty="0" err="1"/>
              <a:t>quando</a:t>
            </a:r>
            <a:r>
              <a:rPr lang="en-GB" dirty="0"/>
              <a:t> </a:t>
            </a:r>
            <a:r>
              <a:rPr lang="en-GB" dirty="0" err="1" smtClean="0"/>
              <a:t>dizem</a:t>
            </a:r>
            <a:r>
              <a:rPr lang="en-GB" dirty="0" smtClean="0"/>
              <a:t> </a:t>
            </a:r>
            <a:r>
              <a:rPr lang="en-GB" dirty="0"/>
              <a:t>"Se eu pudesse ..."</a:t>
            </a:r>
            <a:endParaRPr lang="it-IT" dirty="0"/>
          </a:p>
        </p:txBody>
      </p:sp>
      <p:sp>
        <p:nvSpPr>
          <p:cNvPr id="3" name="Segnaposto contenuto 2"/>
          <p:cNvSpPr>
            <a:spLocks noGrp="1"/>
          </p:cNvSpPr>
          <p:nvPr>
            <p:ph idx="1"/>
          </p:nvPr>
        </p:nvSpPr>
        <p:spPr/>
        <p:txBody>
          <a:bodyPr/>
          <a:lstStyle/>
          <a:p>
            <a:pPr algn="just"/>
            <a:r>
              <a:rPr lang="it-IT" b="1" dirty="0" err="1" smtClean="0"/>
              <a:t>Descrição</a:t>
            </a:r>
            <a:r>
              <a:rPr lang="it-IT" b="1" dirty="0" smtClean="0"/>
              <a:t>:</a:t>
            </a:r>
            <a:r>
              <a:rPr lang="it-IT" dirty="0" smtClean="0"/>
              <a:t> </a:t>
            </a:r>
            <a:r>
              <a:rPr lang="en-GB" dirty="0"/>
              <a:t>Tente se lembrar da última vez que </a:t>
            </a:r>
            <a:r>
              <a:rPr lang="en-GB" dirty="0" err="1" smtClean="0"/>
              <a:t>ouviu</a:t>
            </a:r>
            <a:r>
              <a:rPr lang="en-GB" dirty="0" smtClean="0"/>
              <a:t> </a:t>
            </a:r>
            <a:r>
              <a:rPr lang="en-GB" dirty="0"/>
              <a:t>alguém dizendo: "Se eu pudesse ...". </a:t>
            </a:r>
            <a:r>
              <a:rPr lang="en-GB" dirty="0" err="1" smtClean="0"/>
              <a:t>Seria</a:t>
            </a:r>
            <a:r>
              <a:rPr lang="en-GB" dirty="0" smtClean="0"/>
              <a:t> </a:t>
            </a:r>
            <a:r>
              <a:rPr lang="en-GB" dirty="0"/>
              <a:t>capaz de </a:t>
            </a:r>
            <a:r>
              <a:rPr lang="en-GB" dirty="0" err="1"/>
              <a:t>mostrar</a:t>
            </a:r>
            <a:r>
              <a:rPr lang="en-GB" dirty="0"/>
              <a:t> </a:t>
            </a:r>
            <a:r>
              <a:rPr lang="en-GB" dirty="0" smtClean="0"/>
              <a:t>a </a:t>
            </a:r>
            <a:r>
              <a:rPr lang="en-GB" dirty="0" err="1" smtClean="0"/>
              <a:t>essa</a:t>
            </a:r>
            <a:r>
              <a:rPr lang="en-GB" dirty="0" smtClean="0"/>
              <a:t> </a:t>
            </a:r>
            <a:r>
              <a:rPr lang="en-GB" dirty="0"/>
              <a:t>pessoa uma maneira de </a:t>
            </a:r>
            <a:r>
              <a:rPr lang="en-GB" dirty="0" err="1"/>
              <a:t>conseguir</a:t>
            </a:r>
            <a:r>
              <a:rPr lang="en-GB" dirty="0"/>
              <a:t> </a:t>
            </a:r>
            <a:r>
              <a:rPr lang="en-GB" dirty="0" err="1" smtClean="0"/>
              <a:t>os</a:t>
            </a:r>
            <a:r>
              <a:rPr lang="en-GB" dirty="0" smtClean="0"/>
              <a:t> </a:t>
            </a:r>
            <a:r>
              <a:rPr lang="en-GB" dirty="0" err="1" smtClean="0"/>
              <a:t>seus</a:t>
            </a:r>
            <a:r>
              <a:rPr lang="en-GB" dirty="0" smtClean="0"/>
              <a:t> </a:t>
            </a:r>
            <a:r>
              <a:rPr lang="en-GB" dirty="0" err="1" smtClean="0"/>
              <a:t>objetivos</a:t>
            </a:r>
            <a:r>
              <a:rPr lang="en-GB" dirty="0" smtClean="0"/>
              <a:t> e </a:t>
            </a:r>
            <a:r>
              <a:rPr lang="en-GB" dirty="0"/>
              <a:t>desejos? </a:t>
            </a:r>
            <a:endParaRPr lang="en-GB" dirty="0" smtClean="0"/>
          </a:p>
          <a:p>
            <a:pPr algn="just"/>
            <a:r>
              <a:rPr lang="en-GB" b="1" dirty="0" smtClean="0"/>
              <a:t>Instruções para os alunos:</a:t>
            </a:r>
            <a:r>
              <a:rPr lang="en-GB" dirty="0" smtClean="0"/>
              <a:t> Levar </a:t>
            </a:r>
            <a:r>
              <a:rPr lang="en-GB" dirty="0"/>
              <a:t>uma breve nota dos problemas e das soluções identificadas; </a:t>
            </a:r>
            <a:r>
              <a:rPr lang="en-GB" dirty="0" err="1" smtClean="0"/>
              <a:t>vão</a:t>
            </a:r>
            <a:r>
              <a:rPr lang="en-GB" dirty="0" smtClean="0"/>
              <a:t> </a:t>
            </a:r>
            <a:r>
              <a:rPr lang="en-GB" dirty="0"/>
              <a:t>usar isso mais tarde com o resto do </a:t>
            </a:r>
            <a:r>
              <a:rPr lang="en-GB" dirty="0" err="1" smtClean="0"/>
              <a:t>grupo</a:t>
            </a:r>
            <a:r>
              <a:rPr lang="en-GB" dirty="0" smtClean="0"/>
              <a:t>.</a:t>
            </a:r>
          </a:p>
          <a:p>
            <a:pPr algn="just"/>
            <a:r>
              <a:rPr lang="en-GB" b="1" dirty="0" smtClean="0"/>
              <a:t>A interação com a plataforma:</a:t>
            </a:r>
            <a:r>
              <a:rPr lang="en-GB" dirty="0" smtClean="0"/>
              <a:t> os alunos são capazes de escrever a resposta online. A resposta é armazenado na pasta / conta pessoal do aluno e pode </a:t>
            </a:r>
            <a:r>
              <a:rPr lang="en-GB" dirty="0" err="1" smtClean="0"/>
              <a:t>ser</a:t>
            </a:r>
            <a:r>
              <a:rPr lang="en-GB" dirty="0" smtClean="0"/>
              <a:t> </a:t>
            </a:r>
            <a:r>
              <a:rPr lang="en-GB" dirty="0" err="1" smtClean="0"/>
              <a:t>descarregada</a:t>
            </a:r>
            <a:r>
              <a:rPr lang="en-GB" dirty="0" smtClean="0"/>
              <a:t> </a:t>
            </a:r>
            <a:r>
              <a:rPr lang="en-GB" dirty="0" err="1" smtClean="0"/>
              <a:t>depois</a:t>
            </a:r>
            <a:r>
              <a:rPr lang="en-GB" dirty="0"/>
              <a:t>.</a:t>
            </a:r>
            <a:endParaRPr lang="it-IT" dirty="0"/>
          </a:p>
        </p:txBody>
      </p:sp>
    </p:spTree>
    <p:extLst>
      <p:ext uri="{BB962C8B-B14F-4D97-AF65-F5344CB8AC3E}">
        <p14:creationId xmlns:p14="http://schemas.microsoft.com/office/powerpoint/2010/main" val="25713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Tópico 2</a:t>
            </a:r>
            <a:br>
              <a:rPr lang="it-IT" dirty="0" smtClean="0"/>
            </a:br>
            <a:r>
              <a:rPr lang="it-IT" dirty="0" smtClean="0"/>
              <a:t>O que é criatividade?</a:t>
            </a:r>
            <a:endParaRPr lang="it-IT" dirty="0"/>
          </a:p>
        </p:txBody>
      </p:sp>
      <p:sp>
        <p:nvSpPr>
          <p:cNvPr id="3" name="Segnaposto contenuto 2"/>
          <p:cNvSpPr>
            <a:spLocks noGrp="1"/>
          </p:cNvSpPr>
          <p:nvPr>
            <p:ph idx="1"/>
          </p:nvPr>
        </p:nvSpPr>
        <p:spPr>
          <a:xfrm>
            <a:off x="838200" y="1825624"/>
            <a:ext cx="10515600" cy="4676775"/>
          </a:xfrm>
        </p:spPr>
        <p:txBody>
          <a:bodyPr>
            <a:noAutofit/>
          </a:bodyPr>
          <a:lstStyle/>
          <a:p>
            <a:pPr algn="just"/>
            <a:r>
              <a:rPr lang="en-US" sz="1800" dirty="0" err="1" smtClean="0"/>
              <a:t>Esta</a:t>
            </a:r>
            <a:r>
              <a:rPr lang="en-US" sz="1800" dirty="0" smtClean="0"/>
              <a:t> </a:t>
            </a:r>
            <a:r>
              <a:rPr lang="en-US" sz="1800" dirty="0" err="1" smtClean="0"/>
              <a:t>competência</a:t>
            </a:r>
            <a:r>
              <a:rPr lang="en-US" sz="1800" dirty="0" smtClean="0"/>
              <a:t> que </a:t>
            </a:r>
            <a:r>
              <a:rPr lang="en-US" sz="1800" dirty="0" err="1" smtClean="0"/>
              <a:t>pode</a:t>
            </a:r>
            <a:r>
              <a:rPr lang="en-US" sz="1800" dirty="0" smtClean="0"/>
              <a:t> </a:t>
            </a:r>
            <a:r>
              <a:rPr lang="en-US" sz="1800" dirty="0" err="1" smtClean="0"/>
              <a:t>ser</a:t>
            </a:r>
            <a:r>
              <a:rPr lang="en-US" sz="1800" dirty="0" smtClean="0"/>
              <a:t> </a:t>
            </a:r>
            <a:r>
              <a:rPr lang="en-US" sz="1800" dirty="0" err="1" smtClean="0"/>
              <a:t>ensinada</a:t>
            </a:r>
            <a:r>
              <a:rPr lang="en-US" sz="1800" dirty="0" smtClean="0"/>
              <a:t>, a </a:t>
            </a:r>
            <a:r>
              <a:rPr lang="en-US" sz="1800" dirty="0" err="1" smtClean="0"/>
              <a:t>criatividade</a:t>
            </a:r>
            <a:r>
              <a:rPr lang="en-US" sz="1800" dirty="0" smtClean="0"/>
              <a:t>, tem </a:t>
            </a:r>
            <a:r>
              <a:rPr lang="en-US" sz="1800" dirty="0" err="1" smtClean="0"/>
              <a:t>sido</a:t>
            </a:r>
            <a:r>
              <a:rPr lang="en-US" sz="1800" dirty="0" smtClean="0"/>
              <a:t> </a:t>
            </a:r>
            <a:r>
              <a:rPr lang="en-US" sz="1800" dirty="0" err="1" smtClean="0"/>
              <a:t>definida</a:t>
            </a:r>
            <a:r>
              <a:rPr lang="en-US" sz="1800" dirty="0" smtClean="0"/>
              <a:t> de muitas maneiras. Tem sido chamada</a:t>
            </a:r>
          </a:p>
          <a:p>
            <a:pPr lvl="1" algn="just"/>
            <a:r>
              <a:rPr lang="en-US" sz="1800" dirty="0" smtClean="0"/>
              <a:t>A "atividade mental </a:t>
            </a:r>
            <a:r>
              <a:rPr lang="en-US" sz="1800" dirty="0" err="1" smtClean="0"/>
              <a:t>realizada</a:t>
            </a:r>
            <a:r>
              <a:rPr lang="en-US" sz="1800" dirty="0" smtClean="0"/>
              <a:t> em situações em que não existe uma </a:t>
            </a:r>
            <a:r>
              <a:rPr lang="en-US" sz="1800" dirty="0" err="1" smtClean="0"/>
              <a:t>solução</a:t>
            </a:r>
            <a:r>
              <a:rPr lang="en-US" sz="1800" dirty="0" smtClean="0"/>
              <a:t> </a:t>
            </a:r>
            <a:r>
              <a:rPr lang="en-US" sz="1800" dirty="0" err="1" smtClean="0"/>
              <a:t>ou</a:t>
            </a:r>
            <a:r>
              <a:rPr lang="en-US" sz="1800" dirty="0" smtClean="0"/>
              <a:t> </a:t>
            </a:r>
            <a:r>
              <a:rPr lang="en-US" sz="1800" dirty="0" err="1" smtClean="0"/>
              <a:t>resposta</a:t>
            </a:r>
            <a:r>
              <a:rPr lang="en-US" sz="1800" dirty="0" smtClean="0"/>
              <a:t> anterior </a:t>
            </a:r>
            <a:r>
              <a:rPr lang="en-US" sz="1800" dirty="0" err="1" smtClean="0"/>
              <a:t>correta</a:t>
            </a:r>
            <a:r>
              <a:rPr lang="en-US" sz="1800" dirty="0" smtClean="0"/>
              <a:t>" (Enciclopédia da Criatividade, vol. 2, "Ensinar Criatividade")</a:t>
            </a:r>
          </a:p>
          <a:p>
            <a:pPr lvl="1" algn="just"/>
            <a:r>
              <a:rPr lang="en-US" sz="1800" dirty="0" smtClean="0"/>
              <a:t>O "processo de desenvolvimento de </a:t>
            </a:r>
            <a:r>
              <a:rPr lang="en-US" sz="1800" dirty="0" err="1" smtClean="0"/>
              <a:t>ideias</a:t>
            </a:r>
            <a:r>
              <a:rPr lang="en-US" sz="1800" dirty="0" smtClean="0"/>
              <a:t> novas, incomuns </a:t>
            </a:r>
            <a:r>
              <a:rPr lang="en-US" sz="1800" dirty="0" err="1" smtClean="0"/>
              <a:t>ou</a:t>
            </a:r>
            <a:r>
              <a:rPr lang="en-US" sz="1800" dirty="0" smtClean="0"/>
              <a:t> </a:t>
            </a:r>
            <a:r>
              <a:rPr lang="en-US" sz="1800" dirty="0" err="1" smtClean="0"/>
              <a:t>únicas</a:t>
            </a:r>
            <a:r>
              <a:rPr lang="en-US" sz="1800" dirty="0" smtClean="0"/>
              <a:t>"</a:t>
            </a:r>
          </a:p>
          <a:p>
            <a:pPr lvl="1" algn="just"/>
            <a:r>
              <a:rPr lang="en-US" sz="1800" dirty="0" smtClean="0"/>
              <a:t>A “</a:t>
            </a:r>
            <a:r>
              <a:rPr lang="en-US" sz="1800" dirty="0" err="1" smtClean="0"/>
              <a:t>criação</a:t>
            </a:r>
            <a:r>
              <a:rPr lang="en-US" sz="1800" dirty="0" smtClean="0"/>
              <a:t> de </a:t>
            </a:r>
            <a:r>
              <a:rPr lang="en-US" sz="1800" dirty="0" err="1" smtClean="0"/>
              <a:t>novas</a:t>
            </a:r>
            <a:r>
              <a:rPr lang="en-US" sz="1800" dirty="0" smtClean="0"/>
              <a:t> e </a:t>
            </a:r>
            <a:r>
              <a:rPr lang="en-US" sz="1800" dirty="0" err="1" smtClean="0"/>
              <a:t>úteis</a:t>
            </a:r>
            <a:r>
              <a:rPr lang="en-US" sz="1800" dirty="0"/>
              <a:t> </a:t>
            </a:r>
            <a:r>
              <a:rPr lang="en-US" sz="1800" dirty="0" err="1" smtClean="0"/>
              <a:t>ideias</a:t>
            </a:r>
            <a:r>
              <a:rPr lang="en-US" sz="1800" dirty="0" smtClean="0"/>
              <a:t>"</a:t>
            </a:r>
          </a:p>
          <a:p>
            <a:pPr algn="just"/>
            <a:r>
              <a:rPr lang="en-US" sz="1800" dirty="0" err="1" smtClean="0"/>
              <a:t>Nenhuma</a:t>
            </a:r>
            <a:r>
              <a:rPr lang="en-US" sz="1800" dirty="0" smtClean="0"/>
              <a:t> ideia de criatividade se encaixa todos os campos de atuação. </a:t>
            </a:r>
            <a:r>
              <a:rPr lang="en-US" sz="1800" dirty="0" err="1" smtClean="0"/>
              <a:t>Criatividade</a:t>
            </a:r>
            <a:r>
              <a:rPr lang="en-US" sz="1800" dirty="0" smtClean="0"/>
              <a:t> </a:t>
            </a:r>
            <a:r>
              <a:rPr lang="en-US" sz="1800" dirty="0" err="1" smtClean="0"/>
              <a:t>requer</a:t>
            </a:r>
            <a:r>
              <a:rPr lang="en-US" sz="1800" dirty="0" smtClean="0"/>
              <a:t> habilidades cognitivas e não-cognitivas, curiosidade, intuição e obstinação. Soluções criativas podem </a:t>
            </a:r>
            <a:r>
              <a:rPr lang="en-US" sz="1800" dirty="0" err="1" smtClean="0"/>
              <a:t>ser</a:t>
            </a:r>
            <a:r>
              <a:rPr lang="en-US" sz="1800" dirty="0" smtClean="0"/>
              <a:t> </a:t>
            </a:r>
            <a:r>
              <a:rPr lang="en-US" sz="1800" dirty="0" err="1" smtClean="0"/>
              <a:t>criadas</a:t>
            </a:r>
            <a:r>
              <a:rPr lang="en-US" sz="1800" dirty="0" smtClean="0"/>
              <a:t> </a:t>
            </a:r>
            <a:r>
              <a:rPr lang="en-US" sz="1800" dirty="0" err="1" smtClean="0"/>
              <a:t>ou</a:t>
            </a:r>
            <a:r>
              <a:rPr lang="en-US" sz="1800" dirty="0" smtClean="0"/>
              <a:t> </a:t>
            </a:r>
            <a:r>
              <a:rPr lang="en-US" sz="1800" dirty="0" err="1" smtClean="0"/>
              <a:t>descobertas</a:t>
            </a:r>
            <a:r>
              <a:rPr lang="en-US" sz="1800" dirty="0" smtClean="0"/>
              <a:t> </a:t>
            </a:r>
            <a:r>
              <a:rPr lang="en-US" sz="1800" dirty="0" err="1" smtClean="0"/>
              <a:t>num</a:t>
            </a:r>
            <a:r>
              <a:rPr lang="en-US" sz="1800" dirty="0" smtClean="0"/>
              <a:t> </a:t>
            </a:r>
            <a:r>
              <a:rPr lang="en-US" sz="1800" dirty="0" err="1" smtClean="0"/>
              <a:t>momento</a:t>
            </a:r>
            <a:r>
              <a:rPr lang="en-US" sz="1800" dirty="0" smtClean="0"/>
              <a:t> </a:t>
            </a:r>
            <a:r>
              <a:rPr lang="en-US" sz="1800" dirty="0" err="1" smtClean="0"/>
              <a:t>ou</a:t>
            </a:r>
            <a:r>
              <a:rPr lang="en-US" sz="1800" dirty="0" smtClean="0"/>
              <a:t> </a:t>
            </a:r>
            <a:r>
              <a:rPr lang="en-US" sz="1800" dirty="0" err="1" smtClean="0"/>
              <a:t>trabalhadas</a:t>
            </a:r>
            <a:r>
              <a:rPr lang="en-US" sz="1800" dirty="0" smtClean="0"/>
              <a:t> </a:t>
            </a:r>
            <a:r>
              <a:rPr lang="en-US" sz="1800" dirty="0" err="1" smtClean="0"/>
              <a:t>ao</a:t>
            </a:r>
            <a:r>
              <a:rPr lang="en-US" sz="1800" dirty="0" smtClean="0"/>
              <a:t> longo de </a:t>
            </a:r>
            <a:r>
              <a:rPr lang="en-US" sz="1800" dirty="0" err="1" smtClean="0"/>
              <a:t>décadas</a:t>
            </a:r>
            <a:r>
              <a:rPr lang="en-US" sz="1800" dirty="0" smtClean="0"/>
              <a:t>.</a:t>
            </a:r>
          </a:p>
          <a:p>
            <a:pPr algn="just"/>
            <a:r>
              <a:rPr lang="en-US" sz="1800" dirty="0" err="1" smtClean="0"/>
              <a:t>Há</a:t>
            </a:r>
            <a:r>
              <a:rPr lang="en-US" sz="1800" dirty="0" smtClean="0"/>
              <a:t> </a:t>
            </a:r>
            <a:r>
              <a:rPr lang="en-US" sz="1800" dirty="0" err="1" smtClean="0"/>
              <a:t>algum</a:t>
            </a:r>
            <a:r>
              <a:rPr lang="en-US" sz="1800" dirty="0" smtClean="0"/>
              <a:t> tempo a </a:t>
            </a:r>
            <a:r>
              <a:rPr lang="en-US" sz="1800" dirty="0" err="1" smtClean="0"/>
              <a:t>criatividade</a:t>
            </a:r>
            <a:r>
              <a:rPr lang="en-US" sz="1800" dirty="0" smtClean="0"/>
              <a:t> era </a:t>
            </a:r>
            <a:r>
              <a:rPr lang="en-US" sz="1800" dirty="0" err="1" smtClean="0"/>
              <a:t>pensada</a:t>
            </a:r>
            <a:r>
              <a:rPr lang="en-US" sz="1800" dirty="0" smtClean="0"/>
              <a:t> como um produto de </a:t>
            </a:r>
            <a:r>
              <a:rPr lang="en-US" sz="1800" dirty="0" err="1" smtClean="0"/>
              <a:t>uma</a:t>
            </a:r>
            <a:r>
              <a:rPr lang="en-US" sz="1800" dirty="0" smtClean="0"/>
              <a:t> </a:t>
            </a:r>
            <a:r>
              <a:rPr lang="en-US" sz="1800" dirty="0" err="1" smtClean="0"/>
              <a:t>cultura</a:t>
            </a:r>
            <a:r>
              <a:rPr lang="en-US" sz="1800" dirty="0" smtClean="0"/>
              <a:t> de </a:t>
            </a:r>
            <a:r>
              <a:rPr lang="en-US" sz="1800" dirty="0" err="1" smtClean="0"/>
              <a:t>mudança</a:t>
            </a:r>
            <a:r>
              <a:rPr lang="en-US" sz="1800" dirty="0" smtClean="0"/>
              <a:t>, da </a:t>
            </a:r>
            <a:r>
              <a:rPr lang="en-US" sz="1800" dirty="0" err="1" smtClean="0"/>
              <a:t>autoria</a:t>
            </a:r>
            <a:r>
              <a:rPr lang="en-US" sz="1800" dirty="0" smtClean="0"/>
              <a:t> de um gênio como Thomas Edison, Marie Curie, ou Steve Jobs. Ao longo dos últimos anos, no entanto, a ênfase em tais fenômenos, às vezes chamado de criatividade "Big-C", deu lugar a um interesse no que é chamado de "little-c" ou criatividade todos os dias, um </a:t>
            </a:r>
            <a:r>
              <a:rPr lang="en-US" sz="1800" dirty="0" err="1" smtClean="0"/>
              <a:t>processo</a:t>
            </a:r>
            <a:r>
              <a:rPr lang="en-US" sz="1800" dirty="0" smtClean="0"/>
              <a:t> que muitos podem fazer e </a:t>
            </a:r>
            <a:r>
              <a:rPr lang="en-US" sz="1800" dirty="0" err="1" smtClean="0"/>
              <a:t>participar</a:t>
            </a:r>
            <a:r>
              <a:rPr lang="en-US" sz="1800" dirty="0" smtClean="0"/>
              <a:t>.</a:t>
            </a:r>
          </a:p>
          <a:p>
            <a:pPr algn="just"/>
            <a:r>
              <a:rPr lang="en-US" sz="1800" dirty="0" smtClean="0"/>
              <a:t>A criatividade </a:t>
            </a:r>
            <a:r>
              <a:rPr lang="en-US" sz="1800" dirty="0" err="1" smtClean="0"/>
              <a:t>não</a:t>
            </a:r>
            <a:r>
              <a:rPr lang="en-US" sz="1800" dirty="0" smtClean="0"/>
              <a:t> surge no vácuo; </a:t>
            </a:r>
            <a:r>
              <a:rPr lang="en-US" sz="1800" dirty="0" err="1" smtClean="0"/>
              <a:t>requer</a:t>
            </a:r>
            <a:r>
              <a:rPr lang="en-US" sz="1800" dirty="0" smtClean="0"/>
              <a:t> um certo grau de conhecimento geral e </a:t>
            </a:r>
            <a:r>
              <a:rPr lang="en-US" sz="1800" dirty="0" err="1" smtClean="0"/>
              <a:t>técnico</a:t>
            </a:r>
            <a:r>
              <a:rPr lang="en-US" sz="1800" dirty="0" smtClean="0"/>
              <a:t>. </a:t>
            </a:r>
            <a:r>
              <a:rPr lang="en-US" sz="1800" dirty="0" err="1" smtClean="0"/>
              <a:t>Isto</a:t>
            </a:r>
            <a:r>
              <a:rPr lang="en-US" sz="1800" dirty="0" smtClean="0"/>
              <a:t> é claramente verdade, se </a:t>
            </a:r>
            <a:r>
              <a:rPr lang="en-US" sz="1800" dirty="0" err="1" smtClean="0"/>
              <a:t>pensarmos</a:t>
            </a:r>
            <a:r>
              <a:rPr lang="en-US" sz="1800" dirty="0" smtClean="0"/>
              <a:t> em criatividade como uma forma de </a:t>
            </a:r>
            <a:r>
              <a:rPr lang="en-US" sz="1800" dirty="0" err="1" smtClean="0"/>
              <a:t>inovação</a:t>
            </a:r>
            <a:r>
              <a:rPr lang="en-US" sz="1800" dirty="0" smtClean="0"/>
              <a:t> - não podemos saber o que é novo sem uma noção do que já é conhecido em qualquer área.</a:t>
            </a:r>
            <a:endParaRPr lang="it-IT" sz="1800" dirty="0"/>
          </a:p>
        </p:txBody>
      </p:sp>
    </p:spTree>
    <p:extLst>
      <p:ext uri="{BB962C8B-B14F-4D97-AF65-F5344CB8AC3E}">
        <p14:creationId xmlns:p14="http://schemas.microsoft.com/office/powerpoint/2010/main" val="354083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Recurso 2.1</a:t>
            </a:r>
            <a:br>
              <a:rPr lang="it-IT" dirty="0" smtClean="0"/>
            </a:br>
            <a:r>
              <a:rPr lang="it-IT" dirty="0" smtClean="0"/>
              <a:t>Vídeos sobre Criatividade</a:t>
            </a:r>
            <a:endParaRPr lang="it-IT" dirty="0"/>
          </a:p>
        </p:txBody>
      </p:sp>
      <p:sp>
        <p:nvSpPr>
          <p:cNvPr id="4" name="Segnaposto contenuto 3"/>
          <p:cNvSpPr>
            <a:spLocks noGrp="1"/>
          </p:cNvSpPr>
          <p:nvPr>
            <p:ph sz="half" idx="1"/>
          </p:nvPr>
        </p:nvSpPr>
        <p:spPr>
          <a:xfrm>
            <a:off x="838200" y="1815760"/>
            <a:ext cx="10134600" cy="4578917"/>
          </a:xfrm>
        </p:spPr>
        <p:txBody>
          <a:bodyPr/>
          <a:lstStyle/>
          <a:p>
            <a:pPr marL="0" indent="0">
              <a:buNone/>
            </a:pPr>
            <a:r>
              <a:rPr lang="it-IT" dirty="0" smtClean="0"/>
              <a:t>Este vídeo serve como exemplo para todos </a:t>
            </a:r>
          </a:p>
          <a:p>
            <a:pPr marL="0" indent="0">
              <a:buNone/>
            </a:pPr>
            <a:r>
              <a:rPr lang="it-IT" dirty="0" smtClean="0"/>
              <a:t>os países.</a:t>
            </a:r>
          </a:p>
          <a:p>
            <a:pPr marL="0" indent="0">
              <a:buNone/>
            </a:pPr>
            <a:endParaRPr lang="it-IT" dirty="0" smtClean="0"/>
          </a:p>
          <a:p>
            <a:pPr marL="0" indent="0">
              <a:buNone/>
            </a:pPr>
            <a:r>
              <a:rPr lang="it-IT" dirty="0"/>
              <a:t>Vídeos em </a:t>
            </a:r>
            <a:r>
              <a:rPr lang="it-IT" dirty="0" smtClean="0"/>
              <a:t>Português: </a:t>
            </a:r>
          </a:p>
          <a:p>
            <a:r>
              <a:rPr lang="it-IT" dirty="0" smtClean="0">
                <a:hlinkClick r:id="rId3"/>
              </a:rPr>
              <a:t>https</a:t>
            </a:r>
            <a:r>
              <a:rPr lang="it-IT" dirty="0">
                <a:hlinkClick r:id="rId3"/>
              </a:rPr>
              <a:t>://www.youtube.com/watch?v=uH_C5pY_-</a:t>
            </a:r>
            <a:r>
              <a:rPr lang="it-IT" dirty="0" smtClean="0">
                <a:hlinkClick r:id="rId3"/>
              </a:rPr>
              <a:t>k8</a:t>
            </a:r>
            <a:r>
              <a:rPr lang="it-IT" dirty="0" smtClean="0"/>
              <a:t> ;</a:t>
            </a:r>
          </a:p>
          <a:p>
            <a:r>
              <a:rPr lang="it-IT" dirty="0">
                <a:hlinkClick r:id="rId4"/>
              </a:rPr>
              <a:t>https://</a:t>
            </a:r>
            <a:r>
              <a:rPr lang="it-IT" dirty="0" smtClean="0">
                <a:hlinkClick r:id="rId4"/>
              </a:rPr>
              <a:t>www.youtube.com/watch?v=umYtn8l_nPY</a:t>
            </a:r>
            <a:r>
              <a:rPr lang="it-IT" dirty="0" smtClean="0"/>
              <a:t> ;</a:t>
            </a:r>
          </a:p>
          <a:p>
            <a:r>
              <a:rPr lang="it-IT" dirty="0">
                <a:hlinkClick r:id="rId5"/>
              </a:rPr>
              <a:t>https://</a:t>
            </a:r>
            <a:r>
              <a:rPr lang="it-IT" dirty="0" smtClean="0">
                <a:hlinkClick r:id="rId5"/>
              </a:rPr>
              <a:t>www.youtube.com/watch?v=Z0zp1sxa1-A</a:t>
            </a:r>
            <a:r>
              <a:rPr lang="it-IT" dirty="0" smtClean="0"/>
              <a:t> ;</a:t>
            </a:r>
          </a:p>
          <a:p>
            <a:r>
              <a:rPr lang="it-IT" dirty="0">
                <a:hlinkClick r:id="rId6"/>
              </a:rPr>
              <a:t>https://</a:t>
            </a:r>
            <a:r>
              <a:rPr lang="it-IT" dirty="0" smtClean="0">
                <a:hlinkClick r:id="rId6"/>
              </a:rPr>
              <a:t>www.youtube.com/watch?v=ix65_mpOC1U</a:t>
            </a:r>
            <a:r>
              <a:rPr lang="it-IT" dirty="0" smtClean="0"/>
              <a:t> ;</a:t>
            </a:r>
          </a:p>
          <a:p>
            <a:r>
              <a:rPr lang="it-IT" dirty="0">
                <a:hlinkClick r:id="rId7"/>
              </a:rPr>
              <a:t>https://</a:t>
            </a:r>
            <a:r>
              <a:rPr lang="it-IT" dirty="0" smtClean="0">
                <a:hlinkClick r:id="rId7"/>
              </a:rPr>
              <a:t>www.youtube.com/watch?v=CKVmDvE-6CE</a:t>
            </a:r>
            <a:r>
              <a:rPr lang="it-IT" dirty="0" smtClean="0"/>
              <a:t> . </a:t>
            </a:r>
            <a:endParaRPr lang="it-IT" dirty="0"/>
          </a:p>
        </p:txBody>
      </p:sp>
      <p:pic>
        <p:nvPicPr>
          <p:cNvPr id="6" name="av-djjwbQ2k"/>
          <p:cNvPicPr>
            <a:picLocks noGrp="1" noRot="1" noChangeAspect="1"/>
          </p:cNvPicPr>
          <p:nvPr>
            <p:ph sz="half" idx="2"/>
            <a:videoFile r:link="rId1"/>
          </p:nvPr>
        </p:nvPicPr>
        <p:blipFill>
          <a:blip r:embed="rId8"/>
          <a:stretch>
            <a:fillRect/>
          </a:stretch>
        </p:blipFill>
        <p:spPr>
          <a:xfrm>
            <a:off x="7213601" y="240053"/>
            <a:ext cx="4285342" cy="2410505"/>
          </a:xfrm>
          <a:prstGeom prst="rect">
            <a:avLst/>
          </a:prstGeom>
        </p:spPr>
      </p:pic>
    </p:spTree>
    <p:extLst>
      <p:ext uri="{BB962C8B-B14F-4D97-AF65-F5344CB8AC3E}">
        <p14:creationId xmlns:p14="http://schemas.microsoft.com/office/powerpoint/2010/main" val="238789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Tópico 3</a:t>
            </a:r>
            <a:br>
              <a:rPr lang="it-IT" dirty="0" smtClean="0"/>
            </a:br>
            <a:r>
              <a:rPr lang="it-IT" dirty="0" smtClean="0"/>
              <a:t>O que está à nossa volta?</a:t>
            </a:r>
            <a:endParaRPr lang="it-IT" dirty="0"/>
          </a:p>
        </p:txBody>
      </p:sp>
      <p:sp>
        <p:nvSpPr>
          <p:cNvPr id="5" name="Segnaposto contenuto 4"/>
          <p:cNvSpPr>
            <a:spLocks noGrp="1"/>
          </p:cNvSpPr>
          <p:nvPr>
            <p:ph idx="1"/>
          </p:nvPr>
        </p:nvSpPr>
        <p:spPr/>
        <p:txBody>
          <a:bodyPr>
            <a:normAutofit/>
          </a:bodyPr>
          <a:lstStyle/>
          <a:p>
            <a:pPr algn="just"/>
            <a:r>
              <a:rPr lang="it-IT" dirty="0" smtClean="0"/>
              <a:t>Para conseguir identificar e desenvolver a ideia de negócio, é muito importante estar consciente da envolvente socioeconómica.</a:t>
            </a:r>
          </a:p>
          <a:p>
            <a:pPr algn="just"/>
            <a:r>
              <a:rPr lang="it-IT" dirty="0" smtClean="0"/>
              <a:t>Aqui encontram informação socioeconómica sobre a região (</a:t>
            </a:r>
            <a:r>
              <a:rPr lang="it-IT" i="1" dirty="0">
                <a:solidFill>
                  <a:schemeClr val="accent2"/>
                </a:solidFill>
              </a:rPr>
              <a:t>https://www.ine.pt/xportal/xmain?xpid=INE&amp;xpgid=ine_unid_territorial&amp;menuBOUI=13707095&amp;contexto=ut&amp;selTab=tab3</a:t>
            </a:r>
            <a:r>
              <a:rPr lang="it-IT" dirty="0" smtClean="0"/>
              <a:t>) para se  prepararem para as reuniões com o presidente do Município e a secretária geral da Associação Empresarial, sobre o desenvolvimento económico do Concelho.</a:t>
            </a:r>
          </a:p>
        </p:txBody>
      </p:sp>
    </p:spTree>
    <p:extLst>
      <p:ext uri="{BB962C8B-B14F-4D97-AF65-F5344CB8AC3E}">
        <p14:creationId xmlns:p14="http://schemas.microsoft.com/office/powerpoint/2010/main" val="54018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Atividade 3.1 (online)</a:t>
            </a:r>
            <a:br>
              <a:rPr lang="it-IT" dirty="0" smtClean="0"/>
            </a:br>
            <a:r>
              <a:rPr lang="it-IT" dirty="0" smtClean="0"/>
              <a:t>Estatísticas não são difíceis!</a:t>
            </a:r>
            <a:endParaRPr lang="it-IT" dirty="0"/>
          </a:p>
        </p:txBody>
      </p:sp>
      <p:sp>
        <p:nvSpPr>
          <p:cNvPr id="6" name="Segnaposto contenuto 2"/>
          <p:cNvSpPr>
            <a:spLocks noGrp="1"/>
          </p:cNvSpPr>
          <p:nvPr>
            <p:ph idx="1"/>
          </p:nvPr>
        </p:nvSpPr>
        <p:spPr>
          <a:xfrm>
            <a:off x="838200" y="1825624"/>
            <a:ext cx="10515600" cy="4879975"/>
          </a:xfrm>
        </p:spPr>
        <p:txBody>
          <a:bodyPr>
            <a:normAutofit fontScale="92500" lnSpcReduction="20000"/>
          </a:bodyPr>
          <a:lstStyle/>
          <a:p>
            <a:pPr algn="just"/>
            <a:r>
              <a:rPr lang="it-IT" b="1" dirty="0" smtClean="0"/>
              <a:t>Descrição:</a:t>
            </a:r>
            <a:r>
              <a:rPr lang="it-IT" dirty="0"/>
              <a:t> </a:t>
            </a:r>
            <a:r>
              <a:rPr lang="en-GB" dirty="0" smtClean="0"/>
              <a:t> </a:t>
            </a:r>
            <a:r>
              <a:rPr lang="en-GB" dirty="0" err="1" smtClean="0"/>
              <a:t>Qual</a:t>
            </a:r>
            <a:r>
              <a:rPr lang="en-GB" dirty="0" smtClean="0"/>
              <a:t> é a situação socio-económica do nosso país? </a:t>
            </a:r>
            <a:r>
              <a:rPr lang="en-GB" dirty="0" err="1" smtClean="0"/>
              <a:t>Onde</a:t>
            </a:r>
            <a:r>
              <a:rPr lang="en-GB" dirty="0" smtClean="0"/>
              <a:t> </a:t>
            </a:r>
            <a:r>
              <a:rPr lang="en-GB" dirty="0" err="1" smtClean="0"/>
              <a:t>podemos</a:t>
            </a:r>
            <a:r>
              <a:rPr lang="en-GB" dirty="0" smtClean="0"/>
              <a:t> obter informações sobre este tópico? Claro que a Internet é a fonte perfeita, mas </a:t>
            </a:r>
            <a:r>
              <a:rPr lang="en-GB" dirty="0" err="1" smtClean="0"/>
              <a:t>deve</a:t>
            </a:r>
            <a:r>
              <a:rPr lang="en-GB" dirty="0" smtClean="0"/>
              <a:t> </a:t>
            </a:r>
            <a:r>
              <a:rPr lang="en-GB" dirty="0" err="1" smtClean="0"/>
              <a:t>ter</a:t>
            </a:r>
            <a:r>
              <a:rPr lang="en-GB" dirty="0" smtClean="0"/>
              <a:t>-se cuidado se </a:t>
            </a:r>
            <a:r>
              <a:rPr lang="en-GB" dirty="0" err="1" smtClean="0"/>
              <a:t>quiser</a:t>
            </a:r>
            <a:r>
              <a:rPr lang="en-GB" dirty="0" smtClean="0"/>
              <a:t> encontrar dados e estatísticas oficiais.</a:t>
            </a:r>
          </a:p>
          <a:p>
            <a:pPr algn="just"/>
            <a:r>
              <a:rPr lang="en-GB" b="1" dirty="0" smtClean="0"/>
              <a:t>Instruções para os alunos:</a:t>
            </a:r>
            <a:r>
              <a:rPr lang="en-GB" dirty="0" smtClean="0"/>
              <a:t> </a:t>
            </a:r>
            <a:r>
              <a:rPr lang="en-GB" dirty="0" err="1" smtClean="0"/>
              <a:t>Pesquisem</a:t>
            </a:r>
            <a:r>
              <a:rPr lang="en-GB" dirty="0" smtClean="0"/>
              <a:t> na web as três principais fontes de informações </a:t>
            </a:r>
            <a:r>
              <a:rPr lang="en-GB" dirty="0" err="1" smtClean="0"/>
              <a:t>estatísticas</a:t>
            </a:r>
            <a:r>
              <a:rPr lang="en-GB" dirty="0" smtClean="0"/>
              <a:t> do seu país e responda às seguintes perguntas:</a:t>
            </a:r>
          </a:p>
          <a:p>
            <a:pPr lvl="1" algn="just"/>
            <a:r>
              <a:rPr lang="en-GB" dirty="0" smtClean="0"/>
              <a:t>Cole aqui o link sobre as fontes da web que você identificou </a:t>
            </a:r>
            <a:r>
              <a:rPr lang="en-GB" i="1" dirty="0" smtClean="0"/>
              <a:t>(</a:t>
            </a:r>
            <a:r>
              <a:rPr lang="en-GB" i="1" dirty="0" smtClean="0">
                <a:solidFill>
                  <a:schemeClr val="accent2"/>
                </a:solidFill>
              </a:rPr>
              <a:t>três campos de texto</a:t>
            </a:r>
            <a:r>
              <a:rPr lang="en-GB" i="1" dirty="0" smtClean="0"/>
              <a:t>)</a:t>
            </a:r>
          </a:p>
          <a:p>
            <a:pPr lvl="1" algn="just"/>
            <a:r>
              <a:rPr lang="en-GB" dirty="0" smtClean="0"/>
              <a:t>Qual é o principal </a:t>
            </a:r>
            <a:r>
              <a:rPr lang="en-GB" dirty="0" err="1" smtClean="0"/>
              <a:t>setor</a:t>
            </a:r>
            <a:r>
              <a:rPr lang="en-GB" dirty="0" smtClean="0"/>
              <a:t> </a:t>
            </a:r>
            <a:r>
              <a:rPr lang="en-GB" dirty="0" err="1" smtClean="0"/>
              <a:t>económico</a:t>
            </a:r>
            <a:r>
              <a:rPr lang="en-GB" dirty="0" smtClean="0"/>
              <a:t> de seu país? </a:t>
            </a:r>
            <a:r>
              <a:rPr lang="en-GB" i="1" dirty="0" smtClean="0"/>
              <a:t>(</a:t>
            </a:r>
            <a:r>
              <a:rPr lang="en-GB" i="1" dirty="0" smtClean="0">
                <a:solidFill>
                  <a:schemeClr val="accent2"/>
                </a:solidFill>
              </a:rPr>
              <a:t>um campo de texto</a:t>
            </a:r>
            <a:r>
              <a:rPr lang="en-GB" i="1" dirty="0" smtClean="0"/>
              <a:t>)</a:t>
            </a:r>
          </a:p>
          <a:p>
            <a:pPr lvl="1" algn="just"/>
            <a:r>
              <a:rPr lang="en-GB" dirty="0" smtClean="0"/>
              <a:t>... E da sua região? </a:t>
            </a:r>
            <a:r>
              <a:rPr lang="en-GB" i="1" dirty="0" smtClean="0"/>
              <a:t>(</a:t>
            </a:r>
            <a:r>
              <a:rPr lang="en-GB" i="1" dirty="0" smtClean="0">
                <a:solidFill>
                  <a:schemeClr val="accent2"/>
                </a:solidFill>
              </a:rPr>
              <a:t>um campo de texto</a:t>
            </a:r>
            <a:r>
              <a:rPr lang="en-GB" i="1" dirty="0" smtClean="0"/>
              <a:t>)</a:t>
            </a:r>
          </a:p>
          <a:p>
            <a:pPr lvl="1" algn="just"/>
            <a:r>
              <a:rPr lang="en-GB" dirty="0" smtClean="0"/>
              <a:t>Qual é a taxa de emprego dos jovens (com menos de 30 anos de idade) no seu país? </a:t>
            </a:r>
            <a:r>
              <a:rPr lang="en-GB" i="1" dirty="0" smtClean="0"/>
              <a:t>(</a:t>
            </a:r>
            <a:r>
              <a:rPr lang="en-GB" i="1" dirty="0" smtClean="0">
                <a:solidFill>
                  <a:schemeClr val="accent2"/>
                </a:solidFill>
              </a:rPr>
              <a:t>um campo%</a:t>
            </a:r>
            <a:r>
              <a:rPr lang="en-GB" i="1" dirty="0" smtClean="0"/>
              <a:t>)</a:t>
            </a:r>
          </a:p>
          <a:p>
            <a:pPr lvl="1" algn="just"/>
            <a:r>
              <a:rPr lang="en-GB" dirty="0" smtClean="0"/>
              <a:t>O </a:t>
            </a:r>
            <a:r>
              <a:rPr lang="en-GB" dirty="0" err="1" smtClean="0"/>
              <a:t>seu</a:t>
            </a:r>
            <a:r>
              <a:rPr lang="en-GB" dirty="0" smtClean="0"/>
              <a:t> </a:t>
            </a:r>
            <a:r>
              <a:rPr lang="en-GB" dirty="0" err="1" smtClean="0"/>
              <a:t>país</a:t>
            </a:r>
            <a:r>
              <a:rPr lang="en-GB" dirty="0" smtClean="0"/>
              <a:t> </a:t>
            </a:r>
            <a:r>
              <a:rPr lang="en-GB" dirty="0" err="1" smtClean="0"/>
              <a:t>promove</a:t>
            </a:r>
            <a:r>
              <a:rPr lang="en-GB" dirty="0" smtClean="0"/>
              <a:t> o </a:t>
            </a:r>
            <a:r>
              <a:rPr lang="en-GB" dirty="0" err="1" smtClean="0"/>
              <a:t>empreendedorismo</a:t>
            </a:r>
            <a:r>
              <a:rPr lang="en-GB" dirty="0" smtClean="0"/>
              <a:t>? Como? </a:t>
            </a:r>
            <a:r>
              <a:rPr lang="en-GB" i="1" dirty="0" smtClean="0"/>
              <a:t>(</a:t>
            </a:r>
            <a:r>
              <a:rPr lang="en-GB" i="1" dirty="0" smtClean="0">
                <a:solidFill>
                  <a:schemeClr val="accent2"/>
                </a:solidFill>
              </a:rPr>
              <a:t>campo um comentário</a:t>
            </a:r>
            <a:r>
              <a:rPr lang="en-GB" i="1" dirty="0" smtClean="0"/>
              <a:t>)</a:t>
            </a:r>
            <a:endParaRPr lang="en-GB" dirty="0" smtClean="0"/>
          </a:p>
          <a:p>
            <a:pPr algn="just"/>
            <a:r>
              <a:rPr lang="en-GB" b="1" dirty="0" smtClean="0"/>
              <a:t>A interação com a plataforma:</a:t>
            </a:r>
            <a:r>
              <a:rPr lang="en-GB" dirty="0" smtClean="0"/>
              <a:t> os alunos são capazes de escrever as respostas online. As </a:t>
            </a:r>
            <a:r>
              <a:rPr lang="en-GB" dirty="0" err="1" smtClean="0"/>
              <a:t>respostas</a:t>
            </a:r>
            <a:r>
              <a:rPr lang="en-GB" dirty="0" smtClean="0"/>
              <a:t> </a:t>
            </a:r>
            <a:r>
              <a:rPr lang="en-GB" dirty="0" err="1" smtClean="0"/>
              <a:t>são</a:t>
            </a:r>
            <a:r>
              <a:rPr lang="en-GB" dirty="0" smtClean="0"/>
              <a:t> </a:t>
            </a:r>
            <a:r>
              <a:rPr lang="en-GB" dirty="0" err="1" smtClean="0"/>
              <a:t>armazenadas</a:t>
            </a:r>
            <a:r>
              <a:rPr lang="en-GB" dirty="0" smtClean="0"/>
              <a:t> na pasta / conta pessoal do aluno e </a:t>
            </a:r>
            <a:r>
              <a:rPr lang="en-GB" dirty="0" err="1" smtClean="0"/>
              <a:t>podem</a:t>
            </a:r>
            <a:r>
              <a:rPr lang="en-GB" dirty="0" smtClean="0"/>
              <a:t> </a:t>
            </a:r>
            <a:r>
              <a:rPr lang="en-GB" dirty="0" err="1" smtClean="0"/>
              <a:t>ser</a:t>
            </a:r>
            <a:r>
              <a:rPr lang="en-GB" dirty="0" smtClean="0"/>
              <a:t> </a:t>
            </a:r>
            <a:r>
              <a:rPr lang="en-GB" dirty="0" err="1" smtClean="0"/>
              <a:t>descarregadas</a:t>
            </a:r>
            <a:r>
              <a:rPr lang="en-GB" dirty="0" smtClean="0"/>
              <a:t> </a:t>
            </a:r>
            <a:r>
              <a:rPr lang="en-GB" dirty="0" err="1" smtClean="0"/>
              <a:t>mais</a:t>
            </a:r>
            <a:r>
              <a:rPr lang="en-GB" dirty="0" smtClean="0"/>
              <a:t> </a:t>
            </a:r>
            <a:r>
              <a:rPr lang="en-GB" dirty="0" err="1" smtClean="0"/>
              <a:t>tarde</a:t>
            </a:r>
            <a:r>
              <a:rPr lang="en-GB" dirty="0" smtClean="0"/>
              <a:t>.</a:t>
            </a:r>
            <a:endParaRPr lang="it-IT" dirty="0"/>
          </a:p>
        </p:txBody>
      </p:sp>
    </p:spTree>
    <p:extLst>
      <p:ext uri="{BB962C8B-B14F-4D97-AF65-F5344CB8AC3E}">
        <p14:creationId xmlns:p14="http://schemas.microsoft.com/office/powerpoint/2010/main" val="227020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Tópico 4</a:t>
            </a:r>
            <a:br>
              <a:rPr lang="it-IT" dirty="0" smtClean="0"/>
            </a:br>
            <a:r>
              <a:rPr lang="it-IT" dirty="0"/>
              <a:t>Uma Estratégia </a:t>
            </a:r>
            <a:r>
              <a:rPr lang="it-IT" dirty="0" smtClean="0"/>
              <a:t>Comum Europeia </a:t>
            </a:r>
            <a:endParaRPr lang="it-IT" dirty="0"/>
          </a:p>
        </p:txBody>
      </p:sp>
      <p:sp>
        <p:nvSpPr>
          <p:cNvPr id="3" name="Segnaposto contenuto 2"/>
          <p:cNvSpPr>
            <a:spLocks noGrp="1"/>
          </p:cNvSpPr>
          <p:nvPr>
            <p:ph idx="1"/>
          </p:nvPr>
        </p:nvSpPr>
        <p:spPr>
          <a:xfrm>
            <a:off x="838200" y="1690688"/>
            <a:ext cx="10515600" cy="4913311"/>
          </a:xfrm>
        </p:spPr>
        <p:txBody>
          <a:bodyPr>
            <a:noAutofit/>
          </a:bodyPr>
          <a:lstStyle/>
          <a:p>
            <a:pPr algn="just"/>
            <a:r>
              <a:rPr lang="en-US" sz="1800" dirty="0" smtClean="0"/>
              <a:t>Europa 2020 é a </a:t>
            </a:r>
            <a:r>
              <a:rPr lang="en-US" sz="1800" dirty="0" err="1" smtClean="0"/>
              <a:t>estratégia</a:t>
            </a:r>
            <a:r>
              <a:rPr lang="en-US" sz="1800" dirty="0" smtClean="0"/>
              <a:t> da </a:t>
            </a:r>
            <a:r>
              <a:rPr lang="en-US" sz="1800" dirty="0" err="1"/>
              <a:t>União</a:t>
            </a:r>
            <a:r>
              <a:rPr lang="en-US" sz="1800" dirty="0"/>
              <a:t> </a:t>
            </a:r>
            <a:r>
              <a:rPr lang="en-US" sz="1800" dirty="0" err="1"/>
              <a:t>Europeia</a:t>
            </a:r>
            <a:r>
              <a:rPr lang="en-US" sz="1800" dirty="0"/>
              <a:t> </a:t>
            </a:r>
            <a:r>
              <a:rPr lang="en-US" sz="1800" dirty="0" smtClean="0"/>
              <a:t>de </a:t>
            </a:r>
            <a:r>
              <a:rPr lang="en-US" sz="1800" dirty="0" err="1" smtClean="0"/>
              <a:t>emprego</a:t>
            </a:r>
            <a:r>
              <a:rPr lang="en-US" sz="1800" dirty="0" smtClean="0"/>
              <a:t> e </a:t>
            </a:r>
            <a:r>
              <a:rPr lang="en-US" sz="1800" dirty="0" err="1" smtClean="0"/>
              <a:t>crescimento</a:t>
            </a:r>
            <a:r>
              <a:rPr lang="en-US" sz="1800" dirty="0" smtClean="0"/>
              <a:t> a </a:t>
            </a:r>
            <a:r>
              <a:rPr lang="en-US" sz="1800" dirty="0" err="1" smtClean="0"/>
              <a:t>dez</a:t>
            </a:r>
            <a:r>
              <a:rPr lang="en-US" sz="1800" dirty="0" smtClean="0"/>
              <a:t> </a:t>
            </a:r>
            <a:r>
              <a:rPr lang="en-US" sz="1800" dirty="0" err="1" smtClean="0"/>
              <a:t>anos</a:t>
            </a:r>
            <a:r>
              <a:rPr lang="en-US" sz="1800" dirty="0" smtClean="0"/>
              <a:t>. </a:t>
            </a:r>
            <a:r>
              <a:rPr lang="en-US" sz="1800" dirty="0" err="1" smtClean="0"/>
              <a:t>Foi</a:t>
            </a:r>
            <a:r>
              <a:rPr lang="en-US" sz="1800" dirty="0" smtClean="0"/>
              <a:t> </a:t>
            </a:r>
            <a:r>
              <a:rPr lang="en-US" sz="1800" dirty="0" err="1" smtClean="0"/>
              <a:t>lançada</a:t>
            </a:r>
            <a:r>
              <a:rPr lang="en-US" sz="1800" dirty="0" smtClean="0"/>
              <a:t> em 2010 para criar as condições para um crescimento inteligente, sustentável e inclusivo.</a:t>
            </a:r>
          </a:p>
          <a:p>
            <a:pPr algn="just"/>
            <a:r>
              <a:rPr lang="en-US" sz="1800" dirty="0" smtClean="0"/>
              <a:t>Cinco grandes objectivos foram acordados para a UE atingir até ao final de 2020. </a:t>
            </a:r>
            <a:r>
              <a:rPr lang="en-US" sz="1800" dirty="0" err="1" smtClean="0"/>
              <a:t>Abrangem</a:t>
            </a:r>
            <a:r>
              <a:rPr lang="en-US" sz="1800" dirty="0" smtClean="0"/>
              <a:t>: </a:t>
            </a:r>
            <a:r>
              <a:rPr lang="en-US" sz="1800" dirty="0" err="1" smtClean="0"/>
              <a:t>emprego</a:t>
            </a:r>
            <a:r>
              <a:rPr lang="en-US" sz="1800" dirty="0" smtClean="0"/>
              <a:t>; pesquisa e desenvolvimento; clima / energia; educação; inclusão social e redução da pobreza.</a:t>
            </a:r>
          </a:p>
          <a:p>
            <a:pPr algn="just" fontAlgn="t"/>
            <a:r>
              <a:rPr lang="en-US" sz="1800" dirty="0" smtClean="0"/>
              <a:t>A Europa </a:t>
            </a:r>
            <a:r>
              <a:rPr lang="en-US" sz="1800" dirty="0"/>
              <a:t>identificou novos motores para impulsionar o </a:t>
            </a:r>
            <a:r>
              <a:rPr lang="en-US" sz="1800" dirty="0" err="1"/>
              <a:t>crescimento</a:t>
            </a:r>
            <a:r>
              <a:rPr lang="en-US" sz="1800" dirty="0"/>
              <a:t> </a:t>
            </a:r>
            <a:r>
              <a:rPr lang="en-US" sz="1800" dirty="0" smtClean="0"/>
              <a:t>e o </a:t>
            </a:r>
            <a:r>
              <a:rPr lang="en-US" sz="1800" dirty="0"/>
              <a:t>emprego. Estas áreas </a:t>
            </a:r>
            <a:r>
              <a:rPr lang="en-US" sz="1800" dirty="0" err="1"/>
              <a:t>são</a:t>
            </a:r>
            <a:r>
              <a:rPr lang="en-US" sz="1800" dirty="0"/>
              <a:t> </a:t>
            </a:r>
            <a:r>
              <a:rPr lang="en-US" sz="1800" dirty="0" err="1" smtClean="0"/>
              <a:t>abordadas</a:t>
            </a:r>
            <a:r>
              <a:rPr lang="en-US" sz="1800" dirty="0" smtClean="0"/>
              <a:t> </a:t>
            </a:r>
            <a:r>
              <a:rPr lang="en-US" sz="1800" dirty="0" err="1" smtClean="0"/>
              <a:t>em</a:t>
            </a:r>
            <a:r>
              <a:rPr lang="en-US" sz="1800" dirty="0" smtClean="0"/>
              <a:t> </a:t>
            </a:r>
            <a:r>
              <a:rPr lang="en-US" sz="1800" b="1" dirty="0"/>
              <a:t>7 iniciativas </a:t>
            </a:r>
            <a:r>
              <a:rPr lang="en-US" sz="1800" b="1" dirty="0" err="1"/>
              <a:t>emblemáticas</a:t>
            </a:r>
            <a:r>
              <a:rPr lang="en-US" sz="1800" dirty="0" smtClean="0"/>
              <a:t>. </a:t>
            </a:r>
            <a:r>
              <a:rPr lang="en-US" sz="1800" dirty="0" err="1" smtClean="0"/>
              <a:t>Dentro</a:t>
            </a:r>
            <a:r>
              <a:rPr lang="en-US" sz="1800" dirty="0" smtClean="0"/>
              <a:t> </a:t>
            </a:r>
            <a:r>
              <a:rPr lang="en-US" sz="1800" dirty="0"/>
              <a:t>de cada iniciativa, a UE e as autoridades nacionais devem coordenar os seus esforços para que se reforçam mutuamente. </a:t>
            </a:r>
            <a:r>
              <a:rPr lang="en-US" sz="1800" dirty="0" err="1" smtClean="0"/>
              <a:t>Confira</a:t>
            </a:r>
            <a:r>
              <a:rPr lang="en-US" sz="1800" dirty="0" smtClean="0"/>
              <a:t> nos links abaixo e </a:t>
            </a:r>
            <a:r>
              <a:rPr lang="en-US" sz="1800" dirty="0" err="1" smtClean="0"/>
              <a:t>conheça</a:t>
            </a:r>
            <a:r>
              <a:rPr lang="en-US" sz="1800" dirty="0" smtClean="0"/>
              <a:t> as prioridades europeias em matéria de crescimento inteligente, sustentável e inclusivo.</a:t>
            </a:r>
            <a:endParaRPr lang="en-US" sz="1800" dirty="0"/>
          </a:p>
          <a:p>
            <a:pPr lvl="1" algn="just" fontAlgn="t"/>
            <a:r>
              <a:rPr lang="en-US" sz="1400" b="1" u="sng" dirty="0">
                <a:hlinkClick r:id="rId2" tooltip="Smart growth"/>
              </a:rPr>
              <a:t>Crescimento inteligente</a:t>
            </a:r>
            <a:endParaRPr lang="en-US" sz="1400" b="1" dirty="0"/>
          </a:p>
          <a:p>
            <a:pPr lvl="2" algn="just" fontAlgn="t"/>
            <a:r>
              <a:rPr lang="en-US" sz="1200" u="sng" dirty="0">
                <a:hlinkClick r:id="rId3" tooltip="Digital agenda for Europe"/>
              </a:rPr>
              <a:t>Agenda digital para a Europa</a:t>
            </a:r>
            <a:endParaRPr lang="en-US" sz="1200" dirty="0"/>
          </a:p>
          <a:p>
            <a:pPr lvl="2" algn="just" fontAlgn="t"/>
            <a:r>
              <a:rPr lang="en-US" sz="1200" u="sng" dirty="0">
                <a:hlinkClick r:id="rId4" tooltip="Innovation Union"/>
              </a:rPr>
              <a:t>União da Inovação</a:t>
            </a:r>
            <a:endParaRPr lang="en-US" sz="1200" dirty="0"/>
          </a:p>
          <a:p>
            <a:pPr lvl="2" algn="just" fontAlgn="t"/>
            <a:r>
              <a:rPr lang="en-US" sz="1200" u="sng" dirty="0">
                <a:hlinkClick r:id="rId5" tooltip="Youth on the move"/>
              </a:rPr>
              <a:t>Juventude em Movimento</a:t>
            </a:r>
            <a:endParaRPr lang="en-US" sz="1200" dirty="0"/>
          </a:p>
          <a:p>
            <a:pPr lvl="1" algn="just" fontAlgn="t"/>
            <a:r>
              <a:rPr lang="en-US" sz="1400" b="1" u="sng" dirty="0">
                <a:hlinkClick r:id="rId6" tooltip="Sustainable growth"/>
              </a:rPr>
              <a:t>Crescimento sustentável</a:t>
            </a:r>
            <a:endParaRPr lang="en-US" sz="1400" b="1" dirty="0"/>
          </a:p>
          <a:p>
            <a:pPr lvl="2" algn="just" fontAlgn="t"/>
            <a:r>
              <a:rPr lang="en-US" sz="1200" u="sng" dirty="0">
                <a:hlinkClick r:id="rId7" tooltip="Resource efficient Europe"/>
              </a:rPr>
              <a:t>Europa eficiente em termos de recursos</a:t>
            </a:r>
            <a:endParaRPr lang="en-US" sz="1200" dirty="0"/>
          </a:p>
          <a:p>
            <a:pPr lvl="2" algn="just" fontAlgn="t"/>
            <a:r>
              <a:rPr lang="en-US" sz="1200" u="sng" dirty="0">
                <a:hlinkClick r:id="rId8" tooltip="An industrial policy for the globalisation era"/>
              </a:rPr>
              <a:t>Uma política industrial para o </a:t>
            </a:r>
            <a:r>
              <a:rPr lang="en-US" sz="1200" u="sng" dirty="0" err="1">
                <a:hlinkClick r:id="rId8" tooltip="An industrial policy for the globalisation era"/>
              </a:rPr>
              <a:t>globalização</a:t>
            </a:r>
            <a:r>
              <a:rPr lang="en-US" sz="1200" u="sng" dirty="0">
                <a:hlinkClick r:id="rId8" tooltip="An industrial policy for the globalisation era"/>
              </a:rPr>
              <a:t> era</a:t>
            </a:r>
            <a:endParaRPr lang="en-US" sz="1200" dirty="0"/>
          </a:p>
          <a:p>
            <a:pPr lvl="1" algn="just" fontAlgn="t"/>
            <a:r>
              <a:rPr lang="en-US" sz="1400" b="1" u="sng" dirty="0">
                <a:hlinkClick r:id="rId9" tooltip="Inclusive growth"/>
              </a:rPr>
              <a:t>Crescimento inclusivo</a:t>
            </a:r>
            <a:endParaRPr lang="en-US" sz="1400" b="1" dirty="0"/>
          </a:p>
          <a:p>
            <a:pPr lvl="2" algn="just" fontAlgn="t"/>
            <a:r>
              <a:rPr lang="en-US" sz="1200" u="sng" dirty="0">
                <a:hlinkClick r:id="rId10" tooltip="An agenda for new skills and jobs"/>
              </a:rPr>
              <a:t>Agenda para novas qualificações e novos empregos</a:t>
            </a:r>
            <a:endParaRPr lang="en-US" sz="1200" dirty="0"/>
          </a:p>
          <a:p>
            <a:pPr lvl="2" algn="just" fontAlgn="t"/>
            <a:r>
              <a:rPr lang="en-US" sz="1200" u="sng" dirty="0">
                <a:hlinkClick r:id="rId11" tooltip="European platform against poverty"/>
              </a:rPr>
              <a:t>Plataforma europeia contra a pobreza</a:t>
            </a:r>
            <a:endParaRPr lang="en-US" sz="1200" dirty="0"/>
          </a:p>
          <a:p>
            <a:pPr algn="just"/>
            <a:endParaRPr lang="en-US" sz="1800" dirty="0" smtClean="0"/>
          </a:p>
        </p:txBody>
      </p:sp>
    </p:spTree>
    <p:extLst>
      <p:ext uri="{BB962C8B-B14F-4D97-AF65-F5344CB8AC3E}">
        <p14:creationId xmlns:p14="http://schemas.microsoft.com/office/powerpoint/2010/main" val="2659462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2533" y="365125"/>
            <a:ext cx="10981267" cy="1325563"/>
          </a:xfrm>
        </p:spPr>
        <p:txBody>
          <a:bodyPr>
            <a:normAutofit fontScale="90000"/>
          </a:bodyPr>
          <a:lstStyle/>
          <a:p>
            <a:r>
              <a:rPr lang="it-IT" dirty="0" smtClean="0"/>
              <a:t>Actividade 4.1 (online)</a:t>
            </a:r>
            <a:br>
              <a:rPr lang="it-IT" dirty="0" smtClean="0"/>
            </a:br>
            <a:r>
              <a:rPr lang="it-IT" dirty="0" smtClean="0"/>
              <a:t>Questionário sobre as políticas e </a:t>
            </a:r>
            <a:r>
              <a:rPr lang="it-IT" dirty="0"/>
              <a:t>iniciativas </a:t>
            </a:r>
            <a:r>
              <a:rPr lang="it-IT" dirty="0" smtClean="0"/>
              <a:t>da UE </a:t>
            </a:r>
            <a:r>
              <a:rPr lang="it-IT" dirty="0"/>
              <a:t>(</a:t>
            </a:r>
            <a:r>
              <a:rPr lang="it-IT" dirty="0" smtClean="0"/>
              <a:t>1)</a:t>
            </a:r>
            <a:endParaRPr lang="it-IT" dirty="0"/>
          </a:p>
        </p:txBody>
      </p:sp>
      <p:sp>
        <p:nvSpPr>
          <p:cNvPr id="6" name="Segnaposto contenuto 2"/>
          <p:cNvSpPr>
            <a:spLocks noGrp="1"/>
          </p:cNvSpPr>
          <p:nvPr>
            <p:ph sz="half" idx="1"/>
          </p:nvPr>
        </p:nvSpPr>
        <p:spPr>
          <a:xfrm>
            <a:off x="838200" y="1825625"/>
            <a:ext cx="10352314" cy="4749346"/>
          </a:xfrm>
        </p:spPr>
        <p:txBody>
          <a:bodyPr>
            <a:normAutofit fontScale="77500" lnSpcReduction="20000"/>
          </a:bodyPr>
          <a:lstStyle/>
          <a:p>
            <a:pPr marL="0" indent="0" algn="just">
              <a:buNone/>
            </a:pPr>
            <a:r>
              <a:rPr lang="it-IT" b="1" dirty="0" smtClean="0"/>
              <a:t>1. O que é Europa 2020?	</a:t>
            </a:r>
          </a:p>
          <a:p>
            <a:pPr lvl="1" algn="just"/>
            <a:r>
              <a:rPr lang="it-IT" dirty="0"/>
              <a:t>Uma estratégia </a:t>
            </a:r>
            <a:r>
              <a:rPr lang="it-IT" dirty="0" smtClean="0"/>
              <a:t>Europeia </a:t>
            </a:r>
            <a:r>
              <a:rPr lang="it-IT" dirty="0"/>
              <a:t>para </a:t>
            </a:r>
            <a:r>
              <a:rPr lang="it-IT" dirty="0" smtClean="0"/>
              <a:t>o crescimento socioeconómico;</a:t>
            </a:r>
          </a:p>
          <a:p>
            <a:pPr lvl="1" algn="just"/>
            <a:r>
              <a:rPr lang="it-IT" dirty="0"/>
              <a:t>Um evento Europeu </a:t>
            </a:r>
            <a:r>
              <a:rPr lang="it-IT" dirty="0" smtClean="0"/>
              <a:t>que terá lugar no ano 2020;</a:t>
            </a:r>
          </a:p>
          <a:p>
            <a:pPr lvl="1" algn="just"/>
            <a:r>
              <a:rPr lang="it-IT" dirty="0" smtClean="0"/>
              <a:t>O título de um livro sobre a real situação da Europa.</a:t>
            </a:r>
          </a:p>
          <a:p>
            <a:pPr marL="0" indent="0" algn="just">
              <a:buNone/>
            </a:pPr>
            <a:r>
              <a:rPr lang="it-IT" b="1" dirty="0" smtClean="0"/>
              <a:t>2. Criar um mercado </a:t>
            </a:r>
            <a:r>
              <a:rPr lang="it-IT" b="1" dirty="0"/>
              <a:t>único</a:t>
            </a:r>
            <a:r>
              <a:rPr lang="it-IT" b="1" dirty="0" smtClean="0"/>
              <a:t> digital é uma </a:t>
            </a:r>
            <a:r>
              <a:rPr lang="it-IT" b="1" dirty="0"/>
              <a:t>prioridade chave para</a:t>
            </a:r>
            <a:r>
              <a:rPr lang="it-IT" b="1" dirty="0" smtClean="0"/>
              <a:t>…</a:t>
            </a:r>
          </a:p>
          <a:p>
            <a:pPr lvl="1" algn="just"/>
            <a:r>
              <a:rPr lang="it-IT" dirty="0" smtClean="0"/>
              <a:t>A agenda para as novas qualificações e empregos;</a:t>
            </a:r>
          </a:p>
          <a:p>
            <a:pPr lvl="1" algn="just"/>
            <a:r>
              <a:rPr lang="it-IT" dirty="0"/>
              <a:t>A agenda digital para </a:t>
            </a:r>
            <a:r>
              <a:rPr lang="it-IT" dirty="0" smtClean="0"/>
              <a:t>a Europa;</a:t>
            </a:r>
          </a:p>
          <a:p>
            <a:pPr lvl="1" algn="just"/>
            <a:r>
              <a:rPr lang="it-IT" dirty="0" smtClean="0"/>
              <a:t>O plano para a </a:t>
            </a:r>
            <a:r>
              <a:rPr lang="it-IT" dirty="0"/>
              <a:t>utilização eficiente dos Recursos </a:t>
            </a:r>
            <a:r>
              <a:rPr lang="it-IT" dirty="0" smtClean="0"/>
              <a:t>Europeus.</a:t>
            </a:r>
          </a:p>
          <a:p>
            <a:pPr marL="0" indent="0" algn="just">
              <a:buNone/>
            </a:pPr>
            <a:r>
              <a:rPr lang="it-IT" b="1" dirty="0" smtClean="0"/>
              <a:t>3. O que significa «mobilidade» na Iniciativa «Juventude em movimento»?</a:t>
            </a:r>
          </a:p>
          <a:p>
            <a:pPr lvl="1" algn="just"/>
            <a:r>
              <a:rPr lang="it-IT" dirty="0" smtClean="0"/>
              <a:t>Política de Transportes;</a:t>
            </a:r>
          </a:p>
          <a:p>
            <a:pPr lvl="1" algn="just"/>
            <a:r>
              <a:rPr lang="it-IT" dirty="0"/>
              <a:t>Princípio </a:t>
            </a:r>
            <a:r>
              <a:rPr lang="it-IT" dirty="0" smtClean="0"/>
              <a:t>Físico; </a:t>
            </a:r>
          </a:p>
          <a:p>
            <a:pPr lvl="1" algn="just"/>
            <a:r>
              <a:rPr lang="it-IT" dirty="0" smtClean="0"/>
              <a:t>Experiências transnacionais.</a:t>
            </a:r>
          </a:p>
          <a:p>
            <a:pPr marL="0" indent="0" algn="just">
              <a:buNone/>
            </a:pPr>
            <a:r>
              <a:rPr lang="it-IT" b="1" dirty="0" smtClean="0"/>
              <a:t>4. Reduzir </a:t>
            </a:r>
            <a:r>
              <a:rPr lang="it-IT" b="1" dirty="0"/>
              <a:t>as emissões de CO2 é </a:t>
            </a:r>
            <a:r>
              <a:rPr lang="it-IT" b="1" dirty="0" smtClean="0"/>
              <a:t>uma </a:t>
            </a:r>
            <a:r>
              <a:rPr lang="it-IT" b="1" dirty="0"/>
              <a:t>prioridade chave para</a:t>
            </a:r>
            <a:r>
              <a:rPr lang="it-IT" b="1" dirty="0" smtClean="0"/>
              <a:t>…</a:t>
            </a:r>
          </a:p>
          <a:p>
            <a:pPr lvl="1" algn="just"/>
            <a:r>
              <a:rPr lang="it-IT" dirty="0"/>
              <a:t>A plataforma </a:t>
            </a:r>
            <a:r>
              <a:rPr lang="it-IT" dirty="0" smtClean="0"/>
              <a:t>Europeia </a:t>
            </a:r>
            <a:r>
              <a:rPr lang="it-IT" dirty="0"/>
              <a:t>contra </a:t>
            </a:r>
            <a:r>
              <a:rPr lang="it-IT" dirty="0" smtClean="0"/>
              <a:t>a pobreza</a:t>
            </a:r>
          </a:p>
          <a:p>
            <a:pPr lvl="1" algn="just"/>
            <a:r>
              <a:rPr lang="pt-PT" dirty="0"/>
              <a:t>O plano para a utilização eficiente dos Recursos Europeus.</a:t>
            </a:r>
          </a:p>
          <a:p>
            <a:pPr lvl="1" algn="just"/>
            <a:r>
              <a:rPr lang="it-IT" dirty="0"/>
              <a:t>A União Europeia para a Inovação </a:t>
            </a:r>
            <a:endParaRPr lang="it-IT" dirty="0" smtClean="0"/>
          </a:p>
        </p:txBody>
      </p:sp>
    </p:spTree>
    <p:extLst>
      <p:ext uri="{BB962C8B-B14F-4D97-AF65-F5344CB8AC3E}">
        <p14:creationId xmlns:p14="http://schemas.microsoft.com/office/powerpoint/2010/main" val="1351124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4703</TotalTime>
  <Words>2727</Words>
  <Application>Microsoft Office PowerPoint</Application>
  <PresentationFormat>Ecrã Panorâmico</PresentationFormat>
  <Paragraphs>190</Paragraphs>
  <Slides>23</Slides>
  <Notes>0</Notes>
  <HiddenSlides>0</HiddenSlides>
  <MMClips>2</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23</vt:i4>
      </vt:variant>
    </vt:vector>
  </HeadingPairs>
  <TitlesOfParts>
    <vt:vector size="27" baseType="lpstr">
      <vt:lpstr>Arial</vt:lpstr>
      <vt:lpstr>Calibri</vt:lpstr>
      <vt:lpstr>Calibri Light</vt:lpstr>
      <vt:lpstr>Tema di Office</vt:lpstr>
      <vt:lpstr>MÓDULO 1</vt:lpstr>
      <vt:lpstr>Tópico 1 Introdução</vt:lpstr>
      <vt:lpstr>Actividade 1.1 (online)  Ouvir as pessoas quando dizem "Se eu pudesse ..."</vt:lpstr>
      <vt:lpstr>Tópico 2 O que é criatividade?</vt:lpstr>
      <vt:lpstr>Recurso 2.1 Vídeos sobre Criatividade</vt:lpstr>
      <vt:lpstr>Tópico 3 O que está à nossa volta?</vt:lpstr>
      <vt:lpstr>Atividade 3.1 (online) Estatísticas não são difíceis!</vt:lpstr>
      <vt:lpstr>Tópico 4 Uma Estratégia Comum Europeia </vt:lpstr>
      <vt:lpstr>Actividade 4.1 (online) Questionário sobre as políticas e iniciativas da UE (1)</vt:lpstr>
      <vt:lpstr>Actividade 4.1 (online) Questionário sobre as políticas e iniciativas da UE (2)</vt:lpstr>
      <vt:lpstr>Actividade 4.2 (online)  Como vê o mundo?</vt:lpstr>
      <vt:lpstr>Tópico 5 O que significa empresa?</vt:lpstr>
      <vt:lpstr>Resource 5.1 Ideias reais de negócios </vt:lpstr>
      <vt:lpstr>Atividade 5.1 (online) Ser empreendedor (1)!</vt:lpstr>
      <vt:lpstr>Atividade 5.2 (online) Ser empreendedor (2)!</vt:lpstr>
      <vt:lpstr>Final atividade do módulo  Oficina de grupo para ser feita na Escola</vt:lpstr>
      <vt:lpstr>Atividade Final do Módulo  Etapas para a implementação do projeto (4 horas exigidas)</vt:lpstr>
      <vt:lpstr>Atividade Final do Módulo  Etapas para a implementação do projeto (4 horas exigidas)</vt:lpstr>
      <vt:lpstr>Reunião em outubro de 2015</vt:lpstr>
      <vt:lpstr>Comentários dos professores</vt:lpstr>
      <vt:lpstr>Próximos passos (até Outubro)</vt:lpstr>
      <vt:lpstr>Próximos passos (depois de outubro - 1)</vt:lpstr>
      <vt:lpstr>Próximos passos (depois de outubro - 2)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SFernandes</cp:lastModifiedBy>
  <cp:revision>67</cp:revision>
  <dcterms:created xsi:type="dcterms:W3CDTF">2015-05-04T07:29:15Z</dcterms:created>
  <dcterms:modified xsi:type="dcterms:W3CDTF">2015-09-16T11:08:52Z</dcterms:modified>
</cp:coreProperties>
</file>