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3" r:id="rId5"/>
    <p:sldId id="280" r:id="rId6"/>
    <p:sldId id="295" r:id="rId7"/>
    <p:sldId id="296" r:id="rId8"/>
    <p:sldId id="297" r:id="rId9"/>
    <p:sldId id="271" r:id="rId10"/>
    <p:sldId id="27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>
        <p:scale>
          <a:sx n="110" d="100"/>
          <a:sy n="110" d="100"/>
        </p:scale>
        <p:origin x="-504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64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39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80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06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12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38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12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29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39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43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76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3AF0F-63CE-4D4B-A928-21D88D63B967}" type="datetimeFigureOut">
              <a:rPr lang="it-IT" smtClean="0"/>
              <a:t>08/05/2016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D122A-9590-43F9-89EE-A222B6FAEFFB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9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" TargetMode="External"/><Relationship Id="rId2" Type="http://schemas.openxmlformats.org/officeDocument/2006/relationships/hyperlink" Target="https://groups.google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com/slides/about/" TargetMode="External"/><Relationship Id="rId5" Type="http://schemas.openxmlformats.org/officeDocument/2006/relationships/hyperlink" Target="http://slidedog.com/" TargetMode="External"/><Relationship Id="rId4" Type="http://schemas.openxmlformats.org/officeDocument/2006/relationships/hyperlink" Target="https://www.emaze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ype.com/" TargetMode="External"/><Relationship Id="rId2" Type="http://schemas.openxmlformats.org/officeDocument/2006/relationships/hyperlink" Target="https://www.gliffy.com/uses/org-chart-software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plans.com/" TargetMode="External"/><Relationship Id="rId2" Type="http://schemas.openxmlformats.org/officeDocument/2006/relationships/hyperlink" Target="https://www.enloop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iplanner.net/business-financial/online/start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video.com/" TargetMode="External"/><Relationship Id="rId2" Type="http://schemas.openxmlformats.org/officeDocument/2006/relationships/hyperlink" Target="https://studio.stupeflix.com/en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kizoa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MÓDULO 4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Plano de negócios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82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 principal objectivo da mobilidade transnacional será a seleção da melhor ideia transnacional. </a:t>
            </a:r>
            <a:r>
              <a:rPr lang="en-US" i="1" u="sng" dirty="0"/>
              <a:t>É aconselhável que a </a:t>
            </a:r>
            <a:r>
              <a:rPr lang="en-US" i="1" u="sng" dirty="0" err="1"/>
              <a:t>reunião</a:t>
            </a:r>
            <a:r>
              <a:rPr lang="en-US" i="1" u="sng" dirty="0"/>
              <a:t> </a:t>
            </a:r>
            <a:r>
              <a:rPr lang="en-US" i="1" u="sng" dirty="0" err="1" smtClean="0"/>
              <a:t>seja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participada</a:t>
            </a:r>
            <a:r>
              <a:rPr lang="en-US" i="1" u="sng" dirty="0" smtClean="0"/>
              <a:t> </a:t>
            </a:r>
            <a:r>
              <a:rPr lang="en-US" i="1" u="sng" dirty="0"/>
              <a:t>pelos diretores do produto / operação de </a:t>
            </a:r>
            <a:r>
              <a:rPr lang="en-US" i="1" u="sng" dirty="0" err="1"/>
              <a:t>cada</a:t>
            </a:r>
            <a:r>
              <a:rPr lang="en-US" i="1" u="sng" dirty="0"/>
              <a:t> </a:t>
            </a:r>
            <a:r>
              <a:rPr lang="en-US" i="1" u="sng" dirty="0" smtClean="0"/>
              <a:t>um dos sub-</a:t>
            </a:r>
            <a:r>
              <a:rPr lang="en-US" i="1" u="sng" dirty="0" err="1" smtClean="0"/>
              <a:t>grupos</a:t>
            </a:r>
            <a:r>
              <a:rPr lang="en-US" i="1" u="sng" dirty="0" smtClean="0"/>
              <a:t> </a:t>
            </a:r>
            <a:r>
              <a:rPr lang="en-US" i="1" u="sng" dirty="0"/>
              <a:t>nacionais. Se uma </a:t>
            </a:r>
            <a:r>
              <a:rPr lang="en-US" i="1" u="sng" dirty="0" err="1"/>
              <a:t>escola</a:t>
            </a:r>
            <a:r>
              <a:rPr lang="en-US" i="1" u="sng" dirty="0"/>
              <a:t> </a:t>
            </a:r>
            <a:r>
              <a:rPr lang="en-US" i="1" u="sng" dirty="0" err="1" smtClean="0"/>
              <a:t>quiser</a:t>
            </a:r>
            <a:r>
              <a:rPr lang="en-US" i="1" u="sng" dirty="0" smtClean="0"/>
              <a:t> </a:t>
            </a:r>
            <a:r>
              <a:rPr lang="en-US" i="1" u="sng" dirty="0"/>
              <a:t>trazer mais alunos, sugerimos que </a:t>
            </a:r>
            <a:r>
              <a:rPr lang="en-US" i="1" u="sng" dirty="0" err="1" smtClean="0"/>
              <a:t>seja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escolhido</a:t>
            </a:r>
            <a:r>
              <a:rPr lang="en-US" i="1" u="sng" dirty="0" smtClean="0"/>
              <a:t> </a:t>
            </a:r>
            <a:r>
              <a:rPr lang="en-US" i="1" u="sng" dirty="0"/>
              <a:t>o líder da </a:t>
            </a:r>
            <a:r>
              <a:rPr lang="en-US" i="1" u="sng" dirty="0" err="1" smtClean="0"/>
              <a:t>equipa</a:t>
            </a:r>
            <a:r>
              <a:rPr lang="en-US" i="1" u="sng" dirty="0" smtClean="0"/>
              <a:t> </a:t>
            </a:r>
            <a:r>
              <a:rPr lang="en-US" i="1" u="sng" dirty="0" err="1"/>
              <a:t>ou</a:t>
            </a:r>
            <a:r>
              <a:rPr lang="en-US" i="1" u="sng" dirty="0"/>
              <a:t> </a:t>
            </a:r>
            <a:r>
              <a:rPr lang="en-US" i="1" u="sng" dirty="0" smtClean="0"/>
              <a:t>o gestor </a:t>
            </a:r>
            <a:r>
              <a:rPr lang="en-US" i="1" u="sng" dirty="0"/>
              <a:t>de Comunicação.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Quando </a:t>
            </a:r>
            <a:r>
              <a:rPr lang="en-US" b="1" dirty="0"/>
              <a:t>os </a:t>
            </a:r>
            <a:r>
              <a:rPr lang="en-US" b="1" dirty="0" err="1"/>
              <a:t>alunos</a:t>
            </a:r>
            <a:r>
              <a:rPr lang="en-US" b="1" dirty="0"/>
              <a:t> </a:t>
            </a:r>
            <a:r>
              <a:rPr lang="en-US" b="1" dirty="0" err="1" smtClean="0"/>
              <a:t>voltarem</a:t>
            </a:r>
            <a:r>
              <a:rPr lang="en-US" b="1" dirty="0" smtClean="0"/>
              <a:t> à </a:t>
            </a:r>
            <a:r>
              <a:rPr lang="en-US" b="1" dirty="0" err="1" smtClean="0"/>
              <a:t>escola</a:t>
            </a:r>
            <a:r>
              <a:rPr lang="en-US" b="1" dirty="0"/>
              <a:t>, um evento de divulgação final </a:t>
            </a:r>
            <a:r>
              <a:rPr lang="en-US" b="1" dirty="0" err="1" smtClean="0"/>
              <a:t>deve</a:t>
            </a:r>
            <a:r>
              <a:rPr lang="en-US" b="1" dirty="0" smtClean="0"/>
              <a:t> </a:t>
            </a:r>
            <a:r>
              <a:rPr lang="en-US" b="1" dirty="0" err="1" smtClean="0"/>
              <a:t>ser</a:t>
            </a:r>
            <a:r>
              <a:rPr lang="en-US" b="1" dirty="0" smtClean="0"/>
              <a:t> </a:t>
            </a:r>
            <a:r>
              <a:rPr lang="en-US" b="1" dirty="0" err="1" smtClean="0"/>
              <a:t>organizado</a:t>
            </a:r>
            <a:r>
              <a:rPr lang="en-US" b="1" dirty="0" smtClean="0"/>
              <a:t> </a:t>
            </a:r>
            <a:r>
              <a:rPr lang="en-US" b="1" dirty="0"/>
              <a:t>a fim de apresentar as ideias transnacionais de negócios, bem como os resultados do projecto, a outras escolas e as partes interessadas.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Reunião em </a:t>
            </a:r>
            <a:r>
              <a:rPr lang="en-US" b="1" i="1" dirty="0" smtClean="0"/>
              <a:t>Junho 2016</a:t>
            </a:r>
            <a:endParaRPr lang="it-IT" sz="3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Tema</a:t>
            </a:r>
            <a:r>
              <a:rPr lang="it-IT" dirty="0" smtClean="0"/>
              <a:t> 1</a:t>
            </a:r>
            <a:br>
              <a:rPr lang="it-IT" dirty="0" smtClean="0"/>
            </a:br>
            <a:r>
              <a:rPr lang="it-IT" dirty="0" err="1" smtClean="0"/>
              <a:t>Introdução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942674" cy="461770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Um plano de negócios é um documento que descreve o seu negócio, </a:t>
            </a:r>
            <a:r>
              <a:rPr lang="en-GB" dirty="0" err="1" smtClean="0"/>
              <a:t>os</a:t>
            </a:r>
            <a:r>
              <a:rPr lang="en-GB" dirty="0" smtClean="0"/>
              <a:t> </a:t>
            </a:r>
            <a:r>
              <a:rPr lang="en-GB" dirty="0" err="1" smtClean="0"/>
              <a:t>seus</a:t>
            </a:r>
            <a:r>
              <a:rPr lang="en-GB" dirty="0" smtClean="0"/>
              <a:t> </a:t>
            </a:r>
            <a:r>
              <a:rPr lang="en-GB" dirty="0"/>
              <a:t>objetivos, estratégias, mercado-alvo e as previsões financeiras. </a:t>
            </a:r>
            <a:r>
              <a:rPr lang="en-GB" dirty="0"/>
              <a:t>É</a:t>
            </a:r>
            <a:r>
              <a:rPr lang="en-GB" dirty="0" smtClean="0"/>
              <a:t> </a:t>
            </a:r>
            <a:r>
              <a:rPr lang="en-GB" dirty="0"/>
              <a:t>um modelo para o futuro da </a:t>
            </a:r>
            <a:r>
              <a:rPr lang="en-GB" dirty="0" err="1" smtClean="0"/>
              <a:t>empresa</a:t>
            </a:r>
            <a:r>
              <a:rPr lang="en-GB" dirty="0"/>
              <a:t>. Os planos de negócios podem variar </a:t>
            </a:r>
            <a:r>
              <a:rPr lang="en-GB" dirty="0" err="1"/>
              <a:t>enormemente</a:t>
            </a:r>
            <a:r>
              <a:rPr lang="en-GB" dirty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extensão</a:t>
            </a:r>
            <a:r>
              <a:rPr lang="en-GB" dirty="0" smtClean="0"/>
              <a:t>, </a:t>
            </a:r>
            <a:r>
              <a:rPr lang="en-GB" dirty="0"/>
              <a:t>estilo e conteúdo, mas a chave é </a:t>
            </a:r>
            <a:r>
              <a:rPr lang="en-GB" dirty="0" err="1"/>
              <a:t>assegurar</a:t>
            </a:r>
            <a:r>
              <a:rPr lang="en-GB" dirty="0"/>
              <a:t> </a:t>
            </a:r>
            <a:r>
              <a:rPr lang="en-GB" dirty="0" smtClean="0"/>
              <a:t>que o </a:t>
            </a:r>
            <a:r>
              <a:rPr lang="en-GB" dirty="0"/>
              <a:t>documento é realista, prático e </a:t>
            </a:r>
            <a:r>
              <a:rPr lang="en-GB" dirty="0" err="1" smtClean="0"/>
              <a:t>revisto</a:t>
            </a:r>
            <a:r>
              <a:rPr lang="en-GB" dirty="0" smtClean="0"/>
              <a:t> </a:t>
            </a:r>
            <a:r>
              <a:rPr lang="en-GB" dirty="0"/>
              <a:t>regularmente. Não só deve definir a direção para o seu negócio, mas também agir como um ponto de referência para medir o desempenho.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en-GB" dirty="0" smtClean="0"/>
              <a:t>A </a:t>
            </a:r>
            <a:r>
              <a:rPr lang="en-GB" dirty="0" err="1" smtClean="0"/>
              <a:t>sua</a:t>
            </a:r>
            <a:r>
              <a:rPr lang="en-GB" dirty="0" smtClean="0"/>
              <a:t> </a:t>
            </a:r>
            <a:r>
              <a:rPr lang="en-GB" dirty="0" err="1" smtClean="0"/>
              <a:t>equipa</a:t>
            </a:r>
            <a:r>
              <a:rPr lang="en-GB" dirty="0" smtClean="0"/>
              <a:t> </a:t>
            </a:r>
            <a:r>
              <a:rPr lang="en-GB" dirty="0" err="1"/>
              <a:t>será</a:t>
            </a:r>
            <a:r>
              <a:rPr lang="en-GB" dirty="0"/>
              <a:t> </a:t>
            </a:r>
            <a:r>
              <a:rPr lang="en-GB" dirty="0" err="1" smtClean="0"/>
              <a:t>apoiada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/>
              <a:t>preparação de uma apresentação onde todos os elementos-chave de um plano de </a:t>
            </a:r>
            <a:r>
              <a:rPr lang="en-GB" dirty="0" err="1"/>
              <a:t>negócios</a:t>
            </a:r>
            <a:r>
              <a:rPr lang="en-GB" dirty="0"/>
              <a:t> </a:t>
            </a:r>
            <a:r>
              <a:rPr lang="en-GB" dirty="0" err="1" smtClean="0"/>
              <a:t>serão</a:t>
            </a:r>
            <a:r>
              <a:rPr lang="en-GB" dirty="0" smtClean="0"/>
              <a:t> </a:t>
            </a:r>
            <a:r>
              <a:rPr lang="en-GB" dirty="0" err="1" smtClean="0"/>
              <a:t>descritos</a:t>
            </a:r>
            <a:r>
              <a:rPr lang="en-GB" dirty="0" smtClean="0"/>
              <a:t>. </a:t>
            </a:r>
            <a:r>
              <a:rPr lang="en-GB" dirty="0" smtClean="0"/>
              <a:t>O resultado final será </a:t>
            </a:r>
            <a:r>
              <a:rPr lang="en-GB" dirty="0"/>
              <a:t>ser utilizado pelos </a:t>
            </a:r>
            <a:r>
              <a:rPr lang="en-GB" dirty="0" err="1"/>
              <a:t>representantes</a:t>
            </a:r>
            <a:r>
              <a:rPr lang="en-GB" dirty="0"/>
              <a:t> </a:t>
            </a:r>
            <a:r>
              <a:rPr lang="en-GB" dirty="0" smtClean="0"/>
              <a:t>da </a:t>
            </a:r>
            <a:r>
              <a:rPr lang="en-GB" dirty="0" err="1" smtClean="0"/>
              <a:t>equipa</a:t>
            </a:r>
            <a:r>
              <a:rPr lang="en-GB" dirty="0" smtClean="0"/>
              <a:t> </a:t>
            </a:r>
            <a:r>
              <a:rPr lang="en-GB" dirty="0"/>
              <a:t>que vai participar na reunião final para a </a:t>
            </a:r>
            <a:r>
              <a:rPr lang="en-GB" dirty="0" err="1"/>
              <a:t>seleção</a:t>
            </a:r>
            <a:r>
              <a:rPr lang="en-GB" dirty="0"/>
              <a:t> </a:t>
            </a:r>
            <a:r>
              <a:rPr lang="en-GB" dirty="0" smtClean="0"/>
              <a:t>da </a:t>
            </a:r>
            <a:r>
              <a:rPr lang="en-GB" dirty="0"/>
              <a:t>melhor ideia de negócio transnacional.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Tema</a:t>
            </a:r>
            <a:r>
              <a:rPr lang="it-IT" dirty="0" smtClean="0"/>
              <a:t> 2</a:t>
            </a:r>
            <a:br>
              <a:rPr lang="it-IT" dirty="0" smtClean="0"/>
            </a:br>
            <a:r>
              <a:rPr lang="en-GB" dirty="0"/>
              <a:t>A apresentação final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Antes de iniciar a </a:t>
            </a:r>
            <a:r>
              <a:rPr lang="it-IT" dirty="0" smtClean="0"/>
              <a:t>elaboração do seu </a:t>
            </a:r>
            <a:r>
              <a:rPr lang="it-IT" dirty="0" smtClean="0"/>
              <a:t>plano de negócio final, deve concordar </a:t>
            </a:r>
            <a:r>
              <a:rPr lang="it-IT" dirty="0" smtClean="0"/>
              <a:t>com todos </a:t>
            </a:r>
            <a:r>
              <a:rPr lang="it-IT" dirty="0" smtClean="0"/>
              <a:t>os </a:t>
            </a:r>
            <a:r>
              <a:rPr lang="it-IT" dirty="0" smtClean="0"/>
              <a:t>membros do seu </a:t>
            </a:r>
            <a:r>
              <a:rPr lang="it-IT" dirty="0" smtClean="0"/>
              <a:t>grupo transnacional </a:t>
            </a:r>
            <a:r>
              <a:rPr lang="it-IT" dirty="0" smtClean="0"/>
              <a:t>o negócio grupo</a:t>
            </a:r>
            <a:r>
              <a:rPr lang="it-IT" dirty="0"/>
              <a:t> </a:t>
            </a:r>
            <a:r>
              <a:rPr lang="it-IT" dirty="0" smtClean="0"/>
              <a:t>em dois fundamental aspectos: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Quem é </a:t>
            </a:r>
            <a:r>
              <a:rPr lang="it-IT" dirty="0" smtClean="0"/>
              <a:t>que vai trabalhar </a:t>
            </a:r>
            <a:r>
              <a:rPr lang="it-IT" dirty="0" smtClean="0"/>
              <a:t>em </a:t>
            </a:r>
            <a:r>
              <a:rPr lang="it-IT" dirty="0" smtClean="0"/>
              <a:t>cada </a:t>
            </a:r>
            <a:r>
              <a:rPr lang="it-IT" dirty="0" smtClean="0"/>
              <a:t>seção </a:t>
            </a:r>
            <a:r>
              <a:rPr lang="it-IT" dirty="0" smtClean="0"/>
              <a:t>da </a:t>
            </a:r>
            <a:r>
              <a:rPr lang="it-IT" dirty="0" smtClean="0"/>
              <a:t>apresentação</a:t>
            </a:r>
            <a:r>
              <a:rPr lang="it-IT" dirty="0" smtClean="0"/>
              <a:t>?</a:t>
            </a:r>
          </a:p>
          <a:p>
            <a:pPr marL="514350" indent="-514350" algn="just">
              <a:buAutoNum type="arabicPeriod"/>
            </a:pPr>
            <a:endParaRPr lang="it-IT" dirty="0" smtClean="0"/>
          </a:p>
          <a:p>
            <a:pPr marL="514350" indent="-514350" algn="just">
              <a:buAutoNum type="arabicPeriod"/>
            </a:pPr>
            <a:r>
              <a:rPr lang="it-IT" dirty="0" smtClean="0"/>
              <a:t>Qual software específico vai usar </a:t>
            </a:r>
            <a:r>
              <a:rPr lang="it-IT" dirty="0" smtClean="0"/>
              <a:t>para colocar </a:t>
            </a:r>
            <a:r>
              <a:rPr lang="it-IT" dirty="0" smtClean="0"/>
              <a:t>todas as seções juntas </a:t>
            </a:r>
            <a:r>
              <a:rPr lang="it-IT" dirty="0" smtClean="0"/>
              <a:t>e </a:t>
            </a:r>
            <a:r>
              <a:rPr lang="it-IT" dirty="0" smtClean="0"/>
              <a:t>apresentá-las perante o </a:t>
            </a:r>
            <a:r>
              <a:rPr lang="it-IT" dirty="0" smtClean="0"/>
              <a:t>júri </a:t>
            </a:r>
            <a:r>
              <a:rPr lang="it-IT" dirty="0" smtClean="0"/>
              <a:t>para a seleção da </a:t>
            </a:r>
            <a:r>
              <a:rPr lang="it-IT" dirty="0" smtClean="0"/>
              <a:t>melhor ideia?</a:t>
            </a:r>
          </a:p>
        </p:txBody>
      </p:sp>
    </p:spTree>
    <p:extLst>
      <p:ext uri="{BB962C8B-B14F-4D97-AF65-F5344CB8AC3E}">
        <p14:creationId xmlns:p14="http://schemas.microsoft.com/office/powerpoint/2010/main" val="21175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Tema</a:t>
            </a:r>
            <a:r>
              <a:rPr lang="it-IT" dirty="0"/>
              <a:t> </a:t>
            </a:r>
            <a:r>
              <a:rPr lang="it-IT" dirty="0" smtClean="0"/>
              <a:t>2</a:t>
            </a:r>
            <a:br>
              <a:rPr lang="it-IT" dirty="0" smtClean="0"/>
            </a:br>
            <a:r>
              <a:rPr lang="en-GB" dirty="0" smtClean="0"/>
              <a:t>A apresentação final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dirty="0" smtClean="0"/>
              <a:t>A </a:t>
            </a:r>
            <a:r>
              <a:rPr lang="en-GB" dirty="0" err="1" smtClean="0"/>
              <a:t>apresentação</a:t>
            </a:r>
            <a:r>
              <a:rPr lang="en-GB" dirty="0" smtClean="0"/>
              <a:t> </a:t>
            </a:r>
            <a:r>
              <a:rPr lang="en-GB" dirty="0"/>
              <a:t>das ideias de negócio deve incluir os seguintes elementos e informações:</a:t>
            </a:r>
            <a:endParaRPr lang="it-IT" sz="2000" dirty="0"/>
          </a:p>
          <a:p>
            <a:pPr lvl="1" algn="just"/>
            <a:r>
              <a:rPr lang="en-GB" dirty="0">
                <a:solidFill>
                  <a:srgbClr val="FF0000"/>
                </a:solidFill>
              </a:rPr>
              <a:t>Explicação da ideia</a:t>
            </a:r>
            <a:endParaRPr lang="it-IT" sz="1800" dirty="0">
              <a:solidFill>
                <a:srgbClr val="FF0000"/>
              </a:solidFill>
            </a:endParaRPr>
          </a:p>
          <a:p>
            <a:pPr lvl="1" algn="just"/>
            <a:r>
              <a:rPr lang="en-GB" dirty="0">
                <a:solidFill>
                  <a:srgbClr val="FF0000"/>
                </a:solidFill>
              </a:rPr>
              <a:t>Explicação do nome e logotipo</a:t>
            </a:r>
            <a:endParaRPr lang="it-IT" sz="1800" dirty="0">
              <a:solidFill>
                <a:srgbClr val="FF0000"/>
              </a:solidFill>
            </a:endParaRPr>
          </a:p>
          <a:p>
            <a:pPr lvl="1" algn="just"/>
            <a:r>
              <a:rPr lang="en-GB" dirty="0" err="1" smtClean="0">
                <a:solidFill>
                  <a:schemeClr val="accent6"/>
                </a:solidFill>
              </a:rPr>
              <a:t>Organograma</a:t>
            </a:r>
            <a:endParaRPr lang="it-IT" sz="1800" dirty="0">
              <a:solidFill>
                <a:schemeClr val="accent6"/>
              </a:solidFill>
            </a:endParaRPr>
          </a:p>
          <a:p>
            <a:pPr lvl="1" algn="just"/>
            <a:r>
              <a:rPr lang="en-GB" dirty="0">
                <a:solidFill>
                  <a:schemeClr val="accent6"/>
                </a:solidFill>
              </a:rPr>
              <a:t>Funções e recursos humanos</a:t>
            </a:r>
            <a:endParaRPr lang="it-IT" sz="1800" dirty="0">
              <a:solidFill>
                <a:schemeClr val="accent6"/>
              </a:solidFill>
            </a:endParaRPr>
          </a:p>
          <a:p>
            <a:pPr lvl="1" algn="just"/>
            <a:r>
              <a:rPr lang="en-GB" dirty="0" err="1" smtClean="0">
                <a:solidFill>
                  <a:srgbClr val="7030A0"/>
                </a:solidFill>
              </a:rPr>
              <a:t>Pesquisa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>
                <a:solidFill>
                  <a:srgbClr val="7030A0"/>
                </a:solidFill>
              </a:rPr>
              <a:t>de mercado - Gráficos</a:t>
            </a:r>
            <a:endParaRPr lang="it-IT" sz="1800" dirty="0">
              <a:solidFill>
                <a:srgbClr val="7030A0"/>
              </a:solidFill>
            </a:endParaRPr>
          </a:p>
          <a:p>
            <a:pPr lvl="1" algn="just"/>
            <a:r>
              <a:rPr lang="en-GB" dirty="0" err="1" smtClean="0">
                <a:solidFill>
                  <a:srgbClr val="7030A0"/>
                </a:solidFill>
              </a:rPr>
              <a:t>Análise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>
                <a:solidFill>
                  <a:srgbClr val="7030A0"/>
                </a:solidFill>
              </a:rPr>
              <a:t>de concorrentes</a:t>
            </a:r>
            <a:endParaRPr lang="it-IT" sz="1800" dirty="0">
              <a:solidFill>
                <a:srgbClr val="7030A0"/>
              </a:solidFill>
            </a:endParaRPr>
          </a:p>
          <a:p>
            <a:pPr lvl="1" algn="just"/>
            <a:r>
              <a:rPr lang="en-GB" dirty="0">
                <a:solidFill>
                  <a:schemeClr val="accent6"/>
                </a:solidFill>
              </a:rPr>
              <a:t>Tipo de Empresa</a:t>
            </a:r>
            <a:endParaRPr lang="it-IT" sz="1800" dirty="0">
              <a:solidFill>
                <a:schemeClr val="accent6"/>
              </a:solidFill>
            </a:endParaRPr>
          </a:p>
          <a:p>
            <a:pPr lvl="1" algn="just"/>
            <a:r>
              <a:rPr lang="en-GB" dirty="0">
                <a:solidFill>
                  <a:schemeClr val="accent6"/>
                </a:solidFill>
              </a:rPr>
              <a:t>Sede da empresa</a:t>
            </a:r>
            <a:endParaRPr lang="it-IT" sz="1800" dirty="0">
              <a:solidFill>
                <a:schemeClr val="accent6"/>
              </a:solidFill>
            </a:endParaRPr>
          </a:p>
          <a:p>
            <a:pPr lvl="1" algn="just"/>
            <a:r>
              <a:rPr lang="en-GB" dirty="0" err="1" smtClean="0">
                <a:solidFill>
                  <a:srgbClr val="FF0000"/>
                </a:solidFill>
              </a:rPr>
              <a:t>Estratégia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de publicidade</a:t>
            </a:r>
            <a:endParaRPr lang="it-IT" sz="1800" dirty="0">
              <a:solidFill>
                <a:srgbClr val="FF0000"/>
              </a:solidFill>
            </a:endParaRPr>
          </a:p>
          <a:p>
            <a:pPr lvl="1" algn="just"/>
            <a:r>
              <a:rPr lang="en-GB" dirty="0">
                <a:solidFill>
                  <a:schemeClr val="accent5"/>
                </a:solidFill>
              </a:rPr>
              <a:t>Acordos comerciais</a:t>
            </a:r>
            <a:endParaRPr lang="it-IT" sz="1800" dirty="0">
              <a:solidFill>
                <a:schemeClr val="accent5"/>
              </a:solidFill>
            </a:endParaRPr>
          </a:p>
          <a:p>
            <a:pPr lvl="1" algn="just"/>
            <a:r>
              <a:rPr lang="en-GB" dirty="0" err="1" smtClean="0">
                <a:solidFill>
                  <a:schemeClr val="accent6"/>
                </a:solidFill>
              </a:rPr>
              <a:t>Processo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>
                <a:solidFill>
                  <a:schemeClr val="accent6"/>
                </a:solidFill>
              </a:rPr>
              <a:t>burocrático</a:t>
            </a:r>
            <a:endParaRPr lang="it-IT" sz="1800" dirty="0">
              <a:solidFill>
                <a:schemeClr val="accent6"/>
              </a:solidFill>
            </a:endParaRPr>
          </a:p>
          <a:p>
            <a:pPr lvl="1" algn="just"/>
            <a:r>
              <a:rPr lang="en-GB" dirty="0" err="1" smtClean="0">
                <a:solidFill>
                  <a:srgbClr val="7030A0"/>
                </a:solidFill>
              </a:rPr>
              <a:t>Estratégias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>
                <a:solidFill>
                  <a:srgbClr val="7030A0"/>
                </a:solidFill>
              </a:rPr>
              <a:t>de mercado</a:t>
            </a:r>
            <a:endParaRPr lang="it-IT" sz="1800" dirty="0">
              <a:solidFill>
                <a:srgbClr val="7030A0"/>
              </a:solidFill>
            </a:endParaRPr>
          </a:p>
          <a:p>
            <a:pPr lvl="1" algn="just"/>
            <a:r>
              <a:rPr lang="en-GB" dirty="0" err="1" smtClean="0">
                <a:solidFill>
                  <a:schemeClr val="accent5"/>
                </a:solidFill>
              </a:rPr>
              <a:t>Estimativa</a:t>
            </a:r>
            <a:r>
              <a:rPr lang="en-GB" dirty="0" smtClean="0">
                <a:solidFill>
                  <a:schemeClr val="accent5"/>
                </a:solidFill>
              </a:rPr>
              <a:t> </a:t>
            </a:r>
            <a:r>
              <a:rPr lang="en-GB" dirty="0">
                <a:solidFill>
                  <a:schemeClr val="accent5"/>
                </a:solidFill>
              </a:rPr>
              <a:t>orçamental de três anos</a:t>
            </a:r>
            <a:endParaRPr lang="it-IT" sz="1800" dirty="0">
              <a:solidFill>
                <a:schemeClr val="accent5"/>
              </a:solidFill>
            </a:endParaRPr>
          </a:p>
          <a:p>
            <a:pPr lvl="1" algn="just"/>
            <a:r>
              <a:rPr lang="en-GB" dirty="0" err="1" smtClean="0">
                <a:solidFill>
                  <a:schemeClr val="accent5"/>
                </a:solidFill>
              </a:rPr>
              <a:t>Requisitos</a:t>
            </a:r>
            <a:r>
              <a:rPr lang="en-GB" dirty="0" smtClean="0">
                <a:solidFill>
                  <a:schemeClr val="accent5"/>
                </a:solidFill>
              </a:rPr>
              <a:t> </a:t>
            </a:r>
            <a:r>
              <a:rPr lang="en-GB" dirty="0" err="1" smtClean="0">
                <a:solidFill>
                  <a:schemeClr val="accent5"/>
                </a:solidFill>
              </a:rPr>
              <a:t>financeiros</a:t>
            </a:r>
            <a:endParaRPr lang="it-IT" sz="1800" dirty="0">
              <a:solidFill>
                <a:schemeClr val="accent5"/>
              </a:solidFill>
            </a:endParaRPr>
          </a:p>
          <a:p>
            <a:pPr lvl="1" algn="just"/>
            <a:r>
              <a:rPr lang="en-GB" dirty="0" err="1">
                <a:solidFill>
                  <a:srgbClr val="FF0000"/>
                </a:solidFill>
              </a:rPr>
              <a:t>C</a:t>
            </a:r>
            <a:r>
              <a:rPr lang="en-GB" dirty="0" err="1" smtClean="0">
                <a:solidFill>
                  <a:srgbClr val="FF0000"/>
                </a:solidFill>
              </a:rPr>
              <a:t>onsiderações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e </a:t>
            </a:r>
            <a:r>
              <a:rPr lang="en-GB" dirty="0" err="1" smtClean="0">
                <a:solidFill>
                  <a:srgbClr val="FF0000"/>
                </a:solidFill>
              </a:rPr>
              <a:t>agradecimentos</a:t>
            </a:r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Para facilitar a </a:t>
            </a:r>
            <a:r>
              <a:rPr lang="it-IT" dirty="0" smtClean="0"/>
              <a:t>preparação do </a:t>
            </a:r>
            <a:r>
              <a:rPr lang="it-IT" dirty="0" smtClean="0"/>
              <a:t>documento, é </a:t>
            </a:r>
            <a:r>
              <a:rPr lang="it-IT" dirty="0" smtClean="0"/>
              <a:t>aconselhável dividir </a:t>
            </a:r>
            <a:r>
              <a:rPr lang="it-IT" dirty="0" smtClean="0"/>
              <a:t>as seções listadas </a:t>
            </a:r>
            <a:r>
              <a:rPr lang="it-IT" dirty="0" smtClean="0"/>
              <a:t>à </a:t>
            </a:r>
            <a:r>
              <a:rPr lang="it-IT" dirty="0" smtClean="0"/>
              <a:t>esquerda por </a:t>
            </a:r>
            <a:r>
              <a:rPr lang="it-IT" dirty="0" smtClean="0"/>
              <a:t>quatro </a:t>
            </a:r>
            <a:r>
              <a:rPr lang="it-IT" dirty="0" smtClean="0"/>
              <a:t>sub-grupos.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SUB-GRUPO 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en-GB" dirty="0" smtClean="0"/>
              <a:t>País </a:t>
            </a:r>
            <a:r>
              <a:rPr lang="en-GB" dirty="0"/>
              <a:t>dos alunos que criaram o logotipo e </a:t>
            </a:r>
            <a:r>
              <a:rPr lang="en-GB" dirty="0" smtClean="0"/>
              <a:t>a </a:t>
            </a:r>
            <a:r>
              <a:rPr lang="en-GB" dirty="0" err="1" smtClean="0"/>
              <a:t>imagem</a:t>
            </a:r>
            <a:r>
              <a:rPr lang="en-GB" dirty="0" smtClean="0"/>
              <a:t> </a:t>
            </a:r>
            <a:r>
              <a:rPr lang="en-GB" dirty="0"/>
              <a:t>visual da </a:t>
            </a:r>
            <a:r>
              <a:rPr lang="en-GB" dirty="0" smtClean="0"/>
              <a:t>ideia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accent6"/>
                </a:solidFill>
              </a:rPr>
              <a:t>SUB-GRUPO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País </a:t>
            </a:r>
            <a:r>
              <a:rPr lang="en-GB" dirty="0"/>
              <a:t>dos </a:t>
            </a:r>
            <a:r>
              <a:rPr lang="en-GB" dirty="0" err="1" smtClean="0"/>
              <a:t>alunos</a:t>
            </a:r>
            <a:r>
              <a:rPr lang="en-GB" dirty="0" smtClean="0"/>
              <a:t> </a:t>
            </a:r>
            <a:r>
              <a:rPr lang="en-GB" dirty="0" err="1"/>
              <a:t>onde</a:t>
            </a:r>
            <a:r>
              <a:rPr lang="en-GB" dirty="0"/>
              <a:t> </a:t>
            </a:r>
            <a:r>
              <a:rPr lang="en-GB" dirty="0" smtClean="0"/>
              <a:t>a </a:t>
            </a:r>
            <a:r>
              <a:rPr lang="en-GB" dirty="0" err="1" smtClean="0"/>
              <a:t>futura</a:t>
            </a:r>
            <a:r>
              <a:rPr lang="en-GB" dirty="0" smtClean="0"/>
              <a:t> </a:t>
            </a:r>
            <a:r>
              <a:rPr lang="en-GB" dirty="0"/>
              <a:t>empresa </a:t>
            </a:r>
            <a:r>
              <a:rPr lang="en-GB" dirty="0" err="1"/>
              <a:t>será</a:t>
            </a:r>
            <a:r>
              <a:rPr lang="en-GB" dirty="0"/>
              <a:t> </a:t>
            </a:r>
            <a:r>
              <a:rPr lang="en-GB" dirty="0" err="1" smtClean="0"/>
              <a:t>aberta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accent5"/>
                </a:solidFill>
              </a:rPr>
              <a:t>SUB-GRUPO 3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País dos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smtClean="0"/>
              <a:t>que </a:t>
            </a:r>
            <a:r>
              <a:rPr lang="en-GB" dirty="0" err="1"/>
              <a:t>têm</a:t>
            </a:r>
            <a:r>
              <a:rPr lang="en-GB" dirty="0"/>
              <a:t> </a:t>
            </a:r>
            <a:r>
              <a:rPr lang="en-GB" dirty="0" err="1" smtClean="0"/>
              <a:t>Economia</a:t>
            </a:r>
            <a:r>
              <a:rPr lang="en-GB" dirty="0" smtClean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 smtClean="0"/>
              <a:t>disciplina</a:t>
            </a:r>
            <a:r>
              <a:rPr lang="en-GB" dirty="0" smtClean="0"/>
              <a:t> curricular.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rgbClr val="7030A0"/>
                </a:solidFill>
              </a:rPr>
              <a:t>SUB-GRUPO 4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n-GB" dirty="0"/>
              <a:t>País dos </a:t>
            </a:r>
            <a:r>
              <a:rPr lang="en-GB" dirty="0" err="1"/>
              <a:t>alunos</a:t>
            </a:r>
            <a:r>
              <a:rPr lang="en-GB" dirty="0"/>
              <a:t> que </a:t>
            </a:r>
            <a:r>
              <a:rPr lang="en-GB" dirty="0" err="1"/>
              <a:t>têm</a:t>
            </a:r>
            <a:r>
              <a:rPr lang="en-GB" dirty="0"/>
              <a:t> </a:t>
            </a:r>
            <a:r>
              <a:rPr lang="en-GB" dirty="0" smtClean="0"/>
              <a:t>Marketing </a:t>
            </a:r>
            <a:r>
              <a:rPr lang="en-GB" dirty="0"/>
              <a:t>como disciplina curricular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593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SUBGRUPO 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As </a:t>
            </a:r>
            <a:r>
              <a:rPr lang="en-GB" dirty="0" err="1" smtClean="0"/>
              <a:t>suas</a:t>
            </a:r>
            <a:r>
              <a:rPr lang="en-GB" dirty="0" smtClean="0"/>
              <a:t> </a:t>
            </a:r>
            <a:r>
              <a:rPr lang="en-GB" dirty="0" smtClean="0"/>
              <a:t>responsabilidades são: </a:t>
            </a:r>
          </a:p>
          <a:p>
            <a:pPr lvl="1" algn="just"/>
            <a:r>
              <a:rPr lang="en-GB" dirty="0" err="1" smtClean="0"/>
              <a:t>Elaboração</a:t>
            </a:r>
            <a:r>
              <a:rPr lang="en-GB" dirty="0" smtClean="0"/>
              <a:t> </a:t>
            </a:r>
            <a:r>
              <a:rPr lang="en-GB" dirty="0"/>
              <a:t>de elementos gráficos para a melhoria da </a:t>
            </a:r>
            <a:r>
              <a:rPr lang="en-GB" dirty="0" smtClean="0"/>
              <a:t>apresentação,</a:t>
            </a:r>
          </a:p>
          <a:p>
            <a:pPr lvl="1" algn="just"/>
            <a:r>
              <a:rPr lang="en-GB" dirty="0" smtClean="0"/>
              <a:t>Eventual </a:t>
            </a:r>
            <a:r>
              <a:rPr lang="en-GB" dirty="0"/>
              <a:t>preparação de material promocional adicional (folhetos, cartazes, vídeos, </a:t>
            </a:r>
            <a:r>
              <a:rPr lang="en-GB" dirty="0" smtClean="0"/>
              <a:t>sites</a:t>
            </a:r>
            <a:r>
              <a:rPr lang="en-GB" dirty="0"/>
              <a:t>,</a:t>
            </a:r>
            <a:r>
              <a:rPr lang="en-GB" dirty="0" smtClean="0"/>
              <a:t>páginas de redes sociais, etc</a:t>
            </a:r>
            <a:r>
              <a:rPr lang="en-GB" dirty="0"/>
              <a:t>...), </a:t>
            </a:r>
            <a:endParaRPr lang="en-GB" dirty="0" smtClean="0"/>
          </a:p>
          <a:p>
            <a:pPr lvl="1" algn="just"/>
            <a:r>
              <a:rPr lang="en-GB" dirty="0" err="1" smtClean="0"/>
              <a:t>Recolha</a:t>
            </a:r>
            <a:r>
              <a:rPr lang="en-GB" dirty="0" smtClean="0"/>
              <a:t> </a:t>
            </a:r>
            <a:r>
              <a:rPr lang="en-GB" dirty="0"/>
              <a:t>de todas as </a:t>
            </a:r>
            <a:r>
              <a:rPr lang="en-GB" dirty="0" err="1" smtClean="0"/>
              <a:t>seções</a:t>
            </a:r>
            <a:r>
              <a:rPr lang="en-GB" dirty="0" smtClean="0"/>
              <a:t> dos outros sub-</a:t>
            </a:r>
            <a:r>
              <a:rPr lang="en-GB" dirty="0" err="1" smtClean="0"/>
              <a:t>grupos</a:t>
            </a:r>
            <a:r>
              <a:rPr lang="en-GB" dirty="0" smtClean="0"/>
              <a:t>,</a:t>
            </a:r>
            <a:endParaRPr lang="en-GB" dirty="0" smtClean="0"/>
          </a:p>
          <a:p>
            <a:pPr lvl="1" algn="just"/>
            <a:r>
              <a:rPr lang="en-GB" dirty="0" err="1" smtClean="0"/>
              <a:t>Preparação</a:t>
            </a:r>
            <a:r>
              <a:rPr lang="en-GB" dirty="0" smtClean="0"/>
              <a:t> </a:t>
            </a:r>
            <a:r>
              <a:rPr lang="en-GB" dirty="0"/>
              <a:t>da versão final da </a:t>
            </a:r>
            <a:r>
              <a:rPr lang="en-GB" dirty="0" err="1" smtClean="0"/>
              <a:t>apresentação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6019800" y="1825625"/>
            <a:ext cx="57150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T</a:t>
            </a:r>
            <a:r>
              <a:rPr lang="it-IT" dirty="0" smtClean="0"/>
              <a:t>arefas</a:t>
            </a:r>
            <a:endParaRPr lang="it-IT" dirty="0" smtClean="0"/>
          </a:p>
          <a:p>
            <a:pPr lvl="1" algn="just"/>
            <a:r>
              <a:rPr lang="it-IT" dirty="0" smtClean="0"/>
              <a:t>Se não tiver feito </a:t>
            </a:r>
            <a:r>
              <a:rPr lang="it-IT" dirty="0" smtClean="0"/>
              <a:t>isto ainda, </a:t>
            </a:r>
            <a:r>
              <a:rPr lang="it-IT" dirty="0" smtClean="0"/>
              <a:t>crie </a:t>
            </a:r>
            <a:r>
              <a:rPr lang="it-IT" dirty="0" smtClean="0"/>
              <a:t>um </a:t>
            </a:r>
            <a:r>
              <a:rPr lang="it-IT" dirty="0" smtClean="0">
                <a:hlinkClick r:id="rId2"/>
              </a:rPr>
              <a:t>grupo no Google</a:t>
            </a:r>
            <a:r>
              <a:rPr lang="it-IT" dirty="0" smtClean="0"/>
              <a:t> </a:t>
            </a:r>
            <a:r>
              <a:rPr lang="it-IT" dirty="0" smtClean="0"/>
              <a:t>e </a:t>
            </a:r>
            <a:r>
              <a:rPr lang="it-IT" dirty="0" smtClean="0"/>
              <a:t>convide </a:t>
            </a:r>
            <a:r>
              <a:rPr lang="it-IT" dirty="0" smtClean="0"/>
              <a:t>todos </a:t>
            </a:r>
            <a:r>
              <a:rPr lang="it-IT" dirty="0" smtClean="0"/>
              <a:t>os </a:t>
            </a:r>
            <a:r>
              <a:rPr lang="it-IT" dirty="0" smtClean="0"/>
              <a:t>membros do </a:t>
            </a:r>
            <a:r>
              <a:rPr lang="it-IT" dirty="0" smtClean="0"/>
              <a:t>grupo transnacional para </a:t>
            </a:r>
            <a:r>
              <a:rPr lang="it-IT" dirty="0" smtClean="0"/>
              <a:t>participar</a:t>
            </a:r>
          </a:p>
          <a:p>
            <a:pPr lvl="1" algn="just"/>
            <a:r>
              <a:rPr lang="it-IT" dirty="0" smtClean="0"/>
              <a:t>Identificar o melhor software para desenvolver </a:t>
            </a:r>
            <a:r>
              <a:rPr lang="it-IT" dirty="0" smtClean="0"/>
              <a:t>a </a:t>
            </a:r>
            <a:r>
              <a:rPr lang="it-IT" dirty="0"/>
              <a:t>sua apresentação final </a:t>
            </a:r>
            <a:endParaRPr lang="it-IT" dirty="0" smtClean="0"/>
          </a:p>
          <a:p>
            <a:pPr lvl="2" algn="just"/>
            <a:r>
              <a:rPr lang="it-IT" dirty="0" smtClean="0"/>
              <a:t>Office PowerPoint </a:t>
            </a:r>
            <a:r>
              <a:rPr lang="it-IT" dirty="0" smtClean="0"/>
              <a:t>(Se </a:t>
            </a:r>
            <a:r>
              <a:rPr lang="it-IT" dirty="0" smtClean="0"/>
              <a:t>todos </a:t>
            </a:r>
            <a:r>
              <a:rPr lang="it-IT" dirty="0" smtClean="0"/>
              <a:t>os </a:t>
            </a:r>
            <a:r>
              <a:rPr lang="it-IT" dirty="0" smtClean="0"/>
              <a:t>sub-grupos </a:t>
            </a:r>
            <a:r>
              <a:rPr lang="it-IT" dirty="0" smtClean="0"/>
              <a:t>o tiverem)</a:t>
            </a:r>
            <a:endParaRPr lang="it-IT" dirty="0" smtClean="0"/>
          </a:p>
          <a:p>
            <a:pPr lvl="2" algn="just"/>
            <a:r>
              <a:rPr lang="it-IT" dirty="0" smtClean="0"/>
              <a:t>Open office Impress</a:t>
            </a:r>
            <a:endParaRPr lang="it-IT" dirty="0" smtClean="0"/>
          </a:p>
          <a:p>
            <a:pPr lvl="2" algn="just"/>
            <a:r>
              <a:rPr lang="it-IT" dirty="0" smtClean="0">
                <a:hlinkClick r:id="rId3"/>
              </a:rPr>
              <a:t>Prezi</a:t>
            </a:r>
            <a:r>
              <a:rPr lang="it-IT" dirty="0" smtClean="0"/>
              <a:t> ou </a:t>
            </a:r>
            <a:r>
              <a:rPr lang="it-IT" dirty="0" smtClean="0">
                <a:hlinkClick r:id="rId4"/>
              </a:rPr>
              <a:t>Emaze</a:t>
            </a:r>
            <a:r>
              <a:rPr lang="it-IT" dirty="0" smtClean="0"/>
              <a:t> ou </a:t>
            </a:r>
            <a:r>
              <a:rPr lang="it-IT" dirty="0" smtClean="0">
                <a:hlinkClick r:id="rId5"/>
              </a:rPr>
              <a:t>SlideDog</a:t>
            </a:r>
            <a:r>
              <a:rPr lang="it-IT" dirty="0" smtClean="0"/>
              <a:t> ou </a:t>
            </a:r>
            <a:r>
              <a:rPr lang="it-IT" dirty="0" smtClean="0">
                <a:hlinkClick r:id="rId6"/>
              </a:rPr>
              <a:t>Google </a:t>
            </a:r>
            <a:r>
              <a:rPr lang="it-IT" dirty="0" smtClean="0">
                <a:hlinkClick r:id="rId6"/>
              </a:rPr>
              <a:t>Slide</a:t>
            </a:r>
            <a:r>
              <a:rPr lang="it-IT" dirty="0" smtClean="0"/>
              <a:t> </a:t>
            </a:r>
            <a:r>
              <a:rPr lang="it-IT" dirty="0" smtClean="0"/>
              <a:t>ou apenas </a:t>
            </a:r>
            <a:r>
              <a:rPr lang="it-IT" dirty="0" smtClean="0"/>
              <a:t>o Google – é  preferencial a utilização de «programas de licença grátis«.</a:t>
            </a:r>
            <a:endParaRPr lang="it-IT" dirty="0" smtClean="0"/>
          </a:p>
          <a:p>
            <a:pPr lvl="2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68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6"/>
                </a:solidFill>
              </a:rPr>
              <a:t>SUB-GRUPO 2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smtClean="0"/>
              <a:t>As </a:t>
            </a:r>
            <a:r>
              <a:rPr lang="en-GB" dirty="0" err="1" smtClean="0"/>
              <a:t>suas</a:t>
            </a:r>
            <a:r>
              <a:rPr lang="en-GB" dirty="0" smtClean="0"/>
              <a:t> </a:t>
            </a:r>
            <a:r>
              <a:rPr lang="en-GB" dirty="0" smtClean="0"/>
              <a:t>responsabilidades são: </a:t>
            </a:r>
          </a:p>
          <a:p>
            <a:pPr lvl="1" algn="just"/>
            <a:r>
              <a:rPr lang="en-GB" dirty="0" err="1" smtClean="0"/>
              <a:t>Identificação</a:t>
            </a:r>
            <a:r>
              <a:rPr lang="en-GB" dirty="0" smtClean="0"/>
              <a:t> </a:t>
            </a:r>
            <a:r>
              <a:rPr lang="en-GB" dirty="0"/>
              <a:t>de todos os </a:t>
            </a:r>
            <a:r>
              <a:rPr lang="en-GB" dirty="0" err="1"/>
              <a:t>recursos</a:t>
            </a:r>
            <a:r>
              <a:rPr lang="en-GB" dirty="0"/>
              <a:t> </a:t>
            </a:r>
            <a:r>
              <a:rPr lang="en-GB" dirty="0" err="1" smtClean="0"/>
              <a:t>humanos</a:t>
            </a:r>
            <a:r>
              <a:rPr lang="en-GB" dirty="0" smtClean="0"/>
              <a:t> </a:t>
            </a:r>
            <a:r>
              <a:rPr lang="en-GB" dirty="0" err="1" smtClean="0"/>
              <a:t>necessários</a:t>
            </a:r>
            <a:endParaRPr lang="en-GB" dirty="0" smtClean="0"/>
          </a:p>
          <a:p>
            <a:pPr lvl="1" algn="just"/>
            <a:r>
              <a:rPr lang="en-GB" dirty="0" err="1" smtClean="0"/>
              <a:t>Atribuição</a:t>
            </a:r>
            <a:r>
              <a:rPr lang="en-GB" dirty="0" smtClean="0"/>
              <a:t> das </a:t>
            </a:r>
            <a:r>
              <a:rPr lang="en-GB" dirty="0" err="1" smtClean="0"/>
              <a:t>tarefas</a:t>
            </a:r>
            <a:r>
              <a:rPr lang="en-GB" dirty="0" smtClean="0"/>
              <a:t> a </a:t>
            </a:r>
            <a:r>
              <a:rPr lang="en-GB" dirty="0"/>
              <a:t>todos os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smtClean="0"/>
              <a:t>das </a:t>
            </a:r>
            <a:r>
              <a:rPr lang="en-GB" dirty="0" err="1" smtClean="0"/>
              <a:t>equipas</a:t>
            </a:r>
            <a:r>
              <a:rPr lang="en-GB" dirty="0" smtClean="0"/>
              <a:t> </a:t>
            </a:r>
            <a:r>
              <a:rPr lang="en-GB" dirty="0" err="1" smtClean="0"/>
              <a:t>transnacionais</a:t>
            </a:r>
            <a:endParaRPr lang="en-GB" dirty="0" smtClean="0"/>
          </a:p>
          <a:p>
            <a:pPr lvl="1" algn="just"/>
            <a:r>
              <a:rPr lang="en-GB" dirty="0" err="1" smtClean="0"/>
              <a:t>Preparação</a:t>
            </a:r>
            <a:r>
              <a:rPr lang="en-GB" dirty="0" smtClean="0"/>
              <a:t> </a:t>
            </a:r>
            <a:r>
              <a:rPr lang="en-GB" dirty="0"/>
              <a:t>de todos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 smtClean="0"/>
              <a:t>documentos</a:t>
            </a:r>
            <a:r>
              <a:rPr lang="en-GB" dirty="0" smtClean="0"/>
              <a:t> </a:t>
            </a:r>
            <a:r>
              <a:rPr lang="en-GB" dirty="0"/>
              <a:t>necessários para o </a:t>
            </a:r>
            <a:r>
              <a:rPr lang="en-GB" dirty="0" err="1"/>
              <a:t>arranque</a:t>
            </a:r>
            <a:r>
              <a:rPr lang="en-GB" dirty="0"/>
              <a:t> </a:t>
            </a:r>
            <a:r>
              <a:rPr lang="en-GB" dirty="0" smtClean="0"/>
              <a:t>da </a:t>
            </a:r>
            <a:r>
              <a:rPr lang="en-GB" dirty="0" smtClean="0"/>
              <a:t>companhia</a:t>
            </a:r>
          </a:p>
          <a:p>
            <a:pPr lvl="1" algn="just"/>
            <a:r>
              <a:rPr lang="en-GB" dirty="0" err="1" smtClean="0"/>
              <a:t>Identificação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descrição</a:t>
            </a:r>
            <a:r>
              <a:rPr lang="en-GB" dirty="0"/>
              <a:t> </a:t>
            </a:r>
            <a:r>
              <a:rPr lang="en-GB" dirty="0" smtClean="0"/>
              <a:t>das </a:t>
            </a:r>
            <a:r>
              <a:rPr lang="en-GB" dirty="0" err="1" smtClean="0"/>
              <a:t>sedes</a:t>
            </a:r>
            <a:r>
              <a:rPr lang="en-GB" dirty="0" smtClean="0"/>
              <a:t> </a:t>
            </a:r>
            <a:r>
              <a:rPr lang="en-GB" dirty="0"/>
              <a:t>da </a:t>
            </a:r>
            <a:r>
              <a:rPr lang="en-GB" dirty="0" err="1" smtClean="0"/>
              <a:t>empresa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8990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Tarefas</a:t>
            </a:r>
            <a:endParaRPr lang="it-IT" dirty="0" smtClean="0"/>
          </a:p>
          <a:p>
            <a:pPr lvl="1" algn="just"/>
            <a:r>
              <a:rPr lang="it-IT" dirty="0" smtClean="0"/>
              <a:t>Preparar </a:t>
            </a:r>
            <a:r>
              <a:rPr lang="it-IT" dirty="0" smtClean="0"/>
              <a:t>o gráfico </a:t>
            </a:r>
            <a:r>
              <a:rPr lang="it-IT" dirty="0" smtClean="0"/>
              <a:t>organizacional </a:t>
            </a:r>
            <a:r>
              <a:rPr lang="it-IT" dirty="0" smtClean="0"/>
              <a:t>utilizando preferencialmente </a:t>
            </a:r>
            <a:r>
              <a:rPr lang="it-IT" dirty="0" smtClean="0"/>
              <a:t>um software livre </a:t>
            </a:r>
            <a:r>
              <a:rPr lang="it-IT" dirty="0" smtClean="0"/>
              <a:t>como </a:t>
            </a:r>
            <a:r>
              <a:rPr lang="it-IT" dirty="0" smtClean="0">
                <a:hlinkClick r:id="rId2"/>
              </a:rPr>
              <a:t>Gliffy</a:t>
            </a:r>
            <a:r>
              <a:rPr lang="it-IT" dirty="0" smtClean="0"/>
              <a:t> ou </a:t>
            </a:r>
            <a:r>
              <a:rPr lang="it-IT" dirty="0" smtClean="0"/>
              <a:t>Smart Draw.</a:t>
            </a:r>
            <a:endParaRPr lang="it-IT" dirty="0" smtClean="0"/>
          </a:p>
          <a:p>
            <a:pPr lvl="1" algn="just"/>
            <a:r>
              <a:rPr lang="it-IT" dirty="0" smtClean="0"/>
              <a:t>Entrevistar </a:t>
            </a:r>
            <a:r>
              <a:rPr lang="it-IT" dirty="0"/>
              <a:t>os colegas </a:t>
            </a:r>
            <a:r>
              <a:rPr lang="it-IT" dirty="0" smtClean="0"/>
              <a:t>internacionais </a:t>
            </a:r>
            <a:r>
              <a:rPr lang="it-IT" dirty="0"/>
              <a:t>através </a:t>
            </a:r>
            <a:r>
              <a:rPr lang="it-IT" dirty="0" smtClean="0"/>
              <a:t>do </a:t>
            </a:r>
            <a:r>
              <a:rPr lang="it-IT" dirty="0" smtClean="0">
                <a:hlinkClick r:id="rId3"/>
              </a:rPr>
              <a:t>Skype</a:t>
            </a:r>
            <a:r>
              <a:rPr lang="it-IT" dirty="0" smtClean="0"/>
              <a:t> </a:t>
            </a:r>
            <a:r>
              <a:rPr lang="it-IT" dirty="0" smtClean="0"/>
              <a:t>e </a:t>
            </a:r>
            <a:r>
              <a:rPr lang="it-IT" dirty="0" smtClean="0"/>
              <a:t>atribuir-lhes uma </a:t>
            </a:r>
            <a:r>
              <a:rPr lang="it-IT" dirty="0" smtClean="0"/>
              <a:t>Função na empresa</a:t>
            </a:r>
          </a:p>
          <a:p>
            <a:pPr lvl="1" algn="just"/>
            <a:r>
              <a:rPr lang="it-IT" dirty="0" smtClean="0"/>
              <a:t>Visitar </a:t>
            </a:r>
            <a:r>
              <a:rPr lang="it-IT" dirty="0" smtClean="0"/>
              <a:t>uma incubadora de </a:t>
            </a:r>
            <a:r>
              <a:rPr lang="it-IT" dirty="0" smtClean="0"/>
              <a:t>empresas / associação empresarial e pedir </a:t>
            </a:r>
            <a:r>
              <a:rPr lang="it-IT" dirty="0" smtClean="0"/>
              <a:t>apoio para preparar </a:t>
            </a:r>
            <a:r>
              <a:rPr lang="it-IT" dirty="0" smtClean="0"/>
              <a:t>toda </a:t>
            </a:r>
            <a:r>
              <a:rPr lang="it-IT" dirty="0" smtClean="0"/>
              <a:t>a </a:t>
            </a:r>
            <a:r>
              <a:rPr lang="it-IT" dirty="0" smtClean="0"/>
              <a:t>necessária </a:t>
            </a:r>
            <a:r>
              <a:rPr lang="it-IT" dirty="0" smtClean="0"/>
              <a:t>documentação</a:t>
            </a:r>
          </a:p>
          <a:p>
            <a:pPr lvl="1" algn="just"/>
            <a:r>
              <a:rPr lang="it-IT" dirty="0" smtClean="0"/>
              <a:t>Identificar </a:t>
            </a:r>
            <a:r>
              <a:rPr lang="it-IT" dirty="0"/>
              <a:t>o edifício adequado </a:t>
            </a:r>
            <a:r>
              <a:rPr lang="it-IT" dirty="0" smtClean="0"/>
              <a:t>para a </a:t>
            </a:r>
            <a:r>
              <a:rPr lang="it-IT" dirty="0" smtClean="0"/>
              <a:t>sua empresa, pedir as </a:t>
            </a:r>
            <a:r>
              <a:rPr lang="it-IT" dirty="0" smtClean="0"/>
              <a:t>fotos</a:t>
            </a:r>
            <a:r>
              <a:rPr lang="it-IT" dirty="0" smtClean="0"/>
              <a:t>, mapas </a:t>
            </a:r>
            <a:r>
              <a:rPr lang="it-IT" dirty="0" smtClean="0"/>
              <a:t>e uma estimativa </a:t>
            </a:r>
            <a:r>
              <a:rPr lang="it-IT" dirty="0" smtClean="0"/>
              <a:t>do custo de aluguer/compra</a:t>
            </a:r>
            <a:endParaRPr lang="it-IT" dirty="0" smtClean="0"/>
          </a:p>
          <a:p>
            <a:pPr lvl="2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74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5"/>
                </a:solidFill>
              </a:rPr>
              <a:t>SUB-GRUPO 3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As </a:t>
            </a:r>
            <a:r>
              <a:rPr lang="en-GB" dirty="0" err="1" smtClean="0"/>
              <a:t>suas</a:t>
            </a:r>
            <a:r>
              <a:rPr lang="en-GB" dirty="0" smtClean="0"/>
              <a:t> </a:t>
            </a:r>
            <a:r>
              <a:rPr lang="en-GB" dirty="0" smtClean="0"/>
              <a:t>responsabilidades são: </a:t>
            </a:r>
          </a:p>
          <a:p>
            <a:pPr lvl="1" algn="just"/>
            <a:r>
              <a:rPr lang="en-GB" dirty="0" err="1" smtClean="0"/>
              <a:t>Preparar</a:t>
            </a:r>
            <a:r>
              <a:rPr lang="en-GB" dirty="0" smtClean="0"/>
              <a:t> as </a:t>
            </a:r>
            <a:r>
              <a:rPr lang="en-GB" dirty="0" err="1" smtClean="0"/>
              <a:t>seções</a:t>
            </a:r>
            <a:r>
              <a:rPr lang="en-GB" dirty="0" smtClean="0"/>
              <a:t> </a:t>
            </a:r>
            <a:r>
              <a:rPr lang="en-GB" dirty="0" err="1" smtClean="0"/>
              <a:t>financeiras</a:t>
            </a:r>
            <a:r>
              <a:rPr lang="en-GB" dirty="0" smtClean="0"/>
              <a:t> </a:t>
            </a:r>
            <a:r>
              <a:rPr lang="en-GB" dirty="0"/>
              <a:t>da apresentação </a:t>
            </a:r>
            <a:endParaRPr lang="en-GB" dirty="0" smtClean="0"/>
          </a:p>
          <a:p>
            <a:pPr lvl="1" algn="just"/>
            <a:r>
              <a:rPr lang="en-GB" dirty="0" err="1" smtClean="0"/>
              <a:t>Investigar</a:t>
            </a:r>
            <a:r>
              <a:rPr lang="en-GB" dirty="0" smtClean="0"/>
              <a:t> </a:t>
            </a:r>
            <a:r>
              <a:rPr lang="en-GB" dirty="0" smtClean="0"/>
              <a:t>se e </a:t>
            </a:r>
            <a:r>
              <a:rPr lang="en-GB" dirty="0" err="1" smtClean="0"/>
              <a:t>como</a:t>
            </a:r>
            <a:r>
              <a:rPr lang="en-GB" dirty="0" smtClean="0"/>
              <a:t> </a:t>
            </a:r>
            <a:r>
              <a:rPr lang="en-GB" dirty="0" err="1" smtClean="0"/>
              <a:t>pode</a:t>
            </a:r>
            <a:r>
              <a:rPr lang="en-GB" dirty="0" smtClean="0"/>
              <a:t> </a:t>
            </a:r>
            <a:r>
              <a:rPr lang="en-GB" dirty="0" smtClean="0"/>
              <a:t>criar acordos comerciais com outros grupos</a:t>
            </a:r>
          </a:p>
          <a:p>
            <a:pPr lvl="1" algn="just"/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smtClean="0"/>
              <a:t>um plano de investimentos para </a:t>
            </a:r>
            <a:r>
              <a:rPr lang="en-US" dirty="0" smtClean="0"/>
              <a:t>a </a:t>
            </a:r>
            <a:r>
              <a:rPr lang="en-US" dirty="0" smtClean="0"/>
              <a:t>start-up e </a:t>
            </a:r>
            <a:r>
              <a:rPr lang="en-US" dirty="0" err="1" smtClean="0"/>
              <a:t>lançamento</a:t>
            </a:r>
            <a:r>
              <a:rPr lang="en-US" dirty="0" smtClean="0"/>
              <a:t> </a:t>
            </a:r>
            <a:r>
              <a:rPr lang="en-US" dirty="0" smtClean="0"/>
              <a:t>da </a:t>
            </a:r>
            <a:r>
              <a:rPr lang="en-US" dirty="0" smtClean="0"/>
              <a:t>sua ideia de </a:t>
            </a:r>
            <a:r>
              <a:rPr lang="en-US" dirty="0" err="1" smtClean="0"/>
              <a:t>negócio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43550" cy="435133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Tarefas</a:t>
            </a:r>
            <a:endParaRPr lang="it-IT" dirty="0" smtClean="0"/>
          </a:p>
          <a:p>
            <a:pPr lvl="1" algn="just"/>
            <a:r>
              <a:rPr lang="it-IT" dirty="0" smtClean="0"/>
              <a:t>Perguntar </a:t>
            </a:r>
            <a:r>
              <a:rPr lang="it-IT" dirty="0" smtClean="0"/>
              <a:t>e </a:t>
            </a:r>
            <a:r>
              <a:rPr lang="it-IT" dirty="0" smtClean="0"/>
              <a:t>coligir </a:t>
            </a:r>
            <a:r>
              <a:rPr lang="it-IT" dirty="0" smtClean="0"/>
              <a:t>informação de todos </a:t>
            </a:r>
            <a:r>
              <a:rPr lang="it-IT" dirty="0" smtClean="0"/>
              <a:t>os </a:t>
            </a:r>
            <a:r>
              <a:rPr lang="it-IT" dirty="0" smtClean="0"/>
              <a:t>outros sub grupos </a:t>
            </a:r>
          </a:p>
          <a:p>
            <a:pPr lvl="1" algn="just"/>
            <a:r>
              <a:rPr lang="it-IT" dirty="0" smtClean="0"/>
              <a:t>Usar </a:t>
            </a:r>
            <a:r>
              <a:rPr lang="it-IT" dirty="0" smtClean="0"/>
              <a:t>um software </a:t>
            </a:r>
            <a:r>
              <a:rPr lang="it-IT" dirty="0" smtClean="0"/>
              <a:t>para </a:t>
            </a:r>
            <a:r>
              <a:rPr lang="it-IT" dirty="0" smtClean="0"/>
              <a:t>preparar uma  </a:t>
            </a:r>
            <a:r>
              <a:rPr lang="it-IT" dirty="0" smtClean="0"/>
              <a:t>estimativa </a:t>
            </a:r>
            <a:r>
              <a:rPr lang="it-IT" dirty="0" smtClean="0"/>
              <a:t>de orçamento de seu ideia de negócio </a:t>
            </a:r>
            <a:r>
              <a:rPr lang="it-IT" dirty="0"/>
              <a:t>de três anos </a:t>
            </a:r>
            <a:r>
              <a:rPr lang="it-IT" dirty="0" smtClean="0"/>
              <a:t>(Excel, </a:t>
            </a:r>
            <a:r>
              <a:rPr lang="it-IT" dirty="0" smtClean="0">
                <a:hlinkClick r:id="rId2"/>
              </a:rPr>
              <a:t>enloop</a:t>
            </a:r>
            <a:r>
              <a:rPr lang="it-IT" dirty="0" smtClean="0"/>
              <a:t> </a:t>
            </a:r>
            <a:r>
              <a:rPr lang="it-IT" dirty="0" smtClean="0"/>
              <a:t>ou </a:t>
            </a:r>
            <a:r>
              <a:rPr lang="it-IT" dirty="0" smtClean="0">
                <a:hlinkClick r:id="rId3"/>
              </a:rPr>
              <a:t>Bplans</a:t>
            </a:r>
            <a:r>
              <a:rPr lang="it-IT" dirty="0" smtClean="0"/>
              <a:t> ou </a:t>
            </a:r>
            <a:r>
              <a:rPr lang="it-IT" dirty="0" smtClean="0">
                <a:hlinkClick r:id="rId4"/>
              </a:rPr>
              <a:t>iPlanner</a:t>
            </a:r>
            <a:r>
              <a:rPr lang="it-IT" dirty="0" smtClean="0"/>
              <a:t>)</a:t>
            </a:r>
          </a:p>
          <a:p>
            <a:pPr lvl="1" algn="just"/>
            <a:r>
              <a:rPr lang="it-IT" dirty="0"/>
              <a:t>Contactar </a:t>
            </a:r>
            <a:r>
              <a:rPr lang="it-IT" dirty="0" smtClean="0"/>
              <a:t>um patrocinador </a:t>
            </a:r>
            <a:r>
              <a:rPr lang="it-IT" dirty="0" smtClean="0"/>
              <a:t>local e </a:t>
            </a:r>
            <a:r>
              <a:rPr lang="it-IT" dirty="0" smtClean="0"/>
              <a:t>internacional</a:t>
            </a:r>
            <a:endParaRPr lang="it-IT" dirty="0" smtClean="0"/>
          </a:p>
          <a:p>
            <a:pPr lvl="1" algn="just"/>
            <a:r>
              <a:rPr lang="it-IT" dirty="0" smtClean="0"/>
              <a:t>Pedir a um banco local um plano de viabilidade.</a:t>
            </a:r>
            <a:endParaRPr lang="it-IT" dirty="0" smtClean="0"/>
          </a:p>
          <a:p>
            <a:pPr lvl="2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85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7030A0"/>
                </a:solidFill>
              </a:rPr>
              <a:t>SUBGRUPO </a:t>
            </a:r>
            <a:r>
              <a:rPr lang="it-IT" b="1" dirty="0" smtClean="0">
                <a:solidFill>
                  <a:srgbClr val="7030A0"/>
                </a:solidFill>
              </a:rPr>
              <a:t>4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As </a:t>
            </a:r>
            <a:r>
              <a:rPr lang="en-GB" dirty="0" err="1" smtClean="0"/>
              <a:t>suas</a:t>
            </a:r>
            <a:r>
              <a:rPr lang="en-GB" dirty="0" smtClean="0"/>
              <a:t> </a:t>
            </a:r>
            <a:r>
              <a:rPr lang="en-GB" dirty="0" smtClean="0"/>
              <a:t>responsabilidades são: </a:t>
            </a:r>
          </a:p>
          <a:p>
            <a:pPr lvl="1" algn="just"/>
            <a:r>
              <a:rPr lang="en-GB" dirty="0" err="1" smtClean="0"/>
              <a:t>Comparação</a:t>
            </a:r>
            <a:r>
              <a:rPr lang="en-GB" dirty="0" smtClean="0"/>
              <a:t> </a:t>
            </a:r>
            <a:r>
              <a:rPr lang="en-GB" dirty="0"/>
              <a:t>dos relatórios nacionais sobre a pesquisa de mercado, bem como o concorrente </a:t>
            </a:r>
            <a:r>
              <a:rPr lang="en-GB" dirty="0" smtClean="0"/>
              <a:t>análise</a:t>
            </a:r>
          </a:p>
          <a:p>
            <a:pPr lvl="1" algn="just"/>
            <a:r>
              <a:rPr lang="en-GB" dirty="0" smtClean="0"/>
              <a:t>Descrição </a:t>
            </a:r>
            <a:r>
              <a:rPr lang="en-GB" dirty="0"/>
              <a:t>do processo de decisão para a </a:t>
            </a:r>
            <a:r>
              <a:rPr lang="en-GB" dirty="0" err="1"/>
              <a:t>escolha</a:t>
            </a:r>
            <a:r>
              <a:rPr lang="en-GB" dirty="0"/>
              <a:t> </a:t>
            </a:r>
            <a:r>
              <a:rPr lang="en-GB" dirty="0" smtClean="0"/>
              <a:t>do </a:t>
            </a:r>
            <a:r>
              <a:rPr lang="en-GB" dirty="0" err="1" smtClean="0"/>
              <a:t>público</a:t>
            </a:r>
            <a:r>
              <a:rPr lang="en-GB" dirty="0" smtClean="0"/>
              <a:t> </a:t>
            </a:r>
            <a:r>
              <a:rPr lang="en-GB" dirty="0" err="1" smtClean="0"/>
              <a:t>alvo</a:t>
            </a:r>
            <a:r>
              <a:rPr lang="en-GB" dirty="0" smtClean="0"/>
              <a:t> final </a:t>
            </a:r>
            <a:r>
              <a:rPr lang="en-GB" dirty="0" smtClean="0"/>
              <a:t>e </a:t>
            </a:r>
            <a:r>
              <a:rPr lang="en-GB" dirty="0" smtClean="0"/>
              <a:t>do </a:t>
            </a:r>
            <a:r>
              <a:rPr lang="en-GB" dirty="0" err="1" smtClean="0"/>
              <a:t>país</a:t>
            </a:r>
            <a:r>
              <a:rPr lang="en-GB" dirty="0"/>
              <a:t> </a:t>
            </a:r>
            <a:r>
              <a:rPr lang="en-GB" dirty="0" err="1"/>
              <a:t>selecionado</a:t>
            </a:r>
            <a:r>
              <a:rPr lang="en-GB" dirty="0"/>
              <a:t> </a:t>
            </a:r>
            <a:endParaRPr lang="en-GB" dirty="0" smtClean="0"/>
          </a:p>
          <a:p>
            <a:pPr lvl="1" algn="just"/>
            <a:r>
              <a:rPr lang="en-GB" dirty="0" err="1" smtClean="0"/>
              <a:t>Elaboração</a:t>
            </a:r>
            <a:r>
              <a:rPr lang="en-GB" dirty="0" smtClean="0"/>
              <a:t> </a:t>
            </a:r>
            <a:r>
              <a:rPr lang="en-GB" dirty="0"/>
              <a:t>de uma </a:t>
            </a:r>
            <a:r>
              <a:rPr lang="en-GB" dirty="0" err="1"/>
              <a:t>estratégia</a:t>
            </a:r>
            <a:r>
              <a:rPr lang="en-GB" dirty="0"/>
              <a:t> </a:t>
            </a:r>
            <a:r>
              <a:rPr lang="en-GB" dirty="0" smtClean="0"/>
              <a:t>final </a:t>
            </a:r>
            <a:r>
              <a:rPr lang="en-GB" dirty="0"/>
              <a:t>de marketing </a:t>
            </a:r>
            <a:r>
              <a:rPr lang="en-GB" dirty="0" err="1"/>
              <a:t>nacional</a:t>
            </a:r>
            <a:r>
              <a:rPr lang="en-GB" dirty="0"/>
              <a:t> e </a:t>
            </a:r>
            <a:r>
              <a:rPr lang="en-GB" dirty="0" err="1"/>
              <a:t>europeu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Tarefas</a:t>
            </a:r>
            <a:endParaRPr lang="it-IT" dirty="0" smtClean="0"/>
          </a:p>
          <a:p>
            <a:pPr lvl="1" algn="just"/>
            <a:r>
              <a:rPr lang="it-IT" dirty="0" smtClean="0"/>
              <a:t>Pesquisar </a:t>
            </a:r>
            <a:r>
              <a:rPr lang="it-IT" dirty="0" smtClean="0"/>
              <a:t>e descrever </a:t>
            </a:r>
            <a:r>
              <a:rPr lang="it-IT" dirty="0"/>
              <a:t>os concorrentes </a:t>
            </a:r>
            <a:r>
              <a:rPr lang="it-IT" dirty="0" smtClean="0"/>
              <a:t>principais </a:t>
            </a:r>
            <a:endParaRPr lang="it-IT" dirty="0" smtClean="0"/>
          </a:p>
          <a:p>
            <a:pPr lvl="1" algn="just"/>
            <a:r>
              <a:rPr lang="it-IT" dirty="0" smtClean="0"/>
              <a:t>Analisar dados de </a:t>
            </a:r>
            <a:r>
              <a:rPr lang="it-IT" dirty="0" smtClean="0"/>
              <a:t>pesquisa de mercado e </a:t>
            </a:r>
            <a:r>
              <a:rPr lang="it-IT" dirty="0" smtClean="0"/>
              <a:t>fornecer detalhes </a:t>
            </a:r>
            <a:r>
              <a:rPr lang="it-IT" dirty="0" smtClean="0"/>
              <a:t>sobre </a:t>
            </a:r>
            <a:r>
              <a:rPr lang="it-IT" dirty="0" smtClean="0"/>
              <a:t>como e </a:t>
            </a:r>
            <a:r>
              <a:rPr lang="it-IT" dirty="0" smtClean="0"/>
              <a:t>porquê decidiu </a:t>
            </a:r>
            <a:r>
              <a:rPr lang="it-IT" dirty="0" smtClean="0"/>
              <a:t>se concentrar em um certo </a:t>
            </a:r>
            <a:r>
              <a:rPr lang="it-IT" dirty="0"/>
              <a:t>grupo alvo e num país específico (</a:t>
            </a:r>
            <a:r>
              <a:rPr lang="it-IT" dirty="0" smtClean="0"/>
              <a:t>ou </a:t>
            </a:r>
            <a:r>
              <a:rPr lang="it-IT" dirty="0" smtClean="0"/>
              <a:t>internacional)</a:t>
            </a:r>
            <a:endParaRPr lang="it-IT" dirty="0" smtClean="0"/>
          </a:p>
          <a:p>
            <a:pPr lvl="1" algn="just"/>
            <a:r>
              <a:rPr lang="it-IT" dirty="0" smtClean="0"/>
              <a:t>Criar um </a:t>
            </a:r>
            <a:r>
              <a:rPr lang="it-IT" dirty="0" smtClean="0"/>
              <a:t>vídeo </a:t>
            </a:r>
            <a:r>
              <a:rPr lang="it-IT" dirty="0" smtClean="0"/>
              <a:t>que descreva o </a:t>
            </a:r>
            <a:r>
              <a:rPr lang="it-IT" dirty="0"/>
              <a:t>seu grupo alvo e </a:t>
            </a:r>
            <a:r>
              <a:rPr lang="it-IT" dirty="0" smtClean="0"/>
              <a:t>a </a:t>
            </a:r>
            <a:r>
              <a:rPr lang="it-IT" dirty="0" smtClean="0"/>
              <a:t>sua estratégia  de mercado (</a:t>
            </a:r>
            <a:r>
              <a:rPr lang="it-IT" dirty="0" smtClean="0">
                <a:hlinkClick r:id="rId2"/>
              </a:rPr>
              <a:t>Stupeflix</a:t>
            </a:r>
            <a:r>
              <a:rPr lang="it-IT" dirty="0" smtClean="0"/>
              <a:t> ou </a:t>
            </a:r>
            <a:r>
              <a:rPr lang="it-IT" dirty="0" smtClean="0">
                <a:hlinkClick r:id="rId3"/>
              </a:rPr>
              <a:t>WeVideo</a:t>
            </a:r>
            <a:r>
              <a:rPr lang="it-IT" dirty="0" smtClean="0"/>
              <a:t> ou </a:t>
            </a:r>
            <a:r>
              <a:rPr lang="it-IT" dirty="0" smtClean="0">
                <a:hlinkClick r:id="rId4"/>
              </a:rPr>
              <a:t>kizoa</a:t>
            </a:r>
            <a:r>
              <a:rPr lang="it-IT" dirty="0" smtClean="0"/>
              <a:t>)</a:t>
            </a:r>
          </a:p>
          <a:p>
            <a:pPr lvl="1" algn="just"/>
            <a:endParaRPr lang="it-IT" dirty="0" smtClean="0"/>
          </a:p>
          <a:p>
            <a:pPr lvl="2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5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Atividade </a:t>
            </a:r>
            <a:r>
              <a:rPr lang="it-IT" b="1" dirty="0" smtClean="0"/>
              <a:t>final </a:t>
            </a:r>
            <a:r>
              <a:rPr lang="it-IT" b="1" dirty="0"/>
              <a:t>do </a:t>
            </a:r>
            <a:r>
              <a:rPr lang="it-IT" b="1" dirty="0" smtClean="0"/>
              <a:t>módulo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n-US" i="1" dirty="0" err="1" smtClean="0">
                <a:solidFill>
                  <a:schemeClr val="accent2"/>
                </a:solidFill>
              </a:rPr>
              <a:t>Visitas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>
                <a:solidFill>
                  <a:schemeClr val="accent2"/>
                </a:solidFill>
              </a:rPr>
              <a:t>técnicas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a </a:t>
            </a:r>
            <a:r>
              <a:rPr lang="en-US" i="1" dirty="0">
                <a:solidFill>
                  <a:schemeClr val="accent2"/>
                </a:solidFill>
              </a:rPr>
              <a:t>incubadoras de empresas</a:t>
            </a:r>
            <a:endParaRPr lang="it-IT" i="1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3433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i="1" dirty="0" smtClean="0"/>
              <a:t>Orientação para professores</a:t>
            </a:r>
          </a:p>
          <a:p>
            <a:pPr algn="just"/>
            <a:r>
              <a:rPr lang="en-GB" dirty="0"/>
              <a:t>Um dos aspectos-chave na elaboração de um plano de negócios é ter uma consciência completa sobre os vários requisitos administrativos, burocráticos e financeiros para o arranque de um tipo específico de empresa.</a:t>
            </a:r>
            <a:endParaRPr lang="it-IT" dirty="0"/>
          </a:p>
          <a:p>
            <a:pPr algn="just"/>
            <a:r>
              <a:rPr lang="en-GB" dirty="0"/>
              <a:t>Mesmo que nem todos os sub-grupos </a:t>
            </a:r>
            <a:r>
              <a:rPr lang="en-GB" dirty="0" err="1"/>
              <a:t>nacionais</a:t>
            </a:r>
            <a:r>
              <a:rPr lang="en-GB" dirty="0"/>
              <a:t> </a:t>
            </a:r>
            <a:r>
              <a:rPr lang="en-GB" dirty="0" err="1" smtClean="0"/>
              <a:t>funcionem</a:t>
            </a:r>
            <a:r>
              <a:rPr lang="en-GB" dirty="0" smtClean="0"/>
              <a:t> </a:t>
            </a:r>
            <a:r>
              <a:rPr lang="en-GB" dirty="0"/>
              <a:t>em preparação das mesmas seções da apresentação final, é fundamental que todos os alunos envolvidos no </a:t>
            </a:r>
            <a:r>
              <a:rPr lang="en-GB" dirty="0" err="1"/>
              <a:t>projeto</a:t>
            </a:r>
            <a:r>
              <a:rPr lang="en-GB" dirty="0"/>
              <a:t> </a:t>
            </a:r>
            <a:r>
              <a:rPr lang="en-GB" dirty="0" err="1" smtClean="0"/>
              <a:t>adquiram</a:t>
            </a:r>
            <a:r>
              <a:rPr lang="en-GB" dirty="0" smtClean="0"/>
              <a:t> </a:t>
            </a:r>
            <a:r>
              <a:rPr lang="en-GB" dirty="0"/>
              <a:t>conhecimentos básicos sobre os diferentes tipos de empresas em seu país, o </a:t>
            </a:r>
            <a:r>
              <a:rPr lang="en-GB" dirty="0" err="1" smtClean="0"/>
              <a:t>processo</a:t>
            </a:r>
            <a:r>
              <a:rPr lang="en-GB" dirty="0"/>
              <a:t> </a:t>
            </a:r>
            <a:r>
              <a:rPr lang="en-GB" dirty="0" err="1"/>
              <a:t>burocrático</a:t>
            </a:r>
            <a:r>
              <a:rPr lang="en-GB" dirty="0"/>
              <a:t> para </a:t>
            </a:r>
            <a:r>
              <a:rPr lang="en-GB" dirty="0"/>
              <a:t>abri-los, bem como os princípios para a preparação de um orçamento estimado de três </a:t>
            </a:r>
            <a:r>
              <a:rPr lang="en-GB" dirty="0" err="1"/>
              <a:t>anos</a:t>
            </a:r>
            <a:r>
              <a:rPr lang="en-GB" dirty="0"/>
              <a:t> </a:t>
            </a:r>
            <a:r>
              <a:rPr lang="en-GB" dirty="0" smtClean="0"/>
              <a:t>e a </a:t>
            </a:r>
            <a:r>
              <a:rPr lang="en-GB" dirty="0"/>
              <a:t>identificação das necessidades financeiras. </a:t>
            </a:r>
            <a:endParaRPr lang="it-IT" dirty="0"/>
          </a:p>
          <a:p>
            <a:pPr algn="just"/>
            <a:r>
              <a:rPr lang="en-GB" dirty="0"/>
              <a:t>Se o currículo dos alunos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 smtClean="0"/>
              <a:t>incluir</a:t>
            </a:r>
            <a:r>
              <a:rPr lang="en-GB" dirty="0" smtClean="0"/>
              <a:t> </a:t>
            </a:r>
            <a:r>
              <a:rPr lang="en-GB" dirty="0"/>
              <a:t>temas relevantes para a aquisição destas competências, a melhor maneira é organizar uma visita a uma incubadora de empresas ou uma organização semelhante em sua área, onde podem </a:t>
            </a:r>
            <a:r>
              <a:rPr lang="en-GB" dirty="0" err="1"/>
              <a:t>participar</a:t>
            </a:r>
            <a:r>
              <a:rPr lang="en-GB" dirty="0"/>
              <a:t> </a:t>
            </a:r>
            <a:r>
              <a:rPr lang="en-GB" dirty="0" err="1" smtClean="0"/>
              <a:t>num</a:t>
            </a:r>
            <a:r>
              <a:rPr lang="en-GB" dirty="0" smtClean="0"/>
              <a:t> </a:t>
            </a:r>
            <a:r>
              <a:rPr lang="en-GB" dirty="0"/>
              <a:t>workshop prático focado em sua ideias de negócio transnacionais.</a:t>
            </a:r>
            <a:r>
              <a:rPr lang="en-GB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908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981</Words>
  <Application>Microsoft Office PowerPoint</Application>
  <PresentationFormat>Ecrã Panorâmico</PresentationFormat>
  <Paragraphs>84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MÓDULO 4</vt:lpstr>
      <vt:lpstr>Tema 1 Introdução</vt:lpstr>
      <vt:lpstr>Tema 2 A apresentação final</vt:lpstr>
      <vt:lpstr>Tema 2 A apresentação final</vt:lpstr>
      <vt:lpstr>SUBGRUPO 1</vt:lpstr>
      <vt:lpstr>SUB-GRUPO 2</vt:lpstr>
      <vt:lpstr>SUB-GRUPO 3</vt:lpstr>
      <vt:lpstr>SUBGRUPO 4</vt:lpstr>
      <vt:lpstr>Atividade final do módulo  Visitas técnicas a incubadoras de empresas</vt:lpstr>
      <vt:lpstr>Reunião em Junho 2016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Altheo</dc:creator>
  <cp:lastModifiedBy>SFernandes</cp:lastModifiedBy>
  <cp:revision>76</cp:revision>
  <dcterms:created xsi:type="dcterms:W3CDTF">2015-05-04T07:29:15Z</dcterms:created>
  <dcterms:modified xsi:type="dcterms:W3CDTF">2016-05-08T23:00:23Z</dcterms:modified>
</cp:coreProperties>
</file>